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8"/>
  </p:notesMasterIdLst>
  <p:sldIdLst>
    <p:sldId id="428" r:id="rId2"/>
    <p:sldId id="256" r:id="rId3"/>
    <p:sldId id="257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42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8" r:id="rId22"/>
    <p:sldId id="279" r:id="rId23"/>
    <p:sldId id="277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5" r:id="rId39"/>
    <p:sldId id="296" r:id="rId40"/>
    <p:sldId id="297" r:id="rId41"/>
    <p:sldId id="260" r:id="rId42"/>
    <p:sldId id="299" r:id="rId43"/>
    <p:sldId id="298" r:id="rId44"/>
    <p:sldId id="300" r:id="rId45"/>
    <p:sldId id="302" r:id="rId46"/>
    <p:sldId id="301" r:id="rId47"/>
    <p:sldId id="304" r:id="rId48"/>
    <p:sldId id="303" r:id="rId49"/>
    <p:sldId id="305" r:id="rId50"/>
    <p:sldId id="306" r:id="rId51"/>
    <p:sldId id="307" r:id="rId52"/>
    <p:sldId id="309" r:id="rId53"/>
    <p:sldId id="308" r:id="rId54"/>
    <p:sldId id="310" r:id="rId55"/>
    <p:sldId id="312" r:id="rId56"/>
    <p:sldId id="311" r:id="rId57"/>
    <p:sldId id="314" r:id="rId58"/>
    <p:sldId id="315" r:id="rId59"/>
    <p:sldId id="313" r:id="rId60"/>
    <p:sldId id="317" r:id="rId61"/>
    <p:sldId id="316" r:id="rId62"/>
    <p:sldId id="318" r:id="rId63"/>
    <p:sldId id="319" r:id="rId64"/>
    <p:sldId id="430" r:id="rId65"/>
    <p:sldId id="320" r:id="rId66"/>
    <p:sldId id="322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2F0D9"/>
    <a:srgbClr val="E7E6E6"/>
    <a:srgbClr val="3366FF"/>
    <a:srgbClr val="003366"/>
    <a:srgbClr val="FFFFCC"/>
    <a:srgbClr val="99FF33"/>
    <a:srgbClr val="66FF66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4660"/>
  </p:normalViewPr>
  <p:slideViewPr>
    <p:cSldViewPr snapToGrid="0">
      <p:cViewPr>
        <p:scale>
          <a:sx n="75" d="100"/>
          <a:sy n="75" d="100"/>
        </p:scale>
        <p:origin x="1998" y="8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image" Target="../media/image66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12" Type="http://schemas.openxmlformats.org/officeDocument/2006/relationships/image" Target="../media/image65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11" Type="http://schemas.openxmlformats.org/officeDocument/2006/relationships/image" Target="../media/image64.wmf"/><Relationship Id="rId5" Type="http://schemas.openxmlformats.org/officeDocument/2006/relationships/image" Target="../media/image58.wmf"/><Relationship Id="rId15" Type="http://schemas.openxmlformats.org/officeDocument/2006/relationships/image" Target="../media/image68.wmf"/><Relationship Id="rId10" Type="http://schemas.openxmlformats.org/officeDocument/2006/relationships/image" Target="../media/image63.wmf"/><Relationship Id="rId4" Type="http://schemas.openxmlformats.org/officeDocument/2006/relationships/image" Target="../media/image57.wmf"/><Relationship Id="rId9" Type="http://schemas.openxmlformats.org/officeDocument/2006/relationships/image" Target="../media/image62.wmf"/><Relationship Id="rId14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10" Type="http://schemas.openxmlformats.org/officeDocument/2006/relationships/image" Target="../media/image78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11" Type="http://schemas.openxmlformats.org/officeDocument/2006/relationships/image" Target="../media/image97.wmf"/><Relationship Id="rId5" Type="http://schemas.openxmlformats.org/officeDocument/2006/relationships/image" Target="../media/image91.wmf"/><Relationship Id="rId10" Type="http://schemas.openxmlformats.org/officeDocument/2006/relationships/image" Target="../media/image96.wmf"/><Relationship Id="rId4" Type="http://schemas.openxmlformats.org/officeDocument/2006/relationships/image" Target="../media/image90.wmf"/><Relationship Id="rId9" Type="http://schemas.openxmlformats.org/officeDocument/2006/relationships/image" Target="../media/image9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image" Target="../media/image114.wmf"/><Relationship Id="rId3" Type="http://schemas.openxmlformats.org/officeDocument/2006/relationships/image" Target="../media/image104.wmf"/><Relationship Id="rId7" Type="http://schemas.openxmlformats.org/officeDocument/2006/relationships/image" Target="../media/image108.wmf"/><Relationship Id="rId12" Type="http://schemas.openxmlformats.org/officeDocument/2006/relationships/image" Target="../media/image113.wmf"/><Relationship Id="rId2" Type="http://schemas.openxmlformats.org/officeDocument/2006/relationships/image" Target="../media/image103.wmf"/><Relationship Id="rId16" Type="http://schemas.openxmlformats.org/officeDocument/2006/relationships/image" Target="../media/image117.wmf"/><Relationship Id="rId1" Type="http://schemas.openxmlformats.org/officeDocument/2006/relationships/image" Target="../media/image102.wmf"/><Relationship Id="rId6" Type="http://schemas.openxmlformats.org/officeDocument/2006/relationships/image" Target="../media/image107.wmf"/><Relationship Id="rId11" Type="http://schemas.openxmlformats.org/officeDocument/2006/relationships/image" Target="../media/image112.wmf"/><Relationship Id="rId5" Type="http://schemas.openxmlformats.org/officeDocument/2006/relationships/image" Target="../media/image106.wmf"/><Relationship Id="rId15" Type="http://schemas.openxmlformats.org/officeDocument/2006/relationships/image" Target="../media/image116.wmf"/><Relationship Id="rId10" Type="http://schemas.openxmlformats.org/officeDocument/2006/relationships/image" Target="../media/image111.wmf"/><Relationship Id="rId4" Type="http://schemas.openxmlformats.org/officeDocument/2006/relationships/image" Target="../media/image105.wmf"/><Relationship Id="rId9" Type="http://schemas.openxmlformats.org/officeDocument/2006/relationships/image" Target="../media/image110.wmf"/><Relationship Id="rId14" Type="http://schemas.openxmlformats.org/officeDocument/2006/relationships/image" Target="../media/image115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image" Target="../media/image128.wmf"/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12" Type="http://schemas.openxmlformats.org/officeDocument/2006/relationships/image" Target="../media/image127.wmf"/><Relationship Id="rId2" Type="http://schemas.openxmlformats.org/officeDocument/2006/relationships/image" Target="../media/image104.wmf"/><Relationship Id="rId1" Type="http://schemas.openxmlformats.org/officeDocument/2006/relationships/image" Target="../media/image102.wmf"/><Relationship Id="rId6" Type="http://schemas.openxmlformats.org/officeDocument/2006/relationships/image" Target="../media/image121.wmf"/><Relationship Id="rId11" Type="http://schemas.openxmlformats.org/officeDocument/2006/relationships/image" Target="../media/image126.wmf"/><Relationship Id="rId5" Type="http://schemas.openxmlformats.org/officeDocument/2006/relationships/image" Target="../media/image120.wmf"/><Relationship Id="rId10" Type="http://schemas.openxmlformats.org/officeDocument/2006/relationships/image" Target="../media/image125.wmf"/><Relationship Id="rId4" Type="http://schemas.openxmlformats.org/officeDocument/2006/relationships/image" Target="../media/image119.wmf"/><Relationship Id="rId9" Type="http://schemas.openxmlformats.org/officeDocument/2006/relationships/image" Target="../media/image12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image" Target="../media/image13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image" Target="../media/image160.wmf"/><Relationship Id="rId18" Type="http://schemas.openxmlformats.org/officeDocument/2006/relationships/image" Target="../media/image165.wmf"/><Relationship Id="rId3" Type="http://schemas.openxmlformats.org/officeDocument/2006/relationships/image" Target="../media/image150.wmf"/><Relationship Id="rId21" Type="http://schemas.openxmlformats.org/officeDocument/2006/relationships/image" Target="../media/image168.wmf"/><Relationship Id="rId7" Type="http://schemas.openxmlformats.org/officeDocument/2006/relationships/image" Target="../media/image154.wmf"/><Relationship Id="rId12" Type="http://schemas.openxmlformats.org/officeDocument/2006/relationships/image" Target="../media/image159.wmf"/><Relationship Id="rId17" Type="http://schemas.openxmlformats.org/officeDocument/2006/relationships/image" Target="../media/image164.wmf"/><Relationship Id="rId2" Type="http://schemas.openxmlformats.org/officeDocument/2006/relationships/image" Target="../media/image149.wmf"/><Relationship Id="rId16" Type="http://schemas.openxmlformats.org/officeDocument/2006/relationships/image" Target="../media/image163.wmf"/><Relationship Id="rId20" Type="http://schemas.openxmlformats.org/officeDocument/2006/relationships/image" Target="../media/image167.wmf"/><Relationship Id="rId1" Type="http://schemas.openxmlformats.org/officeDocument/2006/relationships/image" Target="../media/image148.wmf"/><Relationship Id="rId6" Type="http://schemas.openxmlformats.org/officeDocument/2006/relationships/image" Target="../media/image153.wmf"/><Relationship Id="rId11" Type="http://schemas.openxmlformats.org/officeDocument/2006/relationships/image" Target="../media/image158.wmf"/><Relationship Id="rId5" Type="http://schemas.openxmlformats.org/officeDocument/2006/relationships/image" Target="../media/image152.wmf"/><Relationship Id="rId15" Type="http://schemas.openxmlformats.org/officeDocument/2006/relationships/image" Target="../media/image162.wmf"/><Relationship Id="rId10" Type="http://schemas.openxmlformats.org/officeDocument/2006/relationships/image" Target="../media/image157.wmf"/><Relationship Id="rId19" Type="http://schemas.openxmlformats.org/officeDocument/2006/relationships/image" Target="../media/image166.wmf"/><Relationship Id="rId4" Type="http://schemas.openxmlformats.org/officeDocument/2006/relationships/image" Target="../media/image151.wmf"/><Relationship Id="rId9" Type="http://schemas.openxmlformats.org/officeDocument/2006/relationships/image" Target="../media/image156.wmf"/><Relationship Id="rId14" Type="http://schemas.openxmlformats.org/officeDocument/2006/relationships/image" Target="../media/image16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image" Target="../media/image171.emf"/><Relationship Id="rId7" Type="http://schemas.openxmlformats.org/officeDocument/2006/relationships/image" Target="../media/image175.w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Relationship Id="rId6" Type="http://schemas.openxmlformats.org/officeDocument/2006/relationships/image" Target="../media/image174.w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Relationship Id="rId9" Type="http://schemas.openxmlformats.org/officeDocument/2006/relationships/image" Target="../media/image177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13" Type="http://schemas.openxmlformats.org/officeDocument/2006/relationships/image" Target="../media/image198.emf"/><Relationship Id="rId3" Type="http://schemas.openxmlformats.org/officeDocument/2006/relationships/image" Target="../media/image188.emf"/><Relationship Id="rId7" Type="http://schemas.openxmlformats.org/officeDocument/2006/relationships/image" Target="../media/image192.emf"/><Relationship Id="rId12" Type="http://schemas.openxmlformats.org/officeDocument/2006/relationships/image" Target="../media/image197.e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6" Type="http://schemas.openxmlformats.org/officeDocument/2006/relationships/image" Target="../media/image191.emf"/><Relationship Id="rId11" Type="http://schemas.openxmlformats.org/officeDocument/2006/relationships/image" Target="../media/image196.emf"/><Relationship Id="rId5" Type="http://schemas.openxmlformats.org/officeDocument/2006/relationships/image" Target="../media/image190.emf"/><Relationship Id="rId10" Type="http://schemas.openxmlformats.org/officeDocument/2006/relationships/image" Target="../media/image195.wmf"/><Relationship Id="rId4" Type="http://schemas.openxmlformats.org/officeDocument/2006/relationships/image" Target="../media/image189.emf"/><Relationship Id="rId9" Type="http://schemas.openxmlformats.org/officeDocument/2006/relationships/image" Target="../media/image19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wmf"/><Relationship Id="rId1" Type="http://schemas.openxmlformats.org/officeDocument/2006/relationships/image" Target="../media/image199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image" Target="../media/image204.emf"/><Relationship Id="rId7" Type="http://schemas.openxmlformats.org/officeDocument/2006/relationships/image" Target="../media/image208.wmf"/><Relationship Id="rId12" Type="http://schemas.openxmlformats.org/officeDocument/2006/relationships/image" Target="../media/image213.emf"/><Relationship Id="rId2" Type="http://schemas.openxmlformats.org/officeDocument/2006/relationships/image" Target="../media/image203.emf"/><Relationship Id="rId1" Type="http://schemas.openxmlformats.org/officeDocument/2006/relationships/image" Target="../media/image202.emf"/><Relationship Id="rId6" Type="http://schemas.openxmlformats.org/officeDocument/2006/relationships/image" Target="../media/image207.wmf"/><Relationship Id="rId11" Type="http://schemas.openxmlformats.org/officeDocument/2006/relationships/image" Target="../media/image212.wmf"/><Relationship Id="rId5" Type="http://schemas.openxmlformats.org/officeDocument/2006/relationships/image" Target="../media/image206.wmf"/><Relationship Id="rId10" Type="http://schemas.openxmlformats.org/officeDocument/2006/relationships/image" Target="../media/image211.wmf"/><Relationship Id="rId4" Type="http://schemas.openxmlformats.org/officeDocument/2006/relationships/image" Target="../media/image205.emf"/><Relationship Id="rId9" Type="http://schemas.openxmlformats.org/officeDocument/2006/relationships/image" Target="../media/image210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wmf"/><Relationship Id="rId1" Type="http://schemas.openxmlformats.org/officeDocument/2006/relationships/image" Target="../media/image21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image" Target="../media/image223.emf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3" Type="http://schemas.openxmlformats.org/officeDocument/2006/relationships/image" Target="../media/image232.emf"/><Relationship Id="rId7" Type="http://schemas.openxmlformats.org/officeDocument/2006/relationships/image" Target="../media/image236.emf"/><Relationship Id="rId12" Type="http://schemas.openxmlformats.org/officeDocument/2006/relationships/image" Target="../media/image241.emf"/><Relationship Id="rId2" Type="http://schemas.openxmlformats.org/officeDocument/2006/relationships/image" Target="../media/image231.emf"/><Relationship Id="rId1" Type="http://schemas.openxmlformats.org/officeDocument/2006/relationships/image" Target="../media/image230.emf"/><Relationship Id="rId6" Type="http://schemas.openxmlformats.org/officeDocument/2006/relationships/image" Target="../media/image235.emf"/><Relationship Id="rId11" Type="http://schemas.openxmlformats.org/officeDocument/2006/relationships/image" Target="../media/image240.emf"/><Relationship Id="rId5" Type="http://schemas.openxmlformats.org/officeDocument/2006/relationships/image" Target="../media/image234.emf"/><Relationship Id="rId10" Type="http://schemas.openxmlformats.org/officeDocument/2006/relationships/image" Target="../media/image239.emf"/><Relationship Id="rId4" Type="http://schemas.openxmlformats.org/officeDocument/2006/relationships/image" Target="../media/image233.emf"/><Relationship Id="rId9" Type="http://schemas.openxmlformats.org/officeDocument/2006/relationships/image" Target="../media/image238.e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55.wmf"/><Relationship Id="rId3" Type="http://schemas.openxmlformats.org/officeDocument/2006/relationships/image" Target="../media/image246.wmf"/><Relationship Id="rId7" Type="http://schemas.openxmlformats.org/officeDocument/2006/relationships/image" Target="../media/image250.emf"/><Relationship Id="rId12" Type="http://schemas.openxmlformats.org/officeDocument/2006/relationships/image" Target="../media/image199.wmf"/><Relationship Id="rId2" Type="http://schemas.openxmlformats.org/officeDocument/2006/relationships/image" Target="../media/image245.emf"/><Relationship Id="rId1" Type="http://schemas.openxmlformats.org/officeDocument/2006/relationships/image" Target="../media/image244.emf"/><Relationship Id="rId6" Type="http://schemas.openxmlformats.org/officeDocument/2006/relationships/image" Target="../media/image249.emf"/><Relationship Id="rId11" Type="http://schemas.openxmlformats.org/officeDocument/2006/relationships/image" Target="../media/image254.emf"/><Relationship Id="rId5" Type="http://schemas.openxmlformats.org/officeDocument/2006/relationships/image" Target="../media/image248.wmf"/><Relationship Id="rId10" Type="http://schemas.openxmlformats.org/officeDocument/2006/relationships/image" Target="../media/image253.emf"/><Relationship Id="rId4" Type="http://schemas.openxmlformats.org/officeDocument/2006/relationships/image" Target="../media/image247.emf"/><Relationship Id="rId9" Type="http://schemas.openxmlformats.org/officeDocument/2006/relationships/image" Target="../media/image252.emf"/><Relationship Id="rId14" Type="http://schemas.openxmlformats.org/officeDocument/2006/relationships/image" Target="../media/image25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2" Type="http://schemas.openxmlformats.org/officeDocument/2006/relationships/image" Target="../media/image260.emf"/><Relationship Id="rId1" Type="http://schemas.openxmlformats.org/officeDocument/2006/relationships/image" Target="../media/image259.emf"/><Relationship Id="rId6" Type="http://schemas.openxmlformats.org/officeDocument/2006/relationships/image" Target="../media/image264.emf"/><Relationship Id="rId5" Type="http://schemas.openxmlformats.org/officeDocument/2006/relationships/image" Target="../media/image263.emf"/><Relationship Id="rId4" Type="http://schemas.openxmlformats.org/officeDocument/2006/relationships/image" Target="../media/image262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wmf"/><Relationship Id="rId2" Type="http://schemas.openxmlformats.org/officeDocument/2006/relationships/image" Target="../media/image267.wmf"/><Relationship Id="rId1" Type="http://schemas.openxmlformats.org/officeDocument/2006/relationships/image" Target="../media/image266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emf"/><Relationship Id="rId13" Type="http://schemas.openxmlformats.org/officeDocument/2006/relationships/image" Target="../media/image281.wmf"/><Relationship Id="rId3" Type="http://schemas.openxmlformats.org/officeDocument/2006/relationships/image" Target="../media/image271.emf"/><Relationship Id="rId7" Type="http://schemas.openxmlformats.org/officeDocument/2006/relationships/image" Target="../media/image275.emf"/><Relationship Id="rId12" Type="http://schemas.openxmlformats.org/officeDocument/2006/relationships/image" Target="../media/image280.wmf"/><Relationship Id="rId2" Type="http://schemas.openxmlformats.org/officeDocument/2006/relationships/image" Target="../media/image270.emf"/><Relationship Id="rId1" Type="http://schemas.openxmlformats.org/officeDocument/2006/relationships/image" Target="../media/image269.wmf"/><Relationship Id="rId6" Type="http://schemas.openxmlformats.org/officeDocument/2006/relationships/image" Target="../media/image274.emf"/><Relationship Id="rId11" Type="http://schemas.openxmlformats.org/officeDocument/2006/relationships/image" Target="../media/image279.wmf"/><Relationship Id="rId5" Type="http://schemas.openxmlformats.org/officeDocument/2006/relationships/image" Target="../media/image273.emf"/><Relationship Id="rId10" Type="http://schemas.openxmlformats.org/officeDocument/2006/relationships/image" Target="../media/image278.wmf"/><Relationship Id="rId4" Type="http://schemas.openxmlformats.org/officeDocument/2006/relationships/image" Target="../media/image272.wmf"/><Relationship Id="rId9" Type="http://schemas.openxmlformats.org/officeDocument/2006/relationships/image" Target="../media/image277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wmf"/><Relationship Id="rId3" Type="http://schemas.openxmlformats.org/officeDocument/2006/relationships/image" Target="../media/image284.emf"/><Relationship Id="rId7" Type="http://schemas.openxmlformats.org/officeDocument/2006/relationships/image" Target="../media/image288.emf"/><Relationship Id="rId2" Type="http://schemas.openxmlformats.org/officeDocument/2006/relationships/image" Target="../media/image283.emf"/><Relationship Id="rId1" Type="http://schemas.openxmlformats.org/officeDocument/2006/relationships/image" Target="../media/image281.wmf"/><Relationship Id="rId6" Type="http://schemas.openxmlformats.org/officeDocument/2006/relationships/image" Target="../media/image287.wmf"/><Relationship Id="rId5" Type="http://schemas.openxmlformats.org/officeDocument/2006/relationships/image" Target="../media/image286.emf"/><Relationship Id="rId4" Type="http://schemas.openxmlformats.org/officeDocument/2006/relationships/image" Target="../media/image285.emf"/><Relationship Id="rId9" Type="http://schemas.openxmlformats.org/officeDocument/2006/relationships/image" Target="../media/image28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wmf"/><Relationship Id="rId2" Type="http://schemas.openxmlformats.org/officeDocument/2006/relationships/image" Target="../media/image290.wmf"/><Relationship Id="rId1" Type="http://schemas.openxmlformats.org/officeDocument/2006/relationships/image" Target="../media/image281.wmf"/><Relationship Id="rId4" Type="http://schemas.openxmlformats.org/officeDocument/2006/relationships/image" Target="../media/image292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emf"/><Relationship Id="rId3" Type="http://schemas.openxmlformats.org/officeDocument/2006/relationships/image" Target="../media/image294.wmf"/><Relationship Id="rId7" Type="http://schemas.openxmlformats.org/officeDocument/2006/relationships/image" Target="../media/image298.emf"/><Relationship Id="rId12" Type="http://schemas.openxmlformats.org/officeDocument/2006/relationships/image" Target="../media/image303.wmf"/><Relationship Id="rId2" Type="http://schemas.openxmlformats.org/officeDocument/2006/relationships/image" Target="../media/image293.wmf"/><Relationship Id="rId1" Type="http://schemas.openxmlformats.org/officeDocument/2006/relationships/image" Target="../media/image281.wmf"/><Relationship Id="rId6" Type="http://schemas.openxmlformats.org/officeDocument/2006/relationships/image" Target="../media/image297.emf"/><Relationship Id="rId11" Type="http://schemas.openxmlformats.org/officeDocument/2006/relationships/image" Target="../media/image302.emf"/><Relationship Id="rId5" Type="http://schemas.openxmlformats.org/officeDocument/2006/relationships/image" Target="../media/image296.emf"/><Relationship Id="rId10" Type="http://schemas.openxmlformats.org/officeDocument/2006/relationships/image" Target="../media/image301.emf"/><Relationship Id="rId4" Type="http://schemas.openxmlformats.org/officeDocument/2006/relationships/image" Target="../media/image295.emf"/><Relationship Id="rId9" Type="http://schemas.openxmlformats.org/officeDocument/2006/relationships/image" Target="../media/image300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emf"/><Relationship Id="rId2" Type="http://schemas.openxmlformats.org/officeDocument/2006/relationships/image" Target="../media/image304.emf"/><Relationship Id="rId1" Type="http://schemas.openxmlformats.org/officeDocument/2006/relationships/image" Target="../media/image281.wmf"/><Relationship Id="rId5" Type="http://schemas.openxmlformats.org/officeDocument/2006/relationships/image" Target="../media/image307.emf"/><Relationship Id="rId4" Type="http://schemas.openxmlformats.org/officeDocument/2006/relationships/image" Target="../media/image30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021D-6CA4-465A-ADD5-A66CB3D5ED68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9A6C3-C8C3-4289-84DA-F858887AEA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0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0EA73-A5B5-4A99-9911-4B8E08793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1321"/>
            <a:ext cx="9144000" cy="997679"/>
          </a:xfrm>
          <a:ln>
            <a:noFill/>
          </a:ln>
        </p:spPr>
        <p:txBody>
          <a:bodyPr anchor="b">
            <a:normAutofit/>
          </a:bodyPr>
          <a:lstStyle>
            <a:lvl1pPr algn="ctr">
              <a:defRPr sz="4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C336D-0D21-44D9-B47B-1602667C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244-872D-4F26-ABA8-CCFB494C8D12}" type="datetime1">
              <a:rPr lang="zh-CN" altLang="en-US" smtClean="0"/>
              <a:t>2022/12/17</a:t>
            </a:fld>
            <a:endParaRPr lang="zh-CN" altLang="en-US"/>
          </a:p>
        </p:txBody>
      </p:sp>
      <p:pic>
        <p:nvPicPr>
          <p:cNvPr id="7" name="Picture 5" descr="清华logo">
            <a:extLst>
              <a:ext uri="{FF2B5EF4-FFF2-40B4-BE49-F238E27FC236}">
                <a16:creationId xmlns:a16="http://schemas.microsoft.com/office/drawing/2014/main" id="{4A9A48AC-A2A2-4E39-BD2C-DC698804DE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25" b="59164"/>
          <a:stretch>
            <a:fillRect/>
          </a:stretch>
        </p:blipFill>
        <p:spPr bwMode="auto">
          <a:xfrm>
            <a:off x="1" y="1"/>
            <a:ext cx="1415480" cy="63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工物系logo">
            <a:extLst>
              <a:ext uri="{FF2B5EF4-FFF2-40B4-BE49-F238E27FC236}">
                <a16:creationId xmlns:a16="http://schemas.microsoft.com/office/drawing/2014/main" id="{FE3746DF-E970-45AB-A4F9-10268BEFC6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"/>
            <a:ext cx="6168008" cy="5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lablogo">
            <a:extLst>
              <a:ext uri="{FF2B5EF4-FFF2-40B4-BE49-F238E27FC236}">
                <a16:creationId xmlns:a16="http://schemas.microsoft.com/office/drawing/2014/main" id="{209EE44D-46B0-4453-B7CF-346E6139F9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7264"/>
            <a:ext cx="4079776" cy="73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08296B-AF00-4212-8064-A4CE1B25A708}"/>
              </a:ext>
            </a:extLst>
          </p:cNvPr>
          <p:cNvSpPr txBox="1"/>
          <p:nvPr userDrawn="1"/>
        </p:nvSpPr>
        <p:spPr>
          <a:xfrm>
            <a:off x="3900166" y="747118"/>
            <a:ext cx="43957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2022</a:t>
            </a:r>
            <a:r>
              <a:rPr lang="zh-CN" altLang="en-US" sz="2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年秋季学期</a:t>
            </a:r>
            <a:endParaRPr lang="en-US" altLang="zh-CN" sz="36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36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核辐射物理及探测学</a:t>
            </a:r>
            <a:endParaRPr lang="en-US" altLang="zh-CN" sz="36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Nuclear Radiation Physics and Detection</a:t>
            </a:r>
            <a:endParaRPr lang="zh-CN" altLang="en-US" sz="20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68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CF267-CBEA-4492-8413-6F635FD0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1702"/>
            <a:ext cx="921589" cy="365125"/>
          </a:xfrm>
        </p:spPr>
        <p:txBody>
          <a:bodyPr/>
          <a:lstStyle/>
          <a:p>
            <a:fld id="{D443888D-EE57-4DAD-90FB-93C98C008863}" type="datetime1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65368-E513-43E2-9193-C53BBAEC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1589" y="6481701"/>
            <a:ext cx="921589" cy="365125"/>
          </a:xfrm>
        </p:spPr>
        <p:txBody>
          <a:bodyPr/>
          <a:lstStyle/>
          <a:p>
            <a:fld id="{D8EA3D07-1838-4595-BAF3-EACE2C437A7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8E2849-829D-4101-9719-4BBE09E8BCAE}"/>
              </a:ext>
            </a:extLst>
          </p:cNvPr>
          <p:cNvSpPr txBox="1"/>
          <p:nvPr userDrawn="1"/>
        </p:nvSpPr>
        <p:spPr>
          <a:xfrm>
            <a:off x="3167955" y="6596390"/>
            <a:ext cx="6561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清华大学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核辐射物理及探测学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·2022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秋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@6A211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→线上教学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·yangyigang@mail.tsinghua.edu.cn·P.</a:t>
            </a:r>
            <a:fld id="{43E3C367-2A79-4092-A852-B01D63BB37EF}" type="slidenum">
              <a:rPr lang="en-US" altLang="zh-CN" sz="110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‹#›</a:t>
            </a:fld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9502AAB-9B10-4541-B18C-7159CF0A43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355008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849BB0-B805-4EED-BE55-027890704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2779143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E45D042-E1B2-443C-928D-EA4F0D1AE4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6" y="1"/>
            <a:ext cx="4481421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4AA41C2-2AC5-455E-B116-3669FA2B19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40482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401508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2C9618-F163-497A-B190-79B00416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AEA4D-E5EB-4EF2-BCB8-862327D9040D}" type="datetime1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4B6EB2-57A0-42A4-A053-6B1106F2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393BEF-7BEA-4132-9CB4-A3EA4C57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3234-CB30-42A9-825D-31A80BE71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2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2D1FE3-06D5-416E-B5A9-64CDA45B2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4" y="445398"/>
            <a:ext cx="12112925" cy="6036301"/>
          </a:xfrm>
        </p:spPr>
        <p:txBody>
          <a:bodyPr/>
          <a:lstStyle>
            <a:lvl1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1pPr>
            <a:lvl2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CF267-CBEA-4492-8413-6F635FD0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1702"/>
            <a:ext cx="921589" cy="365125"/>
          </a:xfrm>
        </p:spPr>
        <p:txBody>
          <a:bodyPr/>
          <a:lstStyle/>
          <a:p>
            <a:fld id="{317257F6-4E8C-47E4-96E8-652BD2C802D0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65368-E513-43E2-9193-C53BBAEC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1589" y="6481701"/>
            <a:ext cx="92158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9DCC5A-CC9B-4F3E-8778-110C164B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502217"/>
            <a:ext cx="2743200" cy="365125"/>
          </a:xfrm>
        </p:spPr>
        <p:txBody>
          <a:bodyPr/>
          <a:lstStyle/>
          <a:p>
            <a:fld id="{02343234-CB30-42A9-825D-31A80BE71E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8E2849-829D-4101-9719-4BBE09E8BCAE}"/>
              </a:ext>
            </a:extLst>
          </p:cNvPr>
          <p:cNvSpPr txBox="1"/>
          <p:nvPr userDrawn="1"/>
        </p:nvSpPr>
        <p:spPr>
          <a:xfrm>
            <a:off x="1939254" y="6550223"/>
            <a:ext cx="831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清华大学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核辐射物理及探测学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·2022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秋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@6A211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→线上教学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·yangyigang@mail.tsinghua.edu.cn·P.</a:t>
            </a:r>
            <a:fld id="{43E3C367-2A79-4092-A852-B01D63BB37EF}" type="slidenum">
              <a:rPr lang="en-US" altLang="zh-CN" sz="140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pPr algn="ctr"/>
              <a:t>‹#›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9502AAB-9B10-4541-B18C-7159CF0A43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606612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849BB0-B805-4EED-BE55-027890704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527540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E45D042-E1B2-443C-928D-EA4F0D1AE4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6" y="1"/>
            <a:ext cx="4481421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4AA41C2-2AC5-455E-B116-3669FA2B19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27540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395733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33CD4E-6425-4FCE-87D4-945DD9CE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9828F7-2E24-41C0-BE58-80F6459D6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F2891-6901-4D50-9F97-42476C042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AEA4D-E5EB-4EF2-BCB8-862327D9040D}" type="datetime1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F5D893-137D-4C5D-86BC-90A86C229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B1999-A5EE-4B65-B40C-7C783E3A0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43234-CB30-42A9-825D-31A80BE71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9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oleObject" Target="../embeddings/oleObject17.bin"/><Relationship Id="rId3" Type="http://schemas.openxmlformats.org/officeDocument/2006/relationships/tags" Target="../tags/tag2.xml"/><Relationship Id="rId21" Type="http://schemas.openxmlformats.org/officeDocument/2006/relationships/image" Target="../media/image20.wmf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image" Target="../media/image18.wmf"/><Relationship Id="rId25" Type="http://schemas.openxmlformats.org/officeDocument/2006/relationships/image" Target="../media/image23.tmp"/><Relationship Id="rId2" Type="http://schemas.openxmlformats.org/officeDocument/2006/relationships/tags" Target="../tags/tag1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1" Type="http://schemas.openxmlformats.org/officeDocument/2006/relationships/vmlDrawing" Target="../drawings/vmlDrawing6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image" Target="../media/image22.png"/><Relationship Id="rId5" Type="http://schemas.openxmlformats.org/officeDocument/2006/relationships/tags" Target="../tags/tag4.xml"/><Relationship Id="rId15" Type="http://schemas.openxmlformats.org/officeDocument/2006/relationships/slideLayout" Target="../slideLayouts/slideLayout3.xml"/><Relationship Id="rId23" Type="http://schemas.openxmlformats.org/officeDocument/2006/relationships/image" Target="../media/image21.wmf"/><Relationship Id="rId10" Type="http://schemas.openxmlformats.org/officeDocument/2006/relationships/tags" Target="../tags/tag9.xml"/><Relationship Id="rId19" Type="http://schemas.openxmlformats.org/officeDocument/2006/relationships/image" Target="../media/image19.wmf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8.wmf"/><Relationship Id="rId3" Type="http://schemas.openxmlformats.org/officeDocument/2006/relationships/image" Target="../media/image30.jpe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34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41.jpeg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4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7.png"/><Relationship Id="rId4" Type="http://schemas.openxmlformats.org/officeDocument/2006/relationships/image" Target="../media/image4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52.wmf"/><Relationship Id="rId3" Type="http://schemas.openxmlformats.org/officeDocument/2006/relationships/image" Target="../media/image53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49.bin"/><Relationship Id="rId18" Type="http://schemas.openxmlformats.org/officeDocument/2006/relationships/image" Target="../media/image61.wmf"/><Relationship Id="rId26" Type="http://schemas.openxmlformats.org/officeDocument/2006/relationships/image" Target="../media/image65.wmf"/><Relationship Id="rId3" Type="http://schemas.openxmlformats.org/officeDocument/2006/relationships/oleObject" Target="../embeddings/oleObject44.bin"/><Relationship Id="rId21" Type="http://schemas.openxmlformats.org/officeDocument/2006/relationships/oleObject" Target="../embeddings/oleObject53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51.bin"/><Relationship Id="rId25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.wmf"/><Relationship Id="rId20" Type="http://schemas.openxmlformats.org/officeDocument/2006/relationships/image" Target="../media/image62.wmf"/><Relationship Id="rId29" Type="http://schemas.openxmlformats.org/officeDocument/2006/relationships/oleObject" Target="../embeddings/oleObject57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48.bin"/><Relationship Id="rId24" Type="http://schemas.openxmlformats.org/officeDocument/2006/relationships/image" Target="../media/image64.wmf"/><Relationship Id="rId32" Type="http://schemas.openxmlformats.org/officeDocument/2006/relationships/image" Target="../media/image68.wmf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23" Type="http://schemas.openxmlformats.org/officeDocument/2006/relationships/oleObject" Target="../embeddings/oleObject54.bin"/><Relationship Id="rId28" Type="http://schemas.openxmlformats.org/officeDocument/2006/relationships/image" Target="../media/image66.wmf"/><Relationship Id="rId10" Type="http://schemas.openxmlformats.org/officeDocument/2006/relationships/image" Target="../media/image57.wmf"/><Relationship Id="rId19" Type="http://schemas.openxmlformats.org/officeDocument/2006/relationships/oleObject" Target="../embeddings/oleObject52.bin"/><Relationship Id="rId31" Type="http://schemas.openxmlformats.org/officeDocument/2006/relationships/oleObject" Target="../embeddings/oleObject58.bin"/><Relationship Id="rId4" Type="http://schemas.openxmlformats.org/officeDocument/2006/relationships/image" Target="../media/image54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59.wmf"/><Relationship Id="rId22" Type="http://schemas.openxmlformats.org/officeDocument/2006/relationships/image" Target="../media/image63.wmf"/><Relationship Id="rId27" Type="http://schemas.openxmlformats.org/officeDocument/2006/relationships/oleObject" Target="../embeddings/oleObject56.bin"/><Relationship Id="rId30" Type="http://schemas.openxmlformats.org/officeDocument/2006/relationships/image" Target="../media/image6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59.bin"/><Relationship Id="rId21" Type="http://schemas.openxmlformats.org/officeDocument/2006/relationships/oleObject" Target="../embeddings/oleObject68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67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7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8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7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80.bin"/><Relationship Id="rId18" Type="http://schemas.openxmlformats.org/officeDocument/2006/relationships/image" Target="../media/image94.wmf"/><Relationship Id="rId3" Type="http://schemas.openxmlformats.org/officeDocument/2006/relationships/oleObject" Target="../embeddings/oleObject75.bin"/><Relationship Id="rId21" Type="http://schemas.openxmlformats.org/officeDocument/2006/relationships/oleObject" Target="../embeddings/oleObject84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91.wmf"/><Relationship Id="rId1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3.wmf"/><Relationship Id="rId20" Type="http://schemas.openxmlformats.org/officeDocument/2006/relationships/image" Target="../media/image95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79.bin"/><Relationship Id="rId24" Type="http://schemas.openxmlformats.org/officeDocument/2006/relationships/image" Target="../media/image97.wmf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23" Type="http://schemas.openxmlformats.org/officeDocument/2006/relationships/oleObject" Target="../embeddings/oleObject85.bin"/><Relationship Id="rId10" Type="http://schemas.openxmlformats.org/officeDocument/2006/relationships/image" Target="../media/image90.wmf"/><Relationship Id="rId19" Type="http://schemas.openxmlformats.org/officeDocument/2006/relationships/oleObject" Target="../embeddings/oleObject83.bin"/><Relationship Id="rId4" Type="http://schemas.openxmlformats.org/officeDocument/2006/relationships/image" Target="../media/image87.w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92.wmf"/><Relationship Id="rId22" Type="http://schemas.openxmlformats.org/officeDocument/2006/relationships/image" Target="../media/image9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oleObject" Target="../embeddings/oleObject86.bin"/><Relationship Id="rId7" Type="http://schemas.openxmlformats.org/officeDocument/2006/relationships/image" Target="../media/image10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98.wmf"/><Relationship Id="rId9" Type="http://schemas.openxmlformats.org/officeDocument/2006/relationships/image" Target="../media/image100.w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4.bin"/><Relationship Id="rId18" Type="http://schemas.openxmlformats.org/officeDocument/2006/relationships/image" Target="../media/image109.wmf"/><Relationship Id="rId26" Type="http://schemas.openxmlformats.org/officeDocument/2006/relationships/image" Target="../media/image113.wmf"/><Relationship Id="rId3" Type="http://schemas.openxmlformats.org/officeDocument/2006/relationships/oleObject" Target="../embeddings/oleObject89.bin"/><Relationship Id="rId21" Type="http://schemas.openxmlformats.org/officeDocument/2006/relationships/oleObject" Target="../embeddings/oleObject98.bin"/><Relationship Id="rId34" Type="http://schemas.openxmlformats.org/officeDocument/2006/relationships/oleObject" Target="../embeddings/oleObject105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06.wmf"/><Relationship Id="rId17" Type="http://schemas.openxmlformats.org/officeDocument/2006/relationships/oleObject" Target="../embeddings/oleObject96.bin"/><Relationship Id="rId25" Type="http://schemas.openxmlformats.org/officeDocument/2006/relationships/oleObject" Target="../embeddings/oleObject100.bin"/><Relationship Id="rId33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8.wmf"/><Relationship Id="rId20" Type="http://schemas.openxmlformats.org/officeDocument/2006/relationships/image" Target="../media/image110.wmf"/><Relationship Id="rId29" Type="http://schemas.openxmlformats.org/officeDocument/2006/relationships/oleObject" Target="../embeddings/oleObject102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93.bin"/><Relationship Id="rId24" Type="http://schemas.openxmlformats.org/officeDocument/2006/relationships/image" Target="../media/image112.wmf"/><Relationship Id="rId32" Type="http://schemas.openxmlformats.org/officeDocument/2006/relationships/oleObject" Target="../embeddings/oleObject104.bin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95.bin"/><Relationship Id="rId23" Type="http://schemas.openxmlformats.org/officeDocument/2006/relationships/oleObject" Target="../embeddings/oleObject99.bin"/><Relationship Id="rId28" Type="http://schemas.openxmlformats.org/officeDocument/2006/relationships/image" Target="../media/image114.wmf"/><Relationship Id="rId10" Type="http://schemas.openxmlformats.org/officeDocument/2006/relationships/image" Target="../media/image105.wmf"/><Relationship Id="rId19" Type="http://schemas.openxmlformats.org/officeDocument/2006/relationships/oleObject" Target="../embeddings/oleObject97.bin"/><Relationship Id="rId31" Type="http://schemas.openxmlformats.org/officeDocument/2006/relationships/image" Target="../media/image11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07.wmf"/><Relationship Id="rId22" Type="http://schemas.openxmlformats.org/officeDocument/2006/relationships/image" Target="../media/image111.wmf"/><Relationship Id="rId27" Type="http://schemas.openxmlformats.org/officeDocument/2006/relationships/oleObject" Target="../embeddings/oleObject101.bin"/><Relationship Id="rId30" Type="http://schemas.openxmlformats.org/officeDocument/2006/relationships/oleObject" Target="../embeddings/oleObject103.bin"/><Relationship Id="rId35" Type="http://schemas.openxmlformats.org/officeDocument/2006/relationships/image" Target="../media/image117.wmf"/><Relationship Id="rId8" Type="http://schemas.openxmlformats.org/officeDocument/2006/relationships/image" Target="../media/image104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123.wmf"/><Relationship Id="rId26" Type="http://schemas.openxmlformats.org/officeDocument/2006/relationships/image" Target="../media/image127.wmf"/><Relationship Id="rId3" Type="http://schemas.openxmlformats.org/officeDocument/2006/relationships/oleObject" Target="../embeddings/oleObject106.bin"/><Relationship Id="rId21" Type="http://schemas.openxmlformats.org/officeDocument/2006/relationships/oleObject" Target="../embeddings/oleObject115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20.wmf"/><Relationship Id="rId17" Type="http://schemas.openxmlformats.org/officeDocument/2006/relationships/oleObject" Target="../embeddings/oleObject113.bin"/><Relationship Id="rId25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2.wmf"/><Relationship Id="rId20" Type="http://schemas.openxmlformats.org/officeDocument/2006/relationships/image" Target="../media/image124.wmf"/><Relationship Id="rId29" Type="http://schemas.openxmlformats.org/officeDocument/2006/relationships/oleObject" Target="../embeddings/oleObject119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110.bin"/><Relationship Id="rId24" Type="http://schemas.openxmlformats.org/officeDocument/2006/relationships/image" Target="../media/image126.wmf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23" Type="http://schemas.openxmlformats.org/officeDocument/2006/relationships/oleObject" Target="../embeddings/oleObject116.bin"/><Relationship Id="rId28" Type="http://schemas.openxmlformats.org/officeDocument/2006/relationships/image" Target="../media/image128.wmf"/><Relationship Id="rId10" Type="http://schemas.openxmlformats.org/officeDocument/2006/relationships/image" Target="../media/image119.wmf"/><Relationship Id="rId19" Type="http://schemas.openxmlformats.org/officeDocument/2006/relationships/oleObject" Target="../embeddings/oleObject114.bin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21.wmf"/><Relationship Id="rId22" Type="http://schemas.openxmlformats.org/officeDocument/2006/relationships/image" Target="../media/image125.wmf"/><Relationship Id="rId27" Type="http://schemas.openxmlformats.org/officeDocument/2006/relationships/oleObject" Target="../embeddings/oleObject11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1.jpg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20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136.png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35.emf"/><Relationship Id="rId4" Type="http://schemas.openxmlformats.org/officeDocument/2006/relationships/image" Target="../media/image137.png"/><Relationship Id="rId9" Type="http://schemas.openxmlformats.org/officeDocument/2006/relationships/oleObject" Target="../embeddings/oleObject123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144.emf"/><Relationship Id="rId3" Type="http://schemas.openxmlformats.org/officeDocument/2006/relationships/image" Target="../media/image147.png"/><Relationship Id="rId7" Type="http://schemas.openxmlformats.org/officeDocument/2006/relationships/image" Target="../media/image141.emf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146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0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143.emf"/><Relationship Id="rId5" Type="http://schemas.openxmlformats.org/officeDocument/2006/relationships/image" Target="../media/image140.emf"/><Relationship Id="rId15" Type="http://schemas.openxmlformats.org/officeDocument/2006/relationships/image" Target="../media/image145.emf"/><Relationship Id="rId10" Type="http://schemas.openxmlformats.org/officeDocument/2006/relationships/oleObject" Target="../embeddings/oleObject127.bin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142.emf"/><Relationship Id="rId14" Type="http://schemas.openxmlformats.org/officeDocument/2006/relationships/oleObject" Target="../embeddings/oleObject129.bin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6.bin"/><Relationship Id="rId18" Type="http://schemas.openxmlformats.org/officeDocument/2006/relationships/image" Target="../media/image155.wmf"/><Relationship Id="rId26" Type="http://schemas.openxmlformats.org/officeDocument/2006/relationships/image" Target="../media/image159.wmf"/><Relationship Id="rId39" Type="http://schemas.openxmlformats.org/officeDocument/2006/relationships/oleObject" Target="../embeddings/oleObject149.bin"/><Relationship Id="rId21" Type="http://schemas.openxmlformats.org/officeDocument/2006/relationships/oleObject" Target="../embeddings/oleObject140.bin"/><Relationship Id="rId34" Type="http://schemas.openxmlformats.org/officeDocument/2006/relationships/image" Target="../media/image163.wmf"/><Relationship Id="rId42" Type="http://schemas.openxmlformats.org/officeDocument/2006/relationships/image" Target="../media/image167.wmf"/><Relationship Id="rId7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4.wmf"/><Relationship Id="rId20" Type="http://schemas.openxmlformats.org/officeDocument/2006/relationships/image" Target="../media/image156.wmf"/><Relationship Id="rId29" Type="http://schemas.openxmlformats.org/officeDocument/2006/relationships/oleObject" Target="../embeddings/oleObject144.bin"/><Relationship Id="rId41" Type="http://schemas.openxmlformats.org/officeDocument/2006/relationships/oleObject" Target="../embeddings/oleObject150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35.bin"/><Relationship Id="rId24" Type="http://schemas.openxmlformats.org/officeDocument/2006/relationships/image" Target="../media/image158.wmf"/><Relationship Id="rId32" Type="http://schemas.openxmlformats.org/officeDocument/2006/relationships/image" Target="../media/image162.wmf"/><Relationship Id="rId37" Type="http://schemas.openxmlformats.org/officeDocument/2006/relationships/oleObject" Target="../embeddings/oleObject148.bin"/><Relationship Id="rId40" Type="http://schemas.openxmlformats.org/officeDocument/2006/relationships/image" Target="../media/image166.wmf"/><Relationship Id="rId5" Type="http://schemas.openxmlformats.org/officeDocument/2006/relationships/oleObject" Target="../embeddings/oleObject132.bin"/><Relationship Id="rId15" Type="http://schemas.openxmlformats.org/officeDocument/2006/relationships/oleObject" Target="../embeddings/oleObject137.bin"/><Relationship Id="rId23" Type="http://schemas.openxmlformats.org/officeDocument/2006/relationships/oleObject" Target="../embeddings/oleObject141.bin"/><Relationship Id="rId28" Type="http://schemas.openxmlformats.org/officeDocument/2006/relationships/image" Target="../media/image160.wmf"/><Relationship Id="rId36" Type="http://schemas.openxmlformats.org/officeDocument/2006/relationships/image" Target="../media/image164.wmf"/><Relationship Id="rId10" Type="http://schemas.openxmlformats.org/officeDocument/2006/relationships/image" Target="../media/image151.wmf"/><Relationship Id="rId19" Type="http://schemas.openxmlformats.org/officeDocument/2006/relationships/oleObject" Target="../embeddings/oleObject139.bin"/><Relationship Id="rId31" Type="http://schemas.openxmlformats.org/officeDocument/2006/relationships/oleObject" Target="../embeddings/oleObject145.bin"/><Relationship Id="rId44" Type="http://schemas.openxmlformats.org/officeDocument/2006/relationships/image" Target="../media/image168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34.bin"/><Relationship Id="rId14" Type="http://schemas.openxmlformats.org/officeDocument/2006/relationships/image" Target="../media/image153.wmf"/><Relationship Id="rId22" Type="http://schemas.openxmlformats.org/officeDocument/2006/relationships/image" Target="../media/image157.wmf"/><Relationship Id="rId27" Type="http://schemas.openxmlformats.org/officeDocument/2006/relationships/oleObject" Target="../embeddings/oleObject143.bin"/><Relationship Id="rId30" Type="http://schemas.openxmlformats.org/officeDocument/2006/relationships/image" Target="../media/image161.wmf"/><Relationship Id="rId35" Type="http://schemas.openxmlformats.org/officeDocument/2006/relationships/oleObject" Target="../embeddings/oleObject147.bin"/><Relationship Id="rId43" Type="http://schemas.openxmlformats.org/officeDocument/2006/relationships/oleObject" Target="../embeddings/oleObject151.bin"/><Relationship Id="rId8" Type="http://schemas.openxmlformats.org/officeDocument/2006/relationships/image" Target="../media/image150.wmf"/><Relationship Id="rId3" Type="http://schemas.openxmlformats.org/officeDocument/2006/relationships/oleObject" Target="../embeddings/oleObject131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138.bin"/><Relationship Id="rId25" Type="http://schemas.openxmlformats.org/officeDocument/2006/relationships/oleObject" Target="../embeddings/oleObject142.bin"/><Relationship Id="rId33" Type="http://schemas.openxmlformats.org/officeDocument/2006/relationships/oleObject" Target="../embeddings/oleObject146.bin"/><Relationship Id="rId38" Type="http://schemas.openxmlformats.org/officeDocument/2006/relationships/image" Target="../media/image16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13" Type="http://schemas.openxmlformats.org/officeDocument/2006/relationships/image" Target="../media/image178.png"/><Relationship Id="rId18" Type="http://schemas.openxmlformats.org/officeDocument/2006/relationships/image" Target="../media/image175.wmf"/><Relationship Id="rId3" Type="http://schemas.openxmlformats.org/officeDocument/2006/relationships/oleObject" Target="../embeddings/oleObject152.bin"/><Relationship Id="rId21" Type="http://schemas.openxmlformats.org/officeDocument/2006/relationships/oleObject" Target="../embeddings/oleObject160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173.emf"/><Relationship Id="rId17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4.wmf"/><Relationship Id="rId20" Type="http://schemas.openxmlformats.org/officeDocument/2006/relationships/image" Target="../media/image176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0.emf"/><Relationship Id="rId11" Type="http://schemas.openxmlformats.org/officeDocument/2006/relationships/oleObject" Target="../embeddings/oleObject156.bin"/><Relationship Id="rId5" Type="http://schemas.openxmlformats.org/officeDocument/2006/relationships/oleObject" Target="../embeddings/oleObject153.bin"/><Relationship Id="rId15" Type="http://schemas.openxmlformats.org/officeDocument/2006/relationships/oleObject" Target="../embeddings/oleObject157.bin"/><Relationship Id="rId10" Type="http://schemas.openxmlformats.org/officeDocument/2006/relationships/image" Target="../media/image172.emf"/><Relationship Id="rId19" Type="http://schemas.openxmlformats.org/officeDocument/2006/relationships/oleObject" Target="../embeddings/oleObject159.bin"/><Relationship Id="rId4" Type="http://schemas.openxmlformats.org/officeDocument/2006/relationships/image" Target="../media/image169.emf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179.png"/><Relationship Id="rId22" Type="http://schemas.openxmlformats.org/officeDocument/2006/relationships/image" Target="../media/image177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80.wmf"/><Relationship Id="rId9" Type="http://schemas.openxmlformats.org/officeDocument/2006/relationships/image" Target="../media/image18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193.emf"/><Relationship Id="rId26" Type="http://schemas.openxmlformats.org/officeDocument/2006/relationships/image" Target="../media/image197.emf"/><Relationship Id="rId3" Type="http://schemas.openxmlformats.org/officeDocument/2006/relationships/oleObject" Target="../embeddings/oleObject163.bin"/><Relationship Id="rId21" Type="http://schemas.openxmlformats.org/officeDocument/2006/relationships/oleObject" Target="../embeddings/oleObject172.bin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190.emf"/><Relationship Id="rId17" Type="http://schemas.openxmlformats.org/officeDocument/2006/relationships/oleObject" Target="../embeddings/oleObject170.bin"/><Relationship Id="rId25" Type="http://schemas.openxmlformats.org/officeDocument/2006/relationships/oleObject" Target="../embeddings/oleObject17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2.emf"/><Relationship Id="rId20" Type="http://schemas.openxmlformats.org/officeDocument/2006/relationships/image" Target="../media/image194.e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167.bin"/><Relationship Id="rId24" Type="http://schemas.openxmlformats.org/officeDocument/2006/relationships/image" Target="../media/image196.emf"/><Relationship Id="rId5" Type="http://schemas.openxmlformats.org/officeDocument/2006/relationships/oleObject" Target="../embeddings/oleObject164.bin"/><Relationship Id="rId15" Type="http://schemas.openxmlformats.org/officeDocument/2006/relationships/oleObject" Target="../embeddings/oleObject169.bin"/><Relationship Id="rId23" Type="http://schemas.openxmlformats.org/officeDocument/2006/relationships/oleObject" Target="../embeddings/oleObject173.bin"/><Relationship Id="rId28" Type="http://schemas.openxmlformats.org/officeDocument/2006/relationships/image" Target="../media/image198.emf"/><Relationship Id="rId10" Type="http://schemas.openxmlformats.org/officeDocument/2006/relationships/image" Target="../media/image189.emf"/><Relationship Id="rId19" Type="http://schemas.openxmlformats.org/officeDocument/2006/relationships/oleObject" Target="../embeddings/oleObject171.bin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166.bin"/><Relationship Id="rId14" Type="http://schemas.openxmlformats.org/officeDocument/2006/relationships/image" Target="../media/image191.emf"/><Relationship Id="rId22" Type="http://schemas.openxmlformats.org/officeDocument/2006/relationships/image" Target="../media/image195.wmf"/><Relationship Id="rId27" Type="http://schemas.openxmlformats.org/officeDocument/2006/relationships/oleObject" Target="../embeddings/oleObject17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77.bin"/><Relationship Id="rId5" Type="http://schemas.openxmlformats.org/officeDocument/2006/relationships/image" Target="../media/image199.wmf"/><Relationship Id="rId4" Type="http://schemas.openxmlformats.org/officeDocument/2006/relationships/oleObject" Target="../embeddings/oleObject176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oleObject" Target="../embeddings/oleObject183.bin"/><Relationship Id="rId18" Type="http://schemas.openxmlformats.org/officeDocument/2006/relationships/image" Target="../media/image209.wmf"/><Relationship Id="rId26" Type="http://schemas.openxmlformats.org/officeDocument/2006/relationships/image" Target="../media/image213.emf"/><Relationship Id="rId3" Type="http://schemas.openxmlformats.org/officeDocument/2006/relationships/oleObject" Target="../embeddings/oleObject178.bin"/><Relationship Id="rId21" Type="http://schemas.openxmlformats.org/officeDocument/2006/relationships/oleObject" Target="../embeddings/oleObject187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206.wmf"/><Relationship Id="rId17" Type="http://schemas.openxmlformats.org/officeDocument/2006/relationships/oleObject" Target="../embeddings/oleObject185.bin"/><Relationship Id="rId25" Type="http://schemas.openxmlformats.org/officeDocument/2006/relationships/oleObject" Target="../embeddings/oleObject18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8.wmf"/><Relationship Id="rId20" Type="http://schemas.openxmlformats.org/officeDocument/2006/relationships/image" Target="../media/image210.w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03.emf"/><Relationship Id="rId11" Type="http://schemas.openxmlformats.org/officeDocument/2006/relationships/oleObject" Target="../embeddings/oleObject182.bin"/><Relationship Id="rId24" Type="http://schemas.openxmlformats.org/officeDocument/2006/relationships/image" Target="../media/image212.wmf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23" Type="http://schemas.openxmlformats.org/officeDocument/2006/relationships/oleObject" Target="../embeddings/oleObject188.bin"/><Relationship Id="rId10" Type="http://schemas.openxmlformats.org/officeDocument/2006/relationships/image" Target="../media/image205.emf"/><Relationship Id="rId19" Type="http://schemas.openxmlformats.org/officeDocument/2006/relationships/oleObject" Target="../embeddings/oleObject186.bin"/><Relationship Id="rId4" Type="http://schemas.openxmlformats.org/officeDocument/2006/relationships/image" Target="../media/image202.e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207.wmf"/><Relationship Id="rId22" Type="http://schemas.openxmlformats.org/officeDocument/2006/relationships/image" Target="../media/image21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15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21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13" Type="http://schemas.openxmlformats.org/officeDocument/2006/relationships/oleObject" Target="../embeddings/oleObject197.bin"/><Relationship Id="rId3" Type="http://schemas.openxmlformats.org/officeDocument/2006/relationships/oleObject" Target="../embeddings/oleObject192.bin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227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9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24.emf"/><Relationship Id="rId11" Type="http://schemas.openxmlformats.org/officeDocument/2006/relationships/oleObject" Target="../embeddings/oleObject196.bin"/><Relationship Id="rId5" Type="http://schemas.openxmlformats.org/officeDocument/2006/relationships/oleObject" Target="../embeddings/oleObject193.bin"/><Relationship Id="rId15" Type="http://schemas.openxmlformats.org/officeDocument/2006/relationships/oleObject" Target="../embeddings/oleObject198.bin"/><Relationship Id="rId10" Type="http://schemas.openxmlformats.org/officeDocument/2006/relationships/image" Target="../media/image226.emf"/><Relationship Id="rId4" Type="http://schemas.openxmlformats.org/officeDocument/2006/relationships/image" Target="../media/image223.emf"/><Relationship Id="rId9" Type="http://schemas.openxmlformats.org/officeDocument/2006/relationships/oleObject" Target="../embeddings/oleObject195.bin"/><Relationship Id="rId14" Type="http://schemas.openxmlformats.org/officeDocument/2006/relationships/image" Target="../media/image22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emf"/><Relationship Id="rId13" Type="http://schemas.openxmlformats.org/officeDocument/2006/relationships/oleObject" Target="../embeddings/oleObject204.bin"/><Relationship Id="rId18" Type="http://schemas.openxmlformats.org/officeDocument/2006/relationships/image" Target="../media/image237.emf"/><Relationship Id="rId26" Type="http://schemas.openxmlformats.org/officeDocument/2006/relationships/image" Target="../media/image241.emf"/><Relationship Id="rId3" Type="http://schemas.openxmlformats.org/officeDocument/2006/relationships/oleObject" Target="../embeddings/oleObject199.bin"/><Relationship Id="rId21" Type="http://schemas.openxmlformats.org/officeDocument/2006/relationships/oleObject" Target="../embeddings/oleObject208.bin"/><Relationship Id="rId7" Type="http://schemas.openxmlformats.org/officeDocument/2006/relationships/oleObject" Target="../embeddings/oleObject201.bin"/><Relationship Id="rId12" Type="http://schemas.openxmlformats.org/officeDocument/2006/relationships/image" Target="../media/image234.emf"/><Relationship Id="rId17" Type="http://schemas.openxmlformats.org/officeDocument/2006/relationships/oleObject" Target="../embeddings/oleObject206.bin"/><Relationship Id="rId25" Type="http://schemas.openxmlformats.org/officeDocument/2006/relationships/oleObject" Target="../embeddings/oleObject2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6.emf"/><Relationship Id="rId20" Type="http://schemas.openxmlformats.org/officeDocument/2006/relationships/image" Target="../media/image238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31.emf"/><Relationship Id="rId11" Type="http://schemas.openxmlformats.org/officeDocument/2006/relationships/oleObject" Target="../embeddings/oleObject203.bin"/><Relationship Id="rId24" Type="http://schemas.openxmlformats.org/officeDocument/2006/relationships/image" Target="../media/image240.emf"/><Relationship Id="rId5" Type="http://schemas.openxmlformats.org/officeDocument/2006/relationships/oleObject" Target="../embeddings/oleObject200.bin"/><Relationship Id="rId15" Type="http://schemas.openxmlformats.org/officeDocument/2006/relationships/oleObject" Target="../embeddings/oleObject205.bin"/><Relationship Id="rId23" Type="http://schemas.openxmlformats.org/officeDocument/2006/relationships/oleObject" Target="../embeddings/oleObject209.bin"/><Relationship Id="rId28" Type="http://schemas.openxmlformats.org/officeDocument/2006/relationships/image" Target="../media/image243.jpeg"/><Relationship Id="rId10" Type="http://schemas.openxmlformats.org/officeDocument/2006/relationships/image" Target="../media/image233.emf"/><Relationship Id="rId19" Type="http://schemas.openxmlformats.org/officeDocument/2006/relationships/oleObject" Target="../embeddings/oleObject207.bin"/><Relationship Id="rId4" Type="http://schemas.openxmlformats.org/officeDocument/2006/relationships/image" Target="../media/image230.emf"/><Relationship Id="rId9" Type="http://schemas.openxmlformats.org/officeDocument/2006/relationships/oleObject" Target="../embeddings/oleObject202.bin"/><Relationship Id="rId14" Type="http://schemas.openxmlformats.org/officeDocument/2006/relationships/image" Target="../media/image235.emf"/><Relationship Id="rId22" Type="http://schemas.openxmlformats.org/officeDocument/2006/relationships/image" Target="../media/image239.emf"/><Relationship Id="rId27" Type="http://schemas.openxmlformats.org/officeDocument/2006/relationships/image" Target="../media/image242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wmf"/><Relationship Id="rId13" Type="http://schemas.openxmlformats.org/officeDocument/2006/relationships/oleObject" Target="../embeddings/oleObject216.bin"/><Relationship Id="rId18" Type="http://schemas.openxmlformats.org/officeDocument/2006/relationships/image" Target="../media/image251.emf"/><Relationship Id="rId26" Type="http://schemas.openxmlformats.org/officeDocument/2006/relationships/image" Target="../media/image199.wmf"/><Relationship Id="rId3" Type="http://schemas.openxmlformats.org/officeDocument/2006/relationships/oleObject" Target="../embeddings/oleObject211.bin"/><Relationship Id="rId21" Type="http://schemas.openxmlformats.org/officeDocument/2006/relationships/oleObject" Target="../embeddings/oleObject220.bin"/><Relationship Id="rId7" Type="http://schemas.openxmlformats.org/officeDocument/2006/relationships/oleObject" Target="../embeddings/oleObject213.bin"/><Relationship Id="rId12" Type="http://schemas.openxmlformats.org/officeDocument/2006/relationships/image" Target="../media/image248.wmf"/><Relationship Id="rId17" Type="http://schemas.openxmlformats.org/officeDocument/2006/relationships/oleObject" Target="../embeddings/oleObject218.bin"/><Relationship Id="rId25" Type="http://schemas.openxmlformats.org/officeDocument/2006/relationships/oleObject" Target="../embeddings/oleObject22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0.emf"/><Relationship Id="rId20" Type="http://schemas.openxmlformats.org/officeDocument/2006/relationships/image" Target="../media/image252.emf"/><Relationship Id="rId29" Type="http://schemas.openxmlformats.org/officeDocument/2006/relationships/oleObject" Target="../embeddings/oleObject224.bin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45.emf"/><Relationship Id="rId11" Type="http://schemas.openxmlformats.org/officeDocument/2006/relationships/oleObject" Target="../embeddings/oleObject215.bin"/><Relationship Id="rId24" Type="http://schemas.openxmlformats.org/officeDocument/2006/relationships/image" Target="../media/image254.emf"/><Relationship Id="rId5" Type="http://schemas.openxmlformats.org/officeDocument/2006/relationships/oleObject" Target="../embeddings/oleObject212.bin"/><Relationship Id="rId15" Type="http://schemas.openxmlformats.org/officeDocument/2006/relationships/oleObject" Target="../embeddings/oleObject217.bin"/><Relationship Id="rId23" Type="http://schemas.openxmlformats.org/officeDocument/2006/relationships/oleObject" Target="../embeddings/oleObject221.bin"/><Relationship Id="rId28" Type="http://schemas.openxmlformats.org/officeDocument/2006/relationships/image" Target="../media/image255.wmf"/><Relationship Id="rId10" Type="http://schemas.openxmlformats.org/officeDocument/2006/relationships/image" Target="../media/image247.emf"/><Relationship Id="rId19" Type="http://schemas.openxmlformats.org/officeDocument/2006/relationships/oleObject" Target="../embeddings/oleObject219.bin"/><Relationship Id="rId31" Type="http://schemas.openxmlformats.org/officeDocument/2006/relationships/image" Target="../media/image256.wmf"/><Relationship Id="rId4" Type="http://schemas.openxmlformats.org/officeDocument/2006/relationships/image" Target="../media/image244.emf"/><Relationship Id="rId9" Type="http://schemas.openxmlformats.org/officeDocument/2006/relationships/oleObject" Target="../embeddings/oleObject214.bin"/><Relationship Id="rId14" Type="http://schemas.openxmlformats.org/officeDocument/2006/relationships/image" Target="../media/image249.emf"/><Relationship Id="rId22" Type="http://schemas.openxmlformats.org/officeDocument/2006/relationships/image" Target="../media/image253.emf"/><Relationship Id="rId27" Type="http://schemas.openxmlformats.org/officeDocument/2006/relationships/oleObject" Target="../embeddings/oleObject223.bin"/><Relationship Id="rId30" Type="http://schemas.openxmlformats.org/officeDocument/2006/relationships/oleObject" Target="../embeddings/oleObject22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13" Type="http://schemas.openxmlformats.org/officeDocument/2006/relationships/oleObject" Target="../embeddings/oleObject231.bin"/><Relationship Id="rId3" Type="http://schemas.openxmlformats.org/officeDocument/2006/relationships/oleObject" Target="../embeddings/oleObject226.bin"/><Relationship Id="rId7" Type="http://schemas.openxmlformats.org/officeDocument/2006/relationships/oleObject" Target="../embeddings/oleObject228.bin"/><Relationship Id="rId12" Type="http://schemas.openxmlformats.org/officeDocument/2006/relationships/image" Target="../media/image26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5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60.emf"/><Relationship Id="rId11" Type="http://schemas.openxmlformats.org/officeDocument/2006/relationships/oleObject" Target="../embeddings/oleObject230.bin"/><Relationship Id="rId5" Type="http://schemas.openxmlformats.org/officeDocument/2006/relationships/oleObject" Target="../embeddings/oleObject227.bin"/><Relationship Id="rId15" Type="http://schemas.openxmlformats.org/officeDocument/2006/relationships/image" Target="../media/image257.emf"/><Relationship Id="rId10" Type="http://schemas.openxmlformats.org/officeDocument/2006/relationships/image" Target="../media/image262.emf"/><Relationship Id="rId4" Type="http://schemas.openxmlformats.org/officeDocument/2006/relationships/image" Target="../media/image259.emf"/><Relationship Id="rId9" Type="http://schemas.openxmlformats.org/officeDocument/2006/relationships/oleObject" Target="../embeddings/oleObject229.bin"/><Relationship Id="rId14" Type="http://schemas.openxmlformats.org/officeDocument/2006/relationships/image" Target="../media/image264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wmf"/><Relationship Id="rId3" Type="http://schemas.openxmlformats.org/officeDocument/2006/relationships/oleObject" Target="../embeddings/oleObject232.bin"/><Relationship Id="rId7" Type="http://schemas.openxmlformats.org/officeDocument/2006/relationships/oleObject" Target="../embeddings/oleObject2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67.wmf"/><Relationship Id="rId5" Type="http://schemas.openxmlformats.org/officeDocument/2006/relationships/oleObject" Target="../embeddings/oleObject233.bin"/><Relationship Id="rId10" Type="http://schemas.openxmlformats.org/officeDocument/2006/relationships/image" Target="../media/image257.emf"/><Relationship Id="rId4" Type="http://schemas.openxmlformats.org/officeDocument/2006/relationships/image" Target="../media/image266.wmf"/><Relationship Id="rId9" Type="http://schemas.openxmlformats.org/officeDocument/2006/relationships/image" Target="../media/image265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7.bin"/><Relationship Id="rId13" Type="http://schemas.openxmlformats.org/officeDocument/2006/relationships/image" Target="../media/image273.emf"/><Relationship Id="rId18" Type="http://schemas.openxmlformats.org/officeDocument/2006/relationships/oleObject" Target="../embeddings/oleObject242.bin"/><Relationship Id="rId26" Type="http://schemas.openxmlformats.org/officeDocument/2006/relationships/oleObject" Target="../embeddings/oleObject246.bin"/><Relationship Id="rId3" Type="http://schemas.openxmlformats.org/officeDocument/2006/relationships/image" Target="../media/image282.png"/><Relationship Id="rId21" Type="http://schemas.openxmlformats.org/officeDocument/2006/relationships/image" Target="../media/image277.wmf"/><Relationship Id="rId7" Type="http://schemas.openxmlformats.org/officeDocument/2006/relationships/image" Target="../media/image270.emf"/><Relationship Id="rId12" Type="http://schemas.openxmlformats.org/officeDocument/2006/relationships/oleObject" Target="../embeddings/oleObject239.bin"/><Relationship Id="rId17" Type="http://schemas.openxmlformats.org/officeDocument/2006/relationships/image" Target="../media/image275.emf"/><Relationship Id="rId25" Type="http://schemas.openxmlformats.org/officeDocument/2006/relationships/image" Target="../media/image27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41.bin"/><Relationship Id="rId20" Type="http://schemas.openxmlformats.org/officeDocument/2006/relationships/oleObject" Target="../embeddings/oleObject243.bin"/><Relationship Id="rId29" Type="http://schemas.openxmlformats.org/officeDocument/2006/relationships/image" Target="../media/image281.wmf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236.bin"/><Relationship Id="rId11" Type="http://schemas.openxmlformats.org/officeDocument/2006/relationships/image" Target="../media/image272.wmf"/><Relationship Id="rId24" Type="http://schemas.openxmlformats.org/officeDocument/2006/relationships/oleObject" Target="../embeddings/oleObject245.bin"/><Relationship Id="rId5" Type="http://schemas.openxmlformats.org/officeDocument/2006/relationships/image" Target="../media/image269.wmf"/><Relationship Id="rId15" Type="http://schemas.openxmlformats.org/officeDocument/2006/relationships/image" Target="../media/image274.emf"/><Relationship Id="rId23" Type="http://schemas.openxmlformats.org/officeDocument/2006/relationships/image" Target="../media/image278.wmf"/><Relationship Id="rId28" Type="http://schemas.openxmlformats.org/officeDocument/2006/relationships/oleObject" Target="../embeddings/oleObject247.bin"/><Relationship Id="rId10" Type="http://schemas.openxmlformats.org/officeDocument/2006/relationships/oleObject" Target="../embeddings/oleObject238.bin"/><Relationship Id="rId19" Type="http://schemas.openxmlformats.org/officeDocument/2006/relationships/image" Target="../media/image276.emf"/><Relationship Id="rId4" Type="http://schemas.openxmlformats.org/officeDocument/2006/relationships/oleObject" Target="../embeddings/oleObject235.bin"/><Relationship Id="rId9" Type="http://schemas.openxmlformats.org/officeDocument/2006/relationships/image" Target="../media/image271.emf"/><Relationship Id="rId14" Type="http://schemas.openxmlformats.org/officeDocument/2006/relationships/oleObject" Target="../embeddings/oleObject240.bin"/><Relationship Id="rId22" Type="http://schemas.openxmlformats.org/officeDocument/2006/relationships/oleObject" Target="../embeddings/oleObject244.bin"/><Relationship Id="rId27" Type="http://schemas.openxmlformats.org/officeDocument/2006/relationships/image" Target="../media/image280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emf"/><Relationship Id="rId13" Type="http://schemas.openxmlformats.org/officeDocument/2006/relationships/oleObject" Target="../embeddings/oleObject252.bin"/><Relationship Id="rId18" Type="http://schemas.openxmlformats.org/officeDocument/2006/relationships/image" Target="../media/image266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286.emf"/><Relationship Id="rId17" Type="http://schemas.openxmlformats.org/officeDocument/2006/relationships/oleObject" Target="../embeddings/oleObject2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8.emf"/><Relationship Id="rId20" Type="http://schemas.openxmlformats.org/officeDocument/2006/relationships/image" Target="../media/image289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83.e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5" Type="http://schemas.openxmlformats.org/officeDocument/2006/relationships/oleObject" Target="../embeddings/oleObject253.bin"/><Relationship Id="rId10" Type="http://schemas.openxmlformats.org/officeDocument/2006/relationships/image" Target="../media/image285.emf"/><Relationship Id="rId19" Type="http://schemas.openxmlformats.org/officeDocument/2006/relationships/oleObject" Target="../embeddings/oleObject254.bin"/><Relationship Id="rId4" Type="http://schemas.openxmlformats.org/officeDocument/2006/relationships/image" Target="../media/image281.wmf"/><Relationship Id="rId9" Type="http://schemas.openxmlformats.org/officeDocument/2006/relationships/oleObject" Target="../embeddings/oleObject250.bin"/><Relationship Id="rId14" Type="http://schemas.openxmlformats.org/officeDocument/2006/relationships/image" Target="../media/image287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90.wmf"/><Relationship Id="rId5" Type="http://schemas.openxmlformats.org/officeDocument/2006/relationships/oleObject" Target="../embeddings/oleObject255.bin"/><Relationship Id="rId10" Type="http://schemas.openxmlformats.org/officeDocument/2006/relationships/image" Target="../media/image292.wmf"/><Relationship Id="rId4" Type="http://schemas.openxmlformats.org/officeDocument/2006/relationships/image" Target="../media/image281.wmf"/><Relationship Id="rId9" Type="http://schemas.openxmlformats.org/officeDocument/2006/relationships/oleObject" Target="../embeddings/oleObject257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wmf"/><Relationship Id="rId13" Type="http://schemas.openxmlformats.org/officeDocument/2006/relationships/oleObject" Target="../embeddings/oleObject262.bin"/><Relationship Id="rId18" Type="http://schemas.openxmlformats.org/officeDocument/2006/relationships/image" Target="../media/image299.emf"/><Relationship Id="rId26" Type="http://schemas.openxmlformats.org/officeDocument/2006/relationships/image" Target="../media/image303.wmf"/><Relationship Id="rId3" Type="http://schemas.openxmlformats.org/officeDocument/2006/relationships/oleObject" Target="../embeddings/oleObject247.bin"/><Relationship Id="rId21" Type="http://schemas.openxmlformats.org/officeDocument/2006/relationships/oleObject" Target="../embeddings/oleObject266.bin"/><Relationship Id="rId7" Type="http://schemas.openxmlformats.org/officeDocument/2006/relationships/oleObject" Target="../embeddings/oleObject259.bin"/><Relationship Id="rId12" Type="http://schemas.openxmlformats.org/officeDocument/2006/relationships/image" Target="../media/image296.emf"/><Relationship Id="rId17" Type="http://schemas.openxmlformats.org/officeDocument/2006/relationships/oleObject" Target="../embeddings/oleObject264.bin"/><Relationship Id="rId25" Type="http://schemas.openxmlformats.org/officeDocument/2006/relationships/oleObject" Target="../embeddings/oleObject26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8.emf"/><Relationship Id="rId20" Type="http://schemas.openxmlformats.org/officeDocument/2006/relationships/image" Target="../media/image300.w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93.wmf"/><Relationship Id="rId11" Type="http://schemas.openxmlformats.org/officeDocument/2006/relationships/oleObject" Target="../embeddings/oleObject261.bin"/><Relationship Id="rId24" Type="http://schemas.openxmlformats.org/officeDocument/2006/relationships/image" Target="../media/image302.emf"/><Relationship Id="rId5" Type="http://schemas.openxmlformats.org/officeDocument/2006/relationships/oleObject" Target="../embeddings/oleObject258.bin"/><Relationship Id="rId15" Type="http://schemas.openxmlformats.org/officeDocument/2006/relationships/oleObject" Target="../embeddings/oleObject263.bin"/><Relationship Id="rId23" Type="http://schemas.openxmlformats.org/officeDocument/2006/relationships/oleObject" Target="../embeddings/oleObject267.bin"/><Relationship Id="rId10" Type="http://schemas.openxmlformats.org/officeDocument/2006/relationships/image" Target="../media/image295.emf"/><Relationship Id="rId19" Type="http://schemas.openxmlformats.org/officeDocument/2006/relationships/oleObject" Target="../embeddings/oleObject265.bin"/><Relationship Id="rId4" Type="http://schemas.openxmlformats.org/officeDocument/2006/relationships/image" Target="../media/image281.wmf"/><Relationship Id="rId9" Type="http://schemas.openxmlformats.org/officeDocument/2006/relationships/oleObject" Target="../embeddings/oleObject260.bin"/><Relationship Id="rId14" Type="http://schemas.openxmlformats.org/officeDocument/2006/relationships/image" Target="../media/image297.emf"/><Relationship Id="rId22" Type="http://schemas.openxmlformats.org/officeDocument/2006/relationships/image" Target="../media/image30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3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304.emf"/><Relationship Id="rId11" Type="http://schemas.openxmlformats.org/officeDocument/2006/relationships/oleObject" Target="../embeddings/oleObject272.bin"/><Relationship Id="rId5" Type="http://schemas.openxmlformats.org/officeDocument/2006/relationships/oleObject" Target="../embeddings/oleObject269.bin"/><Relationship Id="rId10" Type="http://schemas.openxmlformats.org/officeDocument/2006/relationships/image" Target="../media/image306.emf"/><Relationship Id="rId4" Type="http://schemas.openxmlformats.org/officeDocument/2006/relationships/image" Target="../media/image281.wmf"/><Relationship Id="rId9" Type="http://schemas.openxmlformats.org/officeDocument/2006/relationships/oleObject" Target="../embeddings/oleObject27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281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6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09E4D-9B44-4BBD-85CC-766DC17884F5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课前课件</a:t>
            </a:r>
            <a:r>
              <a:rPr lang="en-US" altLang="zh-CN" dirty="0"/>
              <a:t>29/30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83557C-9082-4E3F-8BC1-C13FB5340D1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A237AA5-DB1F-406E-B812-FC1A846D1F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83BAC4-6026-44DC-9065-40C13CE0948F}"/>
              </a:ext>
            </a:extLst>
          </p:cNvPr>
          <p:cNvSpPr>
            <a:spLocks noGrp="1"/>
          </p:cNvSpPr>
          <p:nvPr>
            <p:ph idx="16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E260377A-A1AA-461F-A87E-B8E959DCE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9074" y="365664"/>
            <a:ext cx="6251310" cy="508062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266700" indent="-2667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本节提要：</a:t>
            </a:r>
          </a:p>
          <a:p>
            <a:pPr marL="819150" lvl="2" indent="-3619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p"/>
              <a:tabLst>
                <a:tab pos="266700" algn="l"/>
              </a:tabLst>
              <a:defRPr/>
            </a:pP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活度测量时需要关注的问题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819150" lvl="2" indent="-3619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p"/>
              <a:tabLst>
                <a:tab pos="266700" algn="l"/>
              </a:tabLst>
              <a:defRPr/>
            </a:pP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符合法（提升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信本比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的重要方法）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1276350" lvl="3" indent="-3619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真符合、反符合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1276350" lvl="3" indent="-3619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偶然符合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1276350" lvl="3" indent="-3619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延迟符合、符合曲线，符合分辨时间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1276350" lvl="3" indent="-3619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真偶符合比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1276350" lvl="3" indent="-3619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基于符合的能谱测量装置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819150" lvl="2" indent="-3619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p"/>
              <a:tabLst>
                <a:tab pos="266700" algn="l"/>
              </a:tabLst>
              <a:defRPr/>
            </a:pP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对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γ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能谱的理解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56BC7E6B-95F5-4EB3-8000-E1459567C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02" y="380689"/>
            <a:ext cx="5476583" cy="3625351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上节回顾：</a:t>
            </a:r>
          </a:p>
          <a:p>
            <a:pPr marL="819150" lvl="2" indent="-3619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p"/>
              <a:tabLst>
                <a:tab pos="266700" algn="l"/>
              </a:tabLst>
              <a:defRPr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结电容不定怎么办？用电荷灵敏前置放大器！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9150" lvl="2" indent="-3619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p"/>
              <a:tabLst>
                <a:tab pos="266700" algn="l"/>
              </a:tabLst>
              <a:defRPr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pF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9150" lvl="2" indent="-3619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p"/>
              <a:tabLst>
                <a:tab pos="266700" algn="l"/>
              </a:tabLst>
              <a:defRPr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电荷灵敏前置放大器的噪声，与探测器的结电容也有关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9150" lvl="2" indent="-3619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p"/>
              <a:tabLst>
                <a:tab pos="266700" algn="l"/>
              </a:tabLst>
              <a:defRPr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为了测量高能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，我们要用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探测器（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Ge(Li)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HPGe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6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影响活度测量的因素（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吸收因素：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AutoShape 3">
            <a:extLst>
              <a:ext uri="{FF2B5EF4-FFF2-40B4-BE49-F238E27FC236}">
                <a16:creationId xmlns:a16="http://schemas.microsoft.com/office/drawing/2014/main" id="{92E03E07-3C76-44D8-BB8B-744B054D2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747" y="1766065"/>
            <a:ext cx="381000" cy="381000"/>
          </a:xfrm>
          <a:prstGeom prst="su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512E3F24-8E52-465F-8686-2BC20C7E5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47" y="1296165"/>
            <a:ext cx="685800" cy="12954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05C095B5-8186-4166-AD64-0517725F9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222" y="1296165"/>
            <a:ext cx="2438400" cy="12954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B21785B8-6EF6-4E36-A605-53C545481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147" y="1296165"/>
            <a:ext cx="304800" cy="1295400"/>
          </a:xfrm>
          <a:prstGeom prst="rect">
            <a:avLst/>
          </a:prstGeom>
          <a:solidFill>
            <a:schemeClr val="folHlink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EAA2799D-0C38-463C-83B2-29D8E0A94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071" y="1296165"/>
            <a:ext cx="1600051" cy="1295400"/>
          </a:xfrm>
          <a:prstGeom prst="rect">
            <a:avLst/>
          </a:prstGeom>
          <a:solidFill>
            <a:srgbClr val="CC33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50" name="Text Box 8">
            <a:extLst>
              <a:ext uri="{FF2B5EF4-FFF2-40B4-BE49-F238E27FC236}">
                <a16:creationId xmlns:a16="http://schemas.microsoft.com/office/drawing/2014/main" id="{69CE14BD-98D8-48A0-8521-B162EBB77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667" y="747287"/>
            <a:ext cx="14401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射线产生</a:t>
            </a:r>
          </a:p>
        </p:txBody>
      </p:sp>
      <p:sp>
        <p:nvSpPr>
          <p:cNvPr id="51" name="Text Box 9">
            <a:extLst>
              <a:ext uri="{FF2B5EF4-FFF2-40B4-BE49-F238E27FC236}">
                <a16:creationId xmlns:a16="http://schemas.microsoft.com/office/drawing/2014/main" id="{A8E72301-5B2F-46D3-B87F-E1EDD8FE7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688" y="1662660"/>
            <a:ext cx="12108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探测器</a:t>
            </a: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922A18AC-2DA8-426F-994A-DFFF9380E6BE}"/>
              </a:ext>
            </a:extLst>
          </p:cNvPr>
          <p:cNvGrpSpPr>
            <a:grpSpLocks/>
          </p:cNvGrpSpPr>
          <p:nvPr/>
        </p:nvGrpSpPr>
        <p:grpSpPr bwMode="auto">
          <a:xfrm>
            <a:off x="650147" y="2832865"/>
            <a:ext cx="685800" cy="609600"/>
            <a:chOff x="1152" y="2160"/>
            <a:chExt cx="432" cy="384"/>
          </a:xfrm>
        </p:grpSpPr>
        <p:sp>
          <p:nvSpPr>
            <p:cNvPr id="53" name="Line 11">
              <a:extLst>
                <a:ext uri="{FF2B5EF4-FFF2-40B4-BE49-F238E27FC236}">
                  <a16:creationId xmlns:a16="http://schemas.microsoft.com/office/drawing/2014/main" id="{6E5FF8FD-9725-455F-AE45-71CA6435F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1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4" name="Text Box 12">
              <a:extLst>
                <a:ext uri="{FF2B5EF4-FFF2-40B4-BE49-F238E27FC236}">
                  <a16:creationId xmlns:a16="http://schemas.microsoft.com/office/drawing/2014/main" id="{9423EB63-074A-4E34-A6F4-EE6243695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25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400" b="1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源</a:t>
              </a:r>
            </a:p>
          </p:txBody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A190E282-D6AE-47A3-B084-1D73086B89EA}"/>
              </a:ext>
            </a:extLst>
          </p:cNvPr>
          <p:cNvGrpSpPr>
            <a:grpSpLocks/>
          </p:cNvGrpSpPr>
          <p:nvPr/>
        </p:nvGrpSpPr>
        <p:grpSpPr bwMode="auto">
          <a:xfrm>
            <a:off x="1488348" y="2832867"/>
            <a:ext cx="2322513" cy="996951"/>
            <a:chOff x="1680" y="2160"/>
            <a:chExt cx="1463" cy="628"/>
          </a:xfrm>
        </p:grpSpPr>
        <p:sp>
          <p:nvSpPr>
            <p:cNvPr id="56" name="Line 14">
              <a:extLst>
                <a:ext uri="{FF2B5EF4-FFF2-40B4-BE49-F238E27FC236}">
                  <a16:creationId xmlns:a16="http://schemas.microsoft.com/office/drawing/2014/main" id="{DFEACCA0-B457-47D6-BB25-F38C2AC77C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2160"/>
              <a:ext cx="1440" cy="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7" name="Text Box 15">
              <a:extLst>
                <a:ext uri="{FF2B5EF4-FFF2-40B4-BE49-F238E27FC236}">
                  <a16:creationId xmlns:a16="http://schemas.microsoft.com/office/drawing/2014/main" id="{77C9DDBE-C8A5-463A-9FC8-7B9C6FE291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" y="2265"/>
              <a:ext cx="123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中间介质，如：空气</a:t>
              </a:r>
            </a:p>
          </p:txBody>
        </p:sp>
      </p:grpSp>
      <p:grpSp>
        <p:nvGrpSpPr>
          <p:cNvPr id="58" name="Group 16">
            <a:extLst>
              <a:ext uri="{FF2B5EF4-FFF2-40B4-BE49-F238E27FC236}">
                <a16:creationId xmlns:a16="http://schemas.microsoft.com/office/drawing/2014/main" id="{3813AFD0-AB25-4D8E-A534-676450441233}"/>
              </a:ext>
            </a:extLst>
          </p:cNvPr>
          <p:cNvGrpSpPr>
            <a:grpSpLocks/>
          </p:cNvGrpSpPr>
          <p:nvPr/>
        </p:nvGrpSpPr>
        <p:grpSpPr bwMode="auto">
          <a:xfrm>
            <a:off x="3752126" y="2794766"/>
            <a:ext cx="646113" cy="1938338"/>
            <a:chOff x="3106" y="2136"/>
            <a:chExt cx="407" cy="1221"/>
          </a:xfrm>
        </p:grpSpPr>
        <p:sp>
          <p:nvSpPr>
            <p:cNvPr id="59" name="Line 17">
              <a:extLst>
                <a:ext uri="{FF2B5EF4-FFF2-40B4-BE49-F238E27FC236}">
                  <a16:creationId xmlns:a16="http://schemas.microsoft.com/office/drawing/2014/main" id="{AC6EA597-A62B-456C-9F30-F1613A6DF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Text Box 18">
              <a:extLst>
                <a:ext uri="{FF2B5EF4-FFF2-40B4-BE49-F238E27FC236}">
                  <a16:creationId xmlns:a16="http://schemas.microsoft.com/office/drawing/2014/main" id="{CADE602A-2A73-4C29-8727-570439C6A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" y="2136"/>
              <a:ext cx="407" cy="1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探测器的窗</a:t>
              </a:r>
            </a:p>
          </p:txBody>
        </p:sp>
      </p:grpSp>
      <p:sp>
        <p:nvSpPr>
          <p:cNvPr id="61" name="Text Box 19">
            <a:extLst>
              <a:ext uri="{FF2B5EF4-FFF2-40B4-BE49-F238E27FC236}">
                <a16:creationId xmlns:a16="http://schemas.microsoft.com/office/drawing/2014/main" id="{10178C19-0961-4DE1-A552-5EE05DB28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90" y="4732695"/>
            <a:ext cx="2425379" cy="1631216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能量降低</a:t>
            </a:r>
            <a:endParaRPr kumimoji="0"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数量几乎不变</a:t>
            </a:r>
            <a:endParaRPr kumimoji="0"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 Box 20">
            <a:extLst>
              <a:ext uri="{FF2B5EF4-FFF2-40B4-BE49-F238E27FC236}">
                <a16:creationId xmlns:a16="http://schemas.microsoft.com/office/drawing/2014/main" id="{09A91477-2AE5-481A-B6B8-5865801E1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062" y="4732695"/>
            <a:ext cx="4740499" cy="1631216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0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能量降低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数量减少（低能电子吸收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散射）</a:t>
            </a:r>
          </a:p>
        </p:txBody>
      </p:sp>
      <p:sp>
        <p:nvSpPr>
          <p:cNvPr id="63" name="Text Box 21">
            <a:extLst>
              <a:ext uri="{FF2B5EF4-FFF2-40B4-BE49-F238E27FC236}">
                <a16:creationId xmlns:a16="http://schemas.microsoft.com/office/drawing/2014/main" id="{3042467B-1CDE-4CC3-B1E2-CF1489503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4995" y="4732695"/>
            <a:ext cx="3648311" cy="1077218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l-G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kumimoji="0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射入探测器的数量减少</a:t>
            </a:r>
          </a:p>
        </p:txBody>
      </p:sp>
      <p:pic>
        <p:nvPicPr>
          <p:cNvPr id="64" name="Picture 22">
            <a:extLst>
              <a:ext uri="{FF2B5EF4-FFF2-40B4-BE49-F238E27FC236}">
                <a16:creationId xmlns:a16="http://schemas.microsoft.com/office/drawing/2014/main" id="{E8C993EB-E7EF-4558-8239-D71656E2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486" y="500498"/>
            <a:ext cx="4928502" cy="329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99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8" grpId="0" animBg="1"/>
      <p:bldP spid="61" grpId="0" animBg="1"/>
      <p:bldP spid="62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solidFill>
                  <a:srgbClr val="0000FF"/>
                </a:solidFill>
              </a:rPr>
              <a:t>影响活度测量的因素（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r>
              <a:rPr lang="en-US" altLang="zh-CN" dirty="0">
                <a:solidFill>
                  <a:srgbClr val="0000FF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散射因素：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zh-CN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zh-CN" altLang="en-US" dirty="0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E4A10224-5B5A-4C3E-92AC-A6ABEE2E9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988" y="1797370"/>
            <a:ext cx="685800" cy="1295400"/>
          </a:xfrm>
          <a:prstGeom prst="rect">
            <a:avLst/>
          </a:prstGeom>
          <a:solidFill>
            <a:srgbClr val="66FF33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3">
            <a:extLst>
              <a:ext uri="{FF2B5EF4-FFF2-40B4-BE49-F238E27FC236}">
                <a16:creationId xmlns:a16="http://schemas.microsoft.com/office/drawing/2014/main" id="{6C3682D8-FEEC-4E07-B264-E9254E4D2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388" y="2254570"/>
            <a:ext cx="381000" cy="3810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2FA3B914-F508-4754-B3C1-4A3E21392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788" y="1797370"/>
            <a:ext cx="2438400" cy="1295400"/>
          </a:xfrm>
          <a:prstGeom prst="rect">
            <a:avLst/>
          </a:prstGeom>
          <a:solidFill>
            <a:schemeClr val="tx2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5FC89911-1D02-41BB-976F-825A9A240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188" y="1797370"/>
            <a:ext cx="304800" cy="1295400"/>
          </a:xfrm>
          <a:prstGeom prst="rect">
            <a:avLst/>
          </a:prstGeom>
          <a:solidFill>
            <a:schemeClr val="folHlink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7F6010DE-8293-4E07-88C5-95FEDF898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988" y="1797370"/>
            <a:ext cx="1143000" cy="1295400"/>
          </a:xfrm>
          <a:prstGeom prst="rect">
            <a:avLst/>
          </a:prstGeom>
          <a:solidFill>
            <a:srgbClr val="CC33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886A7C62-BB37-4E96-BCF3-1DE3A4403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5988" y="1965645"/>
            <a:ext cx="106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探测器</a:t>
            </a:r>
          </a:p>
        </p:txBody>
      </p:sp>
      <p:sp>
        <p:nvSpPr>
          <p:cNvPr id="32" name="Line 9">
            <a:extLst>
              <a:ext uri="{FF2B5EF4-FFF2-40B4-BE49-F238E27FC236}">
                <a16:creationId xmlns:a16="http://schemas.microsoft.com/office/drawing/2014/main" id="{69B24579-96C6-4D9F-87C0-76829CFD0C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4188" y="2422845"/>
            <a:ext cx="1676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10">
            <a:extLst>
              <a:ext uri="{FF2B5EF4-FFF2-40B4-BE49-F238E27FC236}">
                <a16:creationId xmlns:a16="http://schemas.microsoft.com/office/drawing/2014/main" id="{568B5E0D-00B3-4338-8F6C-A1FB818D6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6788" y="1737045"/>
            <a:ext cx="6096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11">
            <a:extLst>
              <a:ext uri="{FF2B5EF4-FFF2-40B4-BE49-F238E27FC236}">
                <a16:creationId xmlns:a16="http://schemas.microsoft.com/office/drawing/2014/main" id="{731D8707-124F-4974-BA32-93EE2D526A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76988" y="2422845"/>
            <a:ext cx="381000" cy="304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12">
            <a:extLst>
              <a:ext uri="{FF2B5EF4-FFF2-40B4-BE49-F238E27FC236}">
                <a16:creationId xmlns:a16="http://schemas.microsoft.com/office/drawing/2014/main" id="{95EF3990-5908-447A-877E-6B446551D8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3188" y="2651445"/>
            <a:ext cx="1524000" cy="76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13">
            <a:extLst>
              <a:ext uri="{FF2B5EF4-FFF2-40B4-BE49-F238E27FC236}">
                <a16:creationId xmlns:a16="http://schemas.microsoft.com/office/drawing/2014/main" id="{46AD620D-FC6A-4CDB-A84B-4A61C08F6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57988" y="1203645"/>
            <a:ext cx="1905000" cy="11430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14">
            <a:extLst>
              <a:ext uri="{FF2B5EF4-FFF2-40B4-BE49-F238E27FC236}">
                <a16:creationId xmlns:a16="http://schemas.microsoft.com/office/drawing/2014/main" id="{167AFD9E-80F6-4F49-9092-E2DDEC1DC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9188" y="1279845"/>
            <a:ext cx="1240904" cy="495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" name="Group 15">
            <a:extLst>
              <a:ext uri="{FF2B5EF4-FFF2-40B4-BE49-F238E27FC236}">
                <a16:creationId xmlns:a16="http://schemas.microsoft.com/office/drawing/2014/main" id="{9DB40680-65C7-45B4-BC5E-47296E611F00}"/>
              </a:ext>
            </a:extLst>
          </p:cNvPr>
          <p:cNvGrpSpPr>
            <a:grpSpLocks/>
          </p:cNvGrpSpPr>
          <p:nvPr/>
        </p:nvGrpSpPr>
        <p:grpSpPr bwMode="auto">
          <a:xfrm>
            <a:off x="814988" y="1174301"/>
            <a:ext cx="762000" cy="2209800"/>
            <a:chOff x="720" y="816"/>
            <a:chExt cx="480" cy="1392"/>
          </a:xfrm>
        </p:grpSpPr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B854538C-2F6B-4D3B-865A-98A645C2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16"/>
              <a:ext cx="480" cy="139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0" name="Text Box 17">
              <a:extLst>
                <a:ext uri="{FF2B5EF4-FFF2-40B4-BE49-F238E27FC236}">
                  <a16:creationId xmlns:a16="http://schemas.microsoft.com/office/drawing/2014/main" id="{0763B554-A2F7-46E1-8B4A-7AD91E321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008"/>
              <a:ext cx="28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样品盘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05036C07-B611-41FE-A3BD-EC101228A082}"/>
              </a:ext>
            </a:extLst>
          </p:cNvPr>
          <p:cNvGrpSpPr>
            <a:grpSpLocks/>
          </p:cNvGrpSpPr>
          <p:nvPr/>
        </p:nvGrpSpPr>
        <p:grpSpPr bwMode="auto">
          <a:xfrm>
            <a:off x="814988" y="670245"/>
            <a:ext cx="4648200" cy="533400"/>
            <a:chOff x="720" y="432"/>
            <a:chExt cx="2928" cy="336"/>
          </a:xfrm>
          <a:solidFill>
            <a:schemeClr val="bg1">
              <a:lumMod val="85000"/>
            </a:schemeClr>
          </a:solidFill>
        </p:grpSpPr>
        <p:sp>
          <p:nvSpPr>
            <p:cNvPr id="42" name="Rectangle 19">
              <a:extLst>
                <a:ext uri="{FF2B5EF4-FFF2-40B4-BE49-F238E27FC236}">
                  <a16:creationId xmlns:a16="http://schemas.microsoft.com/office/drawing/2014/main" id="{0E61CD6D-8E2F-4C86-94D1-B68973F39A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016" y="-864"/>
              <a:ext cx="336" cy="292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2566FAEE-4837-445B-BB11-FDC747A326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458"/>
              <a:ext cx="1776" cy="2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400" b="1" dirty="0">
                  <a:solidFill>
                    <a:srgbClr val="FF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周围介质</a:t>
              </a:r>
            </a:p>
          </p:txBody>
        </p:sp>
      </p:grpSp>
      <p:sp>
        <p:nvSpPr>
          <p:cNvPr id="47" name="Text Box 21">
            <a:extLst>
              <a:ext uri="{FF2B5EF4-FFF2-40B4-BE49-F238E27FC236}">
                <a16:creationId xmlns:a16="http://schemas.microsoft.com/office/drawing/2014/main" id="{0C0C2755-1465-424C-A0CE-52C389B9D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3360" y="882970"/>
            <a:ext cx="4982368" cy="52322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正向</a:t>
            </a:r>
            <a:r>
              <a:rPr kumimoji="0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散射：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该射入的没有射入</a:t>
            </a:r>
          </a:p>
        </p:txBody>
      </p:sp>
      <p:sp>
        <p:nvSpPr>
          <p:cNvPr id="65" name="Text Box 22">
            <a:extLst>
              <a:ext uri="{FF2B5EF4-FFF2-40B4-BE49-F238E27FC236}">
                <a16:creationId xmlns:a16="http://schemas.microsoft.com/office/drawing/2014/main" id="{AACA8D06-A645-4A97-975E-0860599D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196" y="1990251"/>
            <a:ext cx="4980532" cy="52322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反向</a:t>
            </a:r>
            <a:r>
              <a:rPr kumimoji="0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散射：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不该射入的射入了</a:t>
            </a:r>
          </a:p>
        </p:txBody>
      </p:sp>
      <p:sp>
        <p:nvSpPr>
          <p:cNvPr id="66" name="Text Box 23">
            <a:extLst>
              <a:ext uri="{FF2B5EF4-FFF2-40B4-BE49-F238E27FC236}">
                <a16:creationId xmlns:a16="http://schemas.microsoft.com/office/drawing/2014/main" id="{A80BD080-D54D-4888-BAEC-6110364F0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664" y="3315788"/>
            <a:ext cx="7461448" cy="1169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0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kumimoji="0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kumimoji="0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l-GR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0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来说，散射问题很重要。</a:t>
            </a:r>
            <a:endParaRPr kumimoji="0"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来说，除了在径迹末端，散射并不重要</a:t>
            </a:r>
            <a:endParaRPr lang="zh-CN" altLang="el-GR" sz="28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42CDD0E-5288-43B9-A8FF-576E5BBDC485}"/>
              </a:ext>
            </a:extLst>
          </p:cNvPr>
          <p:cNvGrpSpPr/>
          <p:nvPr/>
        </p:nvGrpSpPr>
        <p:grpSpPr>
          <a:xfrm>
            <a:off x="1747272" y="4553121"/>
            <a:ext cx="6193003" cy="2071890"/>
            <a:chOff x="1422376" y="4741486"/>
            <a:chExt cx="6193003" cy="2071890"/>
          </a:xfrm>
        </p:grpSpPr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C0DBBE28-78A7-49F1-8EC4-E7855817B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9" r="4921" b="36402"/>
            <a:stretch/>
          </p:blipFill>
          <p:spPr bwMode="auto">
            <a:xfrm>
              <a:off x="1422376" y="4741486"/>
              <a:ext cx="6193003" cy="2071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Box 51">
              <a:extLst>
                <a:ext uri="{FF2B5EF4-FFF2-40B4-BE49-F238E27FC236}">
                  <a16:creationId xmlns:a16="http://schemas.microsoft.com/office/drawing/2014/main" id="{7BEBE311-E68F-4994-AABC-CDFB65680B35}"/>
                </a:ext>
              </a:extLst>
            </p:cNvPr>
            <p:cNvSpPr txBox="1"/>
            <p:nvPr/>
          </p:nvSpPr>
          <p:spPr>
            <a:xfrm>
              <a:off x="2843808" y="5589240"/>
              <a:ext cx="2209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3MeV α</a:t>
              </a:r>
              <a:r>
                <a:rPr lang="zh-CN" altLang="en-US" dirty="0">
                  <a:solidFill>
                    <a:schemeClr val="bg1"/>
                  </a:solidFill>
                </a:rPr>
                <a:t>在</a:t>
              </a:r>
              <a:r>
                <a:rPr lang="en-US" altLang="zh-CN" dirty="0">
                  <a:solidFill>
                    <a:schemeClr val="bg1"/>
                  </a:solidFill>
                </a:rPr>
                <a:t>B</a:t>
              </a:r>
              <a:r>
                <a:rPr lang="zh-CN" altLang="en-US" dirty="0">
                  <a:solidFill>
                    <a:schemeClr val="bg1"/>
                  </a:solidFill>
                </a:rPr>
                <a:t>中的轨迹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7" grpId="0" animBg="1"/>
      <p:bldP spid="65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389325" y="1"/>
            <a:ext cx="1802673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5" y="1"/>
            <a:ext cx="5577269" cy="284671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l"/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500" dirty="0">
                <a:solidFill>
                  <a:srgbClr val="0000FF"/>
                </a:solidFill>
              </a:rPr>
              <a:t>影响活度测量的因素（</a:t>
            </a:r>
            <a:r>
              <a:rPr lang="en-US" altLang="zh-CN" sz="1500" dirty="0">
                <a:solidFill>
                  <a:srgbClr val="0000FF"/>
                </a:solidFill>
              </a:rPr>
              <a:t>5</a:t>
            </a:r>
            <a:r>
              <a:rPr lang="zh-CN" altLang="en-US" sz="1500" dirty="0">
                <a:solidFill>
                  <a:srgbClr val="0000FF"/>
                </a:solidFill>
              </a:rPr>
              <a:t>）</a:t>
            </a:r>
            <a:r>
              <a:rPr lang="en-US" altLang="zh-CN" sz="1500" dirty="0">
                <a:solidFill>
                  <a:srgbClr val="0000FF"/>
                </a:solidFill>
              </a:rPr>
              <a:t>——</a:t>
            </a:r>
            <a:r>
              <a:rPr lang="zh-CN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分辨时间（死时间校正）：</a:t>
            </a:r>
            <a:r>
              <a:rPr lang="en-US" altLang="zh-CN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l-GR" altLang="zh-CN" sz="15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endParaRPr lang="zh-CN" alt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BC782B00-169B-4C55-B4C9-770681877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381" y="481864"/>
            <a:ext cx="11415235" cy="111376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spcAft>
                <a:spcPts val="1800"/>
              </a:spcAft>
            </a:pPr>
            <a:r>
              <a:rPr kumimoji="0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每个被测量到的信号都伴随着一个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时间“成本”</a:t>
            </a:r>
            <a:r>
              <a:rPr kumimoji="0" lang="en-US" altLang="zh-CN" sz="2400" b="1" dirty="0">
                <a:solidFill>
                  <a:srgbClr val="0000FF"/>
                </a:solidFill>
              </a:rPr>
              <a:t>——</a:t>
            </a:r>
            <a:r>
              <a:rPr kumimoji="0" lang="zh-CN" altLang="en-US" sz="2400" dirty="0">
                <a:solidFill>
                  <a:srgbClr val="0000FF"/>
                </a:solidFill>
                <a:ea typeface="黑体" pitchFamily="49" charset="-122"/>
              </a:rPr>
              <a:t>分辨时间</a:t>
            </a:r>
            <a:r>
              <a:rPr kumimoji="0" lang="zh-CN" altLang="en-US" sz="2400" b="1" dirty="0">
                <a:solidFill>
                  <a:srgbClr val="0000FF"/>
                </a:solidFill>
              </a:rPr>
              <a:t>，</a:t>
            </a:r>
            <a:r>
              <a:rPr kumimoji="0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这使得部分信号因为不幸在死时间内来到而被损失了。</a:t>
            </a:r>
          </a:p>
        </p:txBody>
      </p:sp>
      <p:sp>
        <p:nvSpPr>
          <p:cNvPr id="44" name="Freeform 4">
            <a:extLst>
              <a:ext uri="{FF2B5EF4-FFF2-40B4-BE49-F238E27FC236}">
                <a16:creationId xmlns:a16="http://schemas.microsoft.com/office/drawing/2014/main" id="{5695BE46-9A1C-4D17-B4B4-CCB7FF349062}"/>
              </a:ext>
            </a:extLst>
          </p:cNvPr>
          <p:cNvSpPr>
            <a:spLocks/>
          </p:cNvSpPr>
          <p:nvPr/>
        </p:nvSpPr>
        <p:spPr bwMode="auto">
          <a:xfrm>
            <a:off x="945229" y="2129030"/>
            <a:ext cx="2362200" cy="754063"/>
          </a:xfrm>
          <a:custGeom>
            <a:avLst/>
            <a:gdLst>
              <a:gd name="T0" fmla="*/ 0 w 2016"/>
              <a:gd name="T1" fmla="*/ 2147483647 h 824"/>
              <a:gd name="T2" fmla="*/ 2147483647 w 2016"/>
              <a:gd name="T3" fmla="*/ 2147483647 h 824"/>
              <a:gd name="T4" fmla="*/ 2147483647 w 2016"/>
              <a:gd name="T5" fmla="*/ 2147483647 h 824"/>
              <a:gd name="T6" fmla="*/ 2147483647 w 2016"/>
              <a:gd name="T7" fmla="*/ 2147483647 h 824"/>
              <a:gd name="T8" fmla="*/ 2147483647 w 2016"/>
              <a:gd name="T9" fmla="*/ 2147483647 h 824"/>
              <a:gd name="T10" fmla="*/ 2147483647 w 2016"/>
              <a:gd name="T11" fmla="*/ 2147483647 h 824"/>
              <a:gd name="T12" fmla="*/ 2147483647 w 2016"/>
              <a:gd name="T13" fmla="*/ 2147483647 h 8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16" h="824">
                <a:moveTo>
                  <a:pt x="0" y="776"/>
                </a:moveTo>
                <a:cubicBezTo>
                  <a:pt x="40" y="668"/>
                  <a:pt x="80" y="560"/>
                  <a:pt x="144" y="440"/>
                </a:cubicBezTo>
                <a:cubicBezTo>
                  <a:pt x="208" y="320"/>
                  <a:pt x="288" y="112"/>
                  <a:pt x="384" y="56"/>
                </a:cubicBezTo>
                <a:cubicBezTo>
                  <a:pt x="480" y="0"/>
                  <a:pt x="600" y="24"/>
                  <a:pt x="720" y="104"/>
                </a:cubicBezTo>
                <a:cubicBezTo>
                  <a:pt x="840" y="184"/>
                  <a:pt x="952" y="424"/>
                  <a:pt x="1104" y="536"/>
                </a:cubicBezTo>
                <a:cubicBezTo>
                  <a:pt x="1256" y="648"/>
                  <a:pt x="1480" y="728"/>
                  <a:pt x="1632" y="776"/>
                </a:cubicBezTo>
                <a:cubicBezTo>
                  <a:pt x="1784" y="824"/>
                  <a:pt x="1900" y="824"/>
                  <a:pt x="2016" y="824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BE0D60CA-81CF-4FDB-A95A-B6DE494DAC09}"/>
              </a:ext>
            </a:extLst>
          </p:cNvPr>
          <p:cNvSpPr>
            <a:spLocks/>
          </p:cNvSpPr>
          <p:nvPr/>
        </p:nvSpPr>
        <p:spPr bwMode="auto">
          <a:xfrm>
            <a:off x="2088229" y="2260793"/>
            <a:ext cx="2362200" cy="622300"/>
          </a:xfrm>
          <a:custGeom>
            <a:avLst/>
            <a:gdLst>
              <a:gd name="T0" fmla="*/ 0 w 2016"/>
              <a:gd name="T1" fmla="*/ 2147483647 h 824"/>
              <a:gd name="T2" fmla="*/ 2147483647 w 2016"/>
              <a:gd name="T3" fmla="*/ 2147483647 h 824"/>
              <a:gd name="T4" fmla="*/ 2147483647 w 2016"/>
              <a:gd name="T5" fmla="*/ 2147483647 h 824"/>
              <a:gd name="T6" fmla="*/ 2147483647 w 2016"/>
              <a:gd name="T7" fmla="*/ 2147483647 h 824"/>
              <a:gd name="T8" fmla="*/ 2147483647 w 2016"/>
              <a:gd name="T9" fmla="*/ 2147483647 h 824"/>
              <a:gd name="T10" fmla="*/ 2147483647 w 2016"/>
              <a:gd name="T11" fmla="*/ 2147483647 h 824"/>
              <a:gd name="T12" fmla="*/ 2147483647 w 2016"/>
              <a:gd name="T13" fmla="*/ 2147483647 h 8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16" h="824">
                <a:moveTo>
                  <a:pt x="0" y="776"/>
                </a:moveTo>
                <a:cubicBezTo>
                  <a:pt x="40" y="668"/>
                  <a:pt x="80" y="560"/>
                  <a:pt x="144" y="440"/>
                </a:cubicBezTo>
                <a:cubicBezTo>
                  <a:pt x="208" y="320"/>
                  <a:pt x="288" y="112"/>
                  <a:pt x="384" y="56"/>
                </a:cubicBezTo>
                <a:cubicBezTo>
                  <a:pt x="480" y="0"/>
                  <a:pt x="600" y="24"/>
                  <a:pt x="720" y="104"/>
                </a:cubicBezTo>
                <a:cubicBezTo>
                  <a:pt x="840" y="184"/>
                  <a:pt x="952" y="424"/>
                  <a:pt x="1104" y="536"/>
                </a:cubicBezTo>
                <a:cubicBezTo>
                  <a:pt x="1256" y="648"/>
                  <a:pt x="1480" y="728"/>
                  <a:pt x="1632" y="776"/>
                </a:cubicBezTo>
                <a:cubicBezTo>
                  <a:pt x="1784" y="824"/>
                  <a:pt x="1900" y="824"/>
                  <a:pt x="2016" y="824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5803159B-939C-4EBE-983D-CCCB3D508BCF}"/>
              </a:ext>
            </a:extLst>
          </p:cNvPr>
          <p:cNvSpPr>
            <a:spLocks/>
          </p:cNvSpPr>
          <p:nvPr/>
        </p:nvSpPr>
        <p:spPr bwMode="auto">
          <a:xfrm>
            <a:off x="4679029" y="2116330"/>
            <a:ext cx="2362200" cy="754063"/>
          </a:xfrm>
          <a:custGeom>
            <a:avLst/>
            <a:gdLst>
              <a:gd name="T0" fmla="*/ 0 w 2016"/>
              <a:gd name="T1" fmla="*/ 2147483647 h 824"/>
              <a:gd name="T2" fmla="*/ 2147483647 w 2016"/>
              <a:gd name="T3" fmla="*/ 2147483647 h 824"/>
              <a:gd name="T4" fmla="*/ 2147483647 w 2016"/>
              <a:gd name="T5" fmla="*/ 2147483647 h 824"/>
              <a:gd name="T6" fmla="*/ 2147483647 w 2016"/>
              <a:gd name="T7" fmla="*/ 2147483647 h 824"/>
              <a:gd name="T8" fmla="*/ 2147483647 w 2016"/>
              <a:gd name="T9" fmla="*/ 2147483647 h 824"/>
              <a:gd name="T10" fmla="*/ 2147483647 w 2016"/>
              <a:gd name="T11" fmla="*/ 2147483647 h 824"/>
              <a:gd name="T12" fmla="*/ 2147483647 w 2016"/>
              <a:gd name="T13" fmla="*/ 2147483647 h 8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16" h="824">
                <a:moveTo>
                  <a:pt x="0" y="776"/>
                </a:moveTo>
                <a:cubicBezTo>
                  <a:pt x="40" y="668"/>
                  <a:pt x="80" y="560"/>
                  <a:pt x="144" y="440"/>
                </a:cubicBezTo>
                <a:cubicBezTo>
                  <a:pt x="208" y="320"/>
                  <a:pt x="288" y="112"/>
                  <a:pt x="384" y="56"/>
                </a:cubicBezTo>
                <a:cubicBezTo>
                  <a:pt x="480" y="0"/>
                  <a:pt x="600" y="24"/>
                  <a:pt x="720" y="104"/>
                </a:cubicBezTo>
                <a:cubicBezTo>
                  <a:pt x="840" y="184"/>
                  <a:pt x="952" y="424"/>
                  <a:pt x="1104" y="536"/>
                </a:cubicBezTo>
                <a:cubicBezTo>
                  <a:pt x="1256" y="648"/>
                  <a:pt x="1480" y="728"/>
                  <a:pt x="1632" y="776"/>
                </a:cubicBezTo>
                <a:cubicBezTo>
                  <a:pt x="1784" y="824"/>
                  <a:pt x="1900" y="824"/>
                  <a:pt x="2016" y="824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ADB41886-6F16-4301-AD63-9EA157A73BE2}"/>
              </a:ext>
            </a:extLst>
          </p:cNvPr>
          <p:cNvSpPr>
            <a:spLocks/>
          </p:cNvSpPr>
          <p:nvPr/>
        </p:nvSpPr>
        <p:spPr bwMode="auto">
          <a:xfrm>
            <a:off x="6660229" y="2260793"/>
            <a:ext cx="2362200" cy="622300"/>
          </a:xfrm>
          <a:custGeom>
            <a:avLst/>
            <a:gdLst>
              <a:gd name="T0" fmla="*/ 0 w 2016"/>
              <a:gd name="T1" fmla="*/ 2147483647 h 824"/>
              <a:gd name="T2" fmla="*/ 2147483647 w 2016"/>
              <a:gd name="T3" fmla="*/ 2147483647 h 824"/>
              <a:gd name="T4" fmla="*/ 2147483647 w 2016"/>
              <a:gd name="T5" fmla="*/ 2147483647 h 824"/>
              <a:gd name="T6" fmla="*/ 2147483647 w 2016"/>
              <a:gd name="T7" fmla="*/ 2147483647 h 824"/>
              <a:gd name="T8" fmla="*/ 2147483647 w 2016"/>
              <a:gd name="T9" fmla="*/ 2147483647 h 824"/>
              <a:gd name="T10" fmla="*/ 2147483647 w 2016"/>
              <a:gd name="T11" fmla="*/ 2147483647 h 824"/>
              <a:gd name="T12" fmla="*/ 2147483647 w 2016"/>
              <a:gd name="T13" fmla="*/ 2147483647 h 8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16" h="824">
                <a:moveTo>
                  <a:pt x="0" y="776"/>
                </a:moveTo>
                <a:cubicBezTo>
                  <a:pt x="40" y="668"/>
                  <a:pt x="80" y="560"/>
                  <a:pt x="144" y="440"/>
                </a:cubicBezTo>
                <a:cubicBezTo>
                  <a:pt x="208" y="320"/>
                  <a:pt x="288" y="112"/>
                  <a:pt x="384" y="56"/>
                </a:cubicBezTo>
                <a:cubicBezTo>
                  <a:pt x="480" y="0"/>
                  <a:pt x="600" y="24"/>
                  <a:pt x="720" y="104"/>
                </a:cubicBezTo>
                <a:cubicBezTo>
                  <a:pt x="840" y="184"/>
                  <a:pt x="952" y="424"/>
                  <a:pt x="1104" y="536"/>
                </a:cubicBezTo>
                <a:cubicBezTo>
                  <a:pt x="1256" y="648"/>
                  <a:pt x="1480" y="728"/>
                  <a:pt x="1632" y="776"/>
                </a:cubicBezTo>
                <a:cubicBezTo>
                  <a:pt x="1784" y="824"/>
                  <a:pt x="1900" y="824"/>
                  <a:pt x="2016" y="824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ADE3DC0F-CFB4-4C73-B599-F3C625CAB139}"/>
              </a:ext>
            </a:extLst>
          </p:cNvPr>
          <p:cNvSpPr>
            <a:spLocks/>
          </p:cNvSpPr>
          <p:nvPr/>
        </p:nvSpPr>
        <p:spPr bwMode="auto">
          <a:xfrm>
            <a:off x="945229" y="1976630"/>
            <a:ext cx="3505200" cy="787400"/>
          </a:xfrm>
          <a:custGeom>
            <a:avLst/>
            <a:gdLst>
              <a:gd name="T0" fmla="*/ 0 w 2208"/>
              <a:gd name="T1" fmla="*/ 2147483647 h 496"/>
              <a:gd name="T2" fmla="*/ 2147483647 w 2208"/>
              <a:gd name="T3" fmla="*/ 2147483647 h 496"/>
              <a:gd name="T4" fmla="*/ 2147483647 w 2208"/>
              <a:gd name="T5" fmla="*/ 2147483647 h 496"/>
              <a:gd name="T6" fmla="*/ 2147483647 w 2208"/>
              <a:gd name="T7" fmla="*/ 2147483647 h 496"/>
              <a:gd name="T8" fmla="*/ 2147483647 w 2208"/>
              <a:gd name="T9" fmla="*/ 2147483647 h 496"/>
              <a:gd name="T10" fmla="*/ 2147483647 w 2208"/>
              <a:gd name="T11" fmla="*/ 2147483647 h 496"/>
              <a:gd name="T12" fmla="*/ 2147483647 w 2208"/>
              <a:gd name="T13" fmla="*/ 2147483647 h 496"/>
              <a:gd name="T14" fmla="*/ 2147483647 w 2208"/>
              <a:gd name="T15" fmla="*/ 2147483647 h 496"/>
              <a:gd name="T16" fmla="*/ 2147483647 w 2208"/>
              <a:gd name="T17" fmla="*/ 2147483647 h 496"/>
              <a:gd name="T18" fmla="*/ 2147483647 w 2208"/>
              <a:gd name="T19" fmla="*/ 2147483647 h 496"/>
              <a:gd name="T20" fmla="*/ 2147483647 w 2208"/>
              <a:gd name="T21" fmla="*/ 2147483647 h 496"/>
              <a:gd name="T22" fmla="*/ 2147483647 w 2208"/>
              <a:gd name="T23" fmla="*/ 2147483647 h 496"/>
              <a:gd name="T24" fmla="*/ 2147483647 w 2208"/>
              <a:gd name="T25" fmla="*/ 2147483647 h 496"/>
              <a:gd name="T26" fmla="*/ 2147483647 w 2208"/>
              <a:gd name="T27" fmla="*/ 2147483647 h 496"/>
              <a:gd name="T28" fmla="*/ 2147483647 w 2208"/>
              <a:gd name="T29" fmla="*/ 2147483647 h 49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208" h="496">
                <a:moveTo>
                  <a:pt x="0" y="496"/>
                </a:moveTo>
                <a:cubicBezTo>
                  <a:pt x="36" y="444"/>
                  <a:pt x="72" y="392"/>
                  <a:pt x="96" y="352"/>
                </a:cubicBezTo>
                <a:cubicBezTo>
                  <a:pt x="120" y="312"/>
                  <a:pt x="112" y="296"/>
                  <a:pt x="144" y="256"/>
                </a:cubicBezTo>
                <a:cubicBezTo>
                  <a:pt x="176" y="216"/>
                  <a:pt x="240" y="136"/>
                  <a:pt x="288" y="112"/>
                </a:cubicBezTo>
                <a:cubicBezTo>
                  <a:pt x="336" y="88"/>
                  <a:pt x="376" y="96"/>
                  <a:pt x="432" y="112"/>
                </a:cubicBezTo>
                <a:cubicBezTo>
                  <a:pt x="488" y="128"/>
                  <a:pt x="576" y="176"/>
                  <a:pt x="624" y="208"/>
                </a:cubicBezTo>
                <a:cubicBezTo>
                  <a:pt x="672" y="240"/>
                  <a:pt x="680" y="320"/>
                  <a:pt x="720" y="304"/>
                </a:cubicBezTo>
                <a:cubicBezTo>
                  <a:pt x="760" y="288"/>
                  <a:pt x="824" y="160"/>
                  <a:pt x="864" y="112"/>
                </a:cubicBezTo>
                <a:cubicBezTo>
                  <a:pt x="904" y="64"/>
                  <a:pt x="920" y="32"/>
                  <a:pt x="960" y="16"/>
                </a:cubicBezTo>
                <a:cubicBezTo>
                  <a:pt x="1000" y="0"/>
                  <a:pt x="1040" y="0"/>
                  <a:pt x="1104" y="16"/>
                </a:cubicBezTo>
                <a:cubicBezTo>
                  <a:pt x="1168" y="32"/>
                  <a:pt x="1272" y="64"/>
                  <a:pt x="1344" y="112"/>
                </a:cubicBezTo>
                <a:cubicBezTo>
                  <a:pt x="1416" y="160"/>
                  <a:pt x="1472" y="264"/>
                  <a:pt x="1536" y="304"/>
                </a:cubicBezTo>
                <a:cubicBezTo>
                  <a:pt x="1600" y="344"/>
                  <a:pt x="1672" y="336"/>
                  <a:pt x="1728" y="352"/>
                </a:cubicBezTo>
                <a:cubicBezTo>
                  <a:pt x="1784" y="368"/>
                  <a:pt x="1792" y="384"/>
                  <a:pt x="1872" y="400"/>
                </a:cubicBezTo>
                <a:cubicBezTo>
                  <a:pt x="1952" y="416"/>
                  <a:pt x="2080" y="432"/>
                  <a:pt x="2208" y="448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B5BAC085-85E2-4CF2-B416-EA40199313AC}"/>
              </a:ext>
            </a:extLst>
          </p:cNvPr>
          <p:cNvSpPr>
            <a:spLocks/>
          </p:cNvSpPr>
          <p:nvPr/>
        </p:nvSpPr>
        <p:spPr bwMode="auto">
          <a:xfrm>
            <a:off x="4679029" y="2095693"/>
            <a:ext cx="4419600" cy="787400"/>
          </a:xfrm>
          <a:custGeom>
            <a:avLst/>
            <a:gdLst>
              <a:gd name="T0" fmla="*/ 0 w 2784"/>
              <a:gd name="T1" fmla="*/ 2147483647 h 496"/>
              <a:gd name="T2" fmla="*/ 2147483647 w 2784"/>
              <a:gd name="T3" fmla="*/ 2147483647 h 496"/>
              <a:gd name="T4" fmla="*/ 2147483647 w 2784"/>
              <a:gd name="T5" fmla="*/ 2147483647 h 496"/>
              <a:gd name="T6" fmla="*/ 2147483647 w 2784"/>
              <a:gd name="T7" fmla="*/ 2147483647 h 496"/>
              <a:gd name="T8" fmla="*/ 2147483647 w 2784"/>
              <a:gd name="T9" fmla="*/ 2147483647 h 496"/>
              <a:gd name="T10" fmla="*/ 2147483647 w 2784"/>
              <a:gd name="T11" fmla="*/ 2147483647 h 496"/>
              <a:gd name="T12" fmla="*/ 2147483647 w 2784"/>
              <a:gd name="T13" fmla="*/ 2147483647 h 496"/>
              <a:gd name="T14" fmla="*/ 2147483647 w 2784"/>
              <a:gd name="T15" fmla="*/ 2147483647 h 496"/>
              <a:gd name="T16" fmla="*/ 2147483647 w 2784"/>
              <a:gd name="T17" fmla="*/ 2147483647 h 496"/>
              <a:gd name="T18" fmla="*/ 2147483647 w 2784"/>
              <a:gd name="T19" fmla="*/ 2147483647 h 496"/>
              <a:gd name="T20" fmla="*/ 2147483647 w 2784"/>
              <a:gd name="T21" fmla="*/ 2147483647 h 496"/>
              <a:gd name="T22" fmla="*/ 2147483647 w 2784"/>
              <a:gd name="T23" fmla="*/ 2147483647 h 496"/>
              <a:gd name="T24" fmla="*/ 2147483647 w 2784"/>
              <a:gd name="T25" fmla="*/ 2147483647 h 496"/>
              <a:gd name="T26" fmla="*/ 2147483647 w 2784"/>
              <a:gd name="T27" fmla="*/ 2147483647 h 496"/>
              <a:gd name="T28" fmla="*/ 2147483647 w 2784"/>
              <a:gd name="T29" fmla="*/ 2147483647 h 496"/>
              <a:gd name="T30" fmla="*/ 2147483647 w 2784"/>
              <a:gd name="T31" fmla="*/ 2147483647 h 49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784" h="496">
                <a:moveTo>
                  <a:pt x="0" y="440"/>
                </a:moveTo>
                <a:cubicBezTo>
                  <a:pt x="28" y="376"/>
                  <a:pt x="56" y="312"/>
                  <a:pt x="96" y="248"/>
                </a:cubicBezTo>
                <a:cubicBezTo>
                  <a:pt x="136" y="184"/>
                  <a:pt x="184" y="96"/>
                  <a:pt x="240" y="56"/>
                </a:cubicBezTo>
                <a:cubicBezTo>
                  <a:pt x="296" y="16"/>
                  <a:pt x="368" y="0"/>
                  <a:pt x="432" y="8"/>
                </a:cubicBezTo>
                <a:cubicBezTo>
                  <a:pt x="496" y="16"/>
                  <a:pt x="560" y="56"/>
                  <a:pt x="624" y="104"/>
                </a:cubicBezTo>
                <a:cubicBezTo>
                  <a:pt x="688" y="152"/>
                  <a:pt x="752" y="248"/>
                  <a:pt x="816" y="296"/>
                </a:cubicBezTo>
                <a:cubicBezTo>
                  <a:pt x="880" y="344"/>
                  <a:pt x="936" y="368"/>
                  <a:pt x="1008" y="392"/>
                </a:cubicBezTo>
                <a:cubicBezTo>
                  <a:pt x="1080" y="416"/>
                  <a:pt x="1200" y="440"/>
                  <a:pt x="1248" y="440"/>
                </a:cubicBezTo>
                <a:cubicBezTo>
                  <a:pt x="1296" y="440"/>
                  <a:pt x="1264" y="440"/>
                  <a:pt x="1296" y="392"/>
                </a:cubicBezTo>
                <a:cubicBezTo>
                  <a:pt x="1328" y="344"/>
                  <a:pt x="1376" y="200"/>
                  <a:pt x="1440" y="152"/>
                </a:cubicBezTo>
                <a:cubicBezTo>
                  <a:pt x="1504" y="104"/>
                  <a:pt x="1592" y="88"/>
                  <a:pt x="1680" y="104"/>
                </a:cubicBezTo>
                <a:cubicBezTo>
                  <a:pt x="1768" y="120"/>
                  <a:pt x="1904" y="208"/>
                  <a:pt x="1968" y="248"/>
                </a:cubicBezTo>
                <a:cubicBezTo>
                  <a:pt x="2032" y="288"/>
                  <a:pt x="2000" y="312"/>
                  <a:pt x="2064" y="344"/>
                </a:cubicBezTo>
                <a:cubicBezTo>
                  <a:pt x="2128" y="376"/>
                  <a:pt x="2256" y="416"/>
                  <a:pt x="2352" y="440"/>
                </a:cubicBezTo>
                <a:cubicBezTo>
                  <a:pt x="2448" y="464"/>
                  <a:pt x="2568" y="480"/>
                  <a:pt x="2640" y="488"/>
                </a:cubicBezTo>
                <a:cubicBezTo>
                  <a:pt x="2712" y="496"/>
                  <a:pt x="2748" y="492"/>
                  <a:pt x="2784" y="488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Line 10">
            <a:extLst>
              <a:ext uri="{FF2B5EF4-FFF2-40B4-BE49-F238E27FC236}">
                <a16:creationId xmlns:a16="http://schemas.microsoft.com/office/drawing/2014/main" id="{E42AB8D4-D1CA-4644-BBCF-DD34986F2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629" y="2883093"/>
            <a:ext cx="89154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11">
            <a:extLst>
              <a:ext uri="{FF2B5EF4-FFF2-40B4-BE49-F238E27FC236}">
                <a16:creationId xmlns:a16="http://schemas.microsoft.com/office/drawing/2014/main" id="{B0B18F44-3767-4F78-BD39-0FFF31513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629" y="2654493"/>
            <a:ext cx="89154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Line 12">
            <a:extLst>
              <a:ext uri="{FF2B5EF4-FFF2-40B4-BE49-F238E27FC236}">
                <a16:creationId xmlns:a16="http://schemas.microsoft.com/office/drawing/2014/main" id="{0F28224F-0DF9-481F-9B6B-1E6A306215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3829" y="212903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Text Box 13">
            <a:extLst>
              <a:ext uri="{FF2B5EF4-FFF2-40B4-BE49-F238E27FC236}">
                <a16:creationId xmlns:a16="http://schemas.microsoft.com/office/drawing/2014/main" id="{F517EE08-8980-4E2E-BD10-B6F5F4D0F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029" y="1595630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阈值</a:t>
            </a:r>
          </a:p>
        </p:txBody>
      </p:sp>
      <p:sp>
        <p:nvSpPr>
          <p:cNvPr id="56" name="Text Box 14">
            <a:extLst>
              <a:ext uri="{FF2B5EF4-FFF2-40B4-BE49-F238E27FC236}">
                <a16:creationId xmlns:a16="http://schemas.microsoft.com/office/drawing/2014/main" id="{2593F9E7-1338-4432-90B2-3B4DAB7D9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304" y="3091055"/>
            <a:ext cx="2209800" cy="860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后面的信号：“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损失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sp>
        <p:nvSpPr>
          <p:cNvPr id="57" name="Text Box 15">
            <a:extLst>
              <a:ext uri="{FF2B5EF4-FFF2-40B4-BE49-F238E27FC236}">
                <a16:creationId xmlns:a16="http://schemas.microsoft.com/office/drawing/2014/main" id="{15FEF218-85E2-4A0D-BE8B-D395B202E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692" y="3039461"/>
            <a:ext cx="2286000" cy="860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后面的信号：“</a:t>
            </a:r>
            <a:r>
              <a:rPr kumimoji="0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记录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grpSp>
        <p:nvGrpSpPr>
          <p:cNvPr id="58" name="Group 16">
            <a:extLst>
              <a:ext uri="{FF2B5EF4-FFF2-40B4-BE49-F238E27FC236}">
                <a16:creationId xmlns:a16="http://schemas.microsoft.com/office/drawing/2014/main" id="{EEBF409F-C880-4BD9-AD3D-65BB7E896946}"/>
              </a:ext>
            </a:extLst>
          </p:cNvPr>
          <p:cNvGrpSpPr>
            <a:grpSpLocks/>
          </p:cNvGrpSpPr>
          <p:nvPr/>
        </p:nvGrpSpPr>
        <p:grpSpPr bwMode="auto">
          <a:xfrm>
            <a:off x="322929" y="4150286"/>
            <a:ext cx="3714750" cy="1808163"/>
            <a:chOff x="-84" y="3067"/>
            <a:chExt cx="2340" cy="1139"/>
          </a:xfrm>
        </p:grpSpPr>
        <p:graphicFrame>
          <p:nvGraphicFramePr>
            <p:cNvPr id="59" name="Object 17">
              <a:extLst>
                <a:ext uri="{FF2B5EF4-FFF2-40B4-BE49-F238E27FC236}">
                  <a16:creationId xmlns:a16="http://schemas.microsoft.com/office/drawing/2014/main" id="{3E20C56D-072F-41D2-A7B2-3FFA0F282A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7158156"/>
                </p:ext>
              </p:extLst>
            </p:nvPr>
          </p:nvGraphicFramePr>
          <p:xfrm>
            <a:off x="144" y="3388"/>
            <a:ext cx="2112" cy="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108" name="Equation" r:id="rId3" imgW="1015920" imgH="393480" progId="Equation.DSMT4">
                    <p:embed/>
                  </p:oleObj>
                </mc:Choice>
                <mc:Fallback>
                  <p:oleObj name="Equation" r:id="rId3" imgW="1015920" imgH="393480" progId="Equation.DSMT4">
                    <p:embed/>
                    <p:pic>
                      <p:nvPicPr>
                        <p:cNvPr id="2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388"/>
                          <a:ext cx="2112" cy="818"/>
                        </a:xfrm>
                        <a:prstGeom prst="rect">
                          <a:avLst/>
                        </a:prstGeom>
                        <a:noFill/>
                        <a:ln w="571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Text Box 18">
              <a:extLst>
                <a:ext uri="{FF2B5EF4-FFF2-40B4-BE49-F238E27FC236}">
                  <a16:creationId xmlns:a16="http://schemas.microsoft.com/office/drawing/2014/main" id="{951A1037-EC2C-468D-B611-67831F55D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4" y="3067"/>
              <a:ext cx="195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死时间校正因子</a:t>
              </a:r>
              <a:r>
                <a:rPr kumimoji="0" lang="zh-CN" altLang="en-US" sz="2400" b="1" dirty="0">
                  <a:solidFill>
                    <a:srgbClr val="0000FF"/>
                  </a:solidFill>
                </a:rPr>
                <a:t>：</a:t>
              </a:r>
            </a:p>
          </p:txBody>
        </p:sp>
      </p:grpSp>
      <p:grpSp>
        <p:nvGrpSpPr>
          <p:cNvPr id="61" name="Group 19">
            <a:extLst>
              <a:ext uri="{FF2B5EF4-FFF2-40B4-BE49-F238E27FC236}">
                <a16:creationId xmlns:a16="http://schemas.microsoft.com/office/drawing/2014/main" id="{1D3E1D28-77A7-4EDC-86CF-85A7A3EA5C32}"/>
              </a:ext>
            </a:extLst>
          </p:cNvPr>
          <p:cNvGrpSpPr>
            <a:grpSpLocks/>
          </p:cNvGrpSpPr>
          <p:nvPr/>
        </p:nvGrpSpPr>
        <p:grpSpPr bwMode="auto">
          <a:xfrm>
            <a:off x="4749326" y="2467565"/>
            <a:ext cx="2814638" cy="2192338"/>
            <a:chOff x="2608" y="1851"/>
            <a:chExt cx="1773" cy="1381"/>
          </a:xfrm>
        </p:grpSpPr>
        <p:grpSp>
          <p:nvGrpSpPr>
            <p:cNvPr id="62" name="Group 20">
              <a:extLst>
                <a:ext uri="{FF2B5EF4-FFF2-40B4-BE49-F238E27FC236}">
                  <a16:creationId xmlns:a16="http://schemas.microsoft.com/office/drawing/2014/main" id="{8A4409E8-252E-4316-8774-49F5FA562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8" y="1851"/>
              <a:ext cx="816" cy="453"/>
              <a:chOff x="2608" y="1851"/>
              <a:chExt cx="816" cy="453"/>
            </a:xfrm>
          </p:grpSpPr>
          <p:sp>
            <p:nvSpPr>
              <p:cNvPr id="70" name="Line 21">
                <a:extLst>
                  <a:ext uri="{FF2B5EF4-FFF2-40B4-BE49-F238E27FC236}">
                    <a16:creationId xmlns:a16="http://schemas.microsoft.com/office/drawing/2014/main" id="{5AA67452-BC53-4818-86F8-3DC237F5CE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" y="1851"/>
                <a:ext cx="0" cy="453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936F7CAC-0009-4532-92C3-74C27632F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3" y="1872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2B6F1898-AC29-4DF1-933F-1B3CC2705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" y="2254"/>
                <a:ext cx="816" cy="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 type="triangl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3" name="Text Box 24">
              <a:extLst>
                <a:ext uri="{FF2B5EF4-FFF2-40B4-BE49-F238E27FC236}">
                  <a16:creationId xmlns:a16="http://schemas.microsoft.com/office/drawing/2014/main" id="{37DE2A71-E345-4FB0-A37D-80430D2B5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2899"/>
              <a:ext cx="1728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0"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分辨时间</a:t>
              </a:r>
              <a:r>
                <a:rPr kumimoji="0" lang="el-GR" altLang="zh-CN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τ</a:t>
              </a:r>
              <a:r>
                <a:rPr kumimoji="0" lang="en-US" altLang="zh-CN" sz="28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</a:t>
              </a:r>
              <a:r>
                <a:rPr kumimoji="0"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：</a:t>
              </a:r>
              <a:endParaRPr kumimoji="0" lang="zh-CN" altLang="el-G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cxnSp>
          <p:nvCxnSpPr>
            <p:cNvPr id="64" name="AutoShape 25">
              <a:extLst>
                <a:ext uri="{FF2B5EF4-FFF2-40B4-BE49-F238E27FC236}">
                  <a16:creationId xmlns:a16="http://schemas.microsoft.com/office/drawing/2014/main" id="{8B183F0F-A545-4490-980A-3D3AD41EAE6E}"/>
                </a:ext>
              </a:extLst>
            </p:cNvPr>
            <p:cNvCxnSpPr>
              <a:cxnSpLocks noChangeShapeType="1"/>
              <a:endCxn id="63" idx="0"/>
            </p:cNvCxnSpPr>
            <p:nvPr/>
          </p:nvCxnSpPr>
          <p:spPr bwMode="auto">
            <a:xfrm rot="16200000" flipH="1">
              <a:off x="2939" y="2321"/>
              <a:ext cx="640" cy="51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3" name="Text Box 26">
            <a:extLst>
              <a:ext uri="{FF2B5EF4-FFF2-40B4-BE49-F238E27FC236}">
                <a16:creationId xmlns:a16="http://schemas.microsoft.com/office/drawing/2014/main" id="{655500D6-8096-49EE-A57F-81DD4EDD5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0104" y="4689423"/>
            <a:ext cx="7584181" cy="830997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50000"/>
              </a:spcBef>
            </a:pPr>
            <a:r>
              <a:rPr kumimoji="0" lang="zh-CN" altLang="en-US" sz="24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与信号脉宽、阈值、信号幅度、计数率（</a:t>
            </a:r>
            <a:r>
              <a:rPr kumimoji="0" lang="en-US" altLang="zh-CN" sz="24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G-M</a:t>
            </a:r>
            <a:r>
              <a:rPr kumimoji="0" lang="zh-CN" altLang="en-US" sz="24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）等有关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389B140-385C-4EF2-B808-86DA47E80DA2}"/>
              </a:ext>
            </a:extLst>
          </p:cNvPr>
          <p:cNvSpPr txBox="1"/>
          <p:nvPr/>
        </p:nvSpPr>
        <p:spPr>
          <a:xfrm>
            <a:off x="26126" y="6476922"/>
            <a:ext cx="1765128" cy="369332"/>
          </a:xfrm>
          <a:custGeom>
            <a:avLst/>
            <a:gdLst>
              <a:gd name="connsiteX0" fmla="*/ 0 w 1765128"/>
              <a:gd name="connsiteY0" fmla="*/ 0 h 369332"/>
              <a:gd name="connsiteX1" fmla="*/ 570725 w 1765128"/>
              <a:gd name="connsiteY1" fmla="*/ 0 h 369332"/>
              <a:gd name="connsiteX2" fmla="*/ 1141449 w 1765128"/>
              <a:gd name="connsiteY2" fmla="*/ 0 h 369332"/>
              <a:gd name="connsiteX3" fmla="*/ 1765128 w 1765128"/>
              <a:gd name="connsiteY3" fmla="*/ 0 h 369332"/>
              <a:gd name="connsiteX4" fmla="*/ 1765128 w 1765128"/>
              <a:gd name="connsiteY4" fmla="*/ 369332 h 369332"/>
              <a:gd name="connsiteX5" fmla="*/ 1159101 w 1765128"/>
              <a:gd name="connsiteY5" fmla="*/ 369332 h 369332"/>
              <a:gd name="connsiteX6" fmla="*/ 535422 w 1765128"/>
              <a:gd name="connsiteY6" fmla="*/ 369332 h 369332"/>
              <a:gd name="connsiteX7" fmla="*/ 0 w 1765128"/>
              <a:gd name="connsiteY7" fmla="*/ 369332 h 369332"/>
              <a:gd name="connsiteX8" fmla="*/ 0 w 176512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5128" h="369332" fill="none" extrusionOk="0">
                <a:moveTo>
                  <a:pt x="0" y="0"/>
                </a:moveTo>
                <a:cubicBezTo>
                  <a:pt x="229479" y="-43789"/>
                  <a:pt x="417145" y="53807"/>
                  <a:pt x="570725" y="0"/>
                </a:cubicBezTo>
                <a:cubicBezTo>
                  <a:pt x="724305" y="-53807"/>
                  <a:pt x="992478" y="34078"/>
                  <a:pt x="1141449" y="0"/>
                </a:cubicBezTo>
                <a:cubicBezTo>
                  <a:pt x="1290420" y="-34078"/>
                  <a:pt x="1524214" y="21242"/>
                  <a:pt x="1765128" y="0"/>
                </a:cubicBezTo>
                <a:cubicBezTo>
                  <a:pt x="1776807" y="147759"/>
                  <a:pt x="1741649" y="230831"/>
                  <a:pt x="1765128" y="369332"/>
                </a:cubicBezTo>
                <a:cubicBezTo>
                  <a:pt x="1509891" y="417558"/>
                  <a:pt x="1394093" y="306520"/>
                  <a:pt x="1159101" y="369332"/>
                </a:cubicBezTo>
                <a:cubicBezTo>
                  <a:pt x="924109" y="432144"/>
                  <a:pt x="741815" y="344739"/>
                  <a:pt x="535422" y="369332"/>
                </a:cubicBezTo>
                <a:cubicBezTo>
                  <a:pt x="329029" y="393925"/>
                  <a:pt x="261638" y="331114"/>
                  <a:pt x="0" y="369332"/>
                </a:cubicBezTo>
                <a:cubicBezTo>
                  <a:pt x="-5915" y="215556"/>
                  <a:pt x="28921" y="162461"/>
                  <a:pt x="0" y="0"/>
                </a:cubicBezTo>
                <a:close/>
              </a:path>
              <a:path w="1765128" h="369332" stroke="0" extrusionOk="0">
                <a:moveTo>
                  <a:pt x="0" y="0"/>
                </a:moveTo>
                <a:cubicBezTo>
                  <a:pt x="214511" y="-33998"/>
                  <a:pt x="377032" y="936"/>
                  <a:pt x="623679" y="0"/>
                </a:cubicBezTo>
                <a:cubicBezTo>
                  <a:pt x="870326" y="-936"/>
                  <a:pt x="973450" y="18241"/>
                  <a:pt x="1212055" y="0"/>
                </a:cubicBezTo>
                <a:cubicBezTo>
                  <a:pt x="1450660" y="-18241"/>
                  <a:pt x="1519906" y="26175"/>
                  <a:pt x="1765128" y="0"/>
                </a:cubicBezTo>
                <a:cubicBezTo>
                  <a:pt x="1787636" y="116131"/>
                  <a:pt x="1744043" y="239632"/>
                  <a:pt x="1765128" y="369332"/>
                </a:cubicBezTo>
                <a:cubicBezTo>
                  <a:pt x="1566249" y="382235"/>
                  <a:pt x="1380921" y="340484"/>
                  <a:pt x="1176752" y="369332"/>
                </a:cubicBezTo>
                <a:cubicBezTo>
                  <a:pt x="972583" y="398180"/>
                  <a:pt x="770760" y="310557"/>
                  <a:pt x="623679" y="369332"/>
                </a:cubicBezTo>
                <a:cubicBezTo>
                  <a:pt x="476598" y="428107"/>
                  <a:pt x="220225" y="306887"/>
                  <a:pt x="0" y="369332"/>
                </a:cubicBezTo>
                <a:cubicBezTo>
                  <a:pt x="-269" y="205599"/>
                  <a:pt x="40317" y="16331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“夏夜” 有雨</a:t>
            </a:r>
          </a:p>
        </p:txBody>
      </p:sp>
    </p:spTree>
    <p:extLst>
      <p:ext uri="{BB962C8B-B14F-4D97-AF65-F5344CB8AC3E}">
        <p14:creationId xmlns:p14="http://schemas.microsoft.com/office/powerpoint/2010/main" val="166876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 animBg="1"/>
      <p:bldP spid="57" grpId="0" animBg="1"/>
      <p:bldP spid="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A066E6-4BFF-4F45-BD33-301018D4CBD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04006" y="1031188"/>
            <a:ext cx="5076825" cy="97370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下面哪个死时间校正公式是对的？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72EB943-DAD9-4002-86A2-784756AD621E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74461" y="346608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E2DE432-93EF-4667-86B5-42EEED4EBD4B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216423" y="33688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4DF97AF-F666-4336-900B-583C019CE4A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94055" y="532904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1358CC9-EBD6-4548-97CA-A85AB69FBD1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236017" y="5333809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FE55ECE-07EA-490A-8E96-0B351C5FF0F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aphicFrame>
        <p:nvGraphicFramePr>
          <p:cNvPr id="24" name="Object 17">
            <a:extLst>
              <a:ext uri="{FF2B5EF4-FFF2-40B4-BE49-F238E27FC236}">
                <a16:creationId xmlns:a16="http://schemas.microsoft.com/office/drawing/2014/main" id="{54E07458-A8C5-430E-A1A8-A9E41B5182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728947"/>
              </p:ext>
            </p:extLst>
          </p:nvPr>
        </p:nvGraphicFramePr>
        <p:xfrm>
          <a:off x="1664563" y="2758507"/>
          <a:ext cx="3469810" cy="1337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28" name="Equation" r:id="rId16" imgW="1218960" imgH="469800" progId="Equation.DSMT4">
                  <p:embed/>
                </p:oleObj>
              </mc:Choice>
              <mc:Fallback>
                <p:oleObj name="Equation" r:id="rId16" imgW="1218960" imgH="469800" progId="Equation.DSMT4">
                  <p:embed/>
                  <p:pic>
                    <p:nvPicPr>
                      <p:cNvPr id="59" name="Object 17">
                        <a:extLst>
                          <a:ext uri="{FF2B5EF4-FFF2-40B4-BE49-F238E27FC236}">
                            <a16:creationId xmlns:a16="http://schemas.microsoft.com/office/drawing/2014/main" id="{3E20C56D-072F-41D2-A7B2-3FFA0F282A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4563" y="2758507"/>
                        <a:ext cx="3469810" cy="1337807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7">
            <a:extLst>
              <a:ext uri="{FF2B5EF4-FFF2-40B4-BE49-F238E27FC236}">
                <a16:creationId xmlns:a16="http://schemas.microsoft.com/office/drawing/2014/main" id="{0DDFCA68-F07C-4412-AFE3-A313CA4D06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132904"/>
              </p:ext>
            </p:extLst>
          </p:nvPr>
        </p:nvGraphicFramePr>
        <p:xfrm>
          <a:off x="7221311" y="2712087"/>
          <a:ext cx="3505249" cy="133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29" name="Equation" r:id="rId18" imgW="1231560" imgH="469800" progId="Equation.DSMT4">
                  <p:embed/>
                </p:oleObj>
              </mc:Choice>
              <mc:Fallback>
                <p:oleObj name="Equation" r:id="rId18" imgW="1231560" imgH="469800" progId="Equation.DSMT4">
                  <p:embed/>
                  <p:pic>
                    <p:nvPicPr>
                      <p:cNvPr id="24" name="Object 17">
                        <a:extLst>
                          <a:ext uri="{FF2B5EF4-FFF2-40B4-BE49-F238E27FC236}">
                            <a16:creationId xmlns:a16="http://schemas.microsoft.com/office/drawing/2014/main" id="{54E07458-A8C5-430E-A1A8-A9E41B5182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311" y="2712087"/>
                        <a:ext cx="3505249" cy="1338551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7">
            <a:extLst>
              <a:ext uri="{FF2B5EF4-FFF2-40B4-BE49-F238E27FC236}">
                <a16:creationId xmlns:a16="http://schemas.microsoft.com/office/drawing/2014/main" id="{9BC57C8A-7F83-40BF-AF2A-07D0EC1C01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042473"/>
              </p:ext>
            </p:extLst>
          </p:nvPr>
        </p:nvGraphicFramePr>
        <p:xfrm>
          <a:off x="1525905" y="4326356"/>
          <a:ext cx="3938088" cy="1846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30" name="Equation" r:id="rId20" imgW="1384200" imgH="647640" progId="Equation.DSMT4">
                  <p:embed/>
                </p:oleObj>
              </mc:Choice>
              <mc:Fallback>
                <p:oleObj name="Equation" r:id="rId20" imgW="1384200" imgH="647640" progId="Equation.DSMT4">
                  <p:embed/>
                  <p:pic>
                    <p:nvPicPr>
                      <p:cNvPr id="25" name="Object 17">
                        <a:extLst>
                          <a:ext uri="{FF2B5EF4-FFF2-40B4-BE49-F238E27FC236}">
                            <a16:creationId xmlns:a16="http://schemas.microsoft.com/office/drawing/2014/main" id="{0DDFCA68-F07C-4412-AFE3-A313CA4D0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905" y="4326356"/>
                        <a:ext cx="3938088" cy="1846448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7">
            <a:extLst>
              <a:ext uri="{FF2B5EF4-FFF2-40B4-BE49-F238E27FC236}">
                <a16:creationId xmlns:a16="http://schemas.microsoft.com/office/drawing/2014/main" id="{C9D27DC4-15F0-4615-9D74-B15C722AA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517706"/>
              </p:ext>
            </p:extLst>
          </p:nvPr>
        </p:nvGraphicFramePr>
        <p:xfrm>
          <a:off x="6945342" y="4579054"/>
          <a:ext cx="4408458" cy="1341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31" name="Equation" r:id="rId22" imgW="1549080" imgH="469800" progId="Equation.DSMT4">
                  <p:embed/>
                </p:oleObj>
              </mc:Choice>
              <mc:Fallback>
                <p:oleObj name="Equation" r:id="rId22" imgW="1549080" imgH="469800" progId="Equation.DSMT4">
                  <p:embed/>
                  <p:pic>
                    <p:nvPicPr>
                      <p:cNvPr id="26" name="Object 17">
                        <a:extLst>
                          <a:ext uri="{FF2B5EF4-FFF2-40B4-BE49-F238E27FC236}">
                            <a16:creationId xmlns:a16="http://schemas.microsoft.com/office/drawing/2014/main" id="{9BC57C8A-7F83-40BF-AF2A-07D0EC1C01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342" y="4579054"/>
                        <a:ext cx="4408458" cy="1341052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>
            <a:extLst>
              <a:ext uri="{FF2B5EF4-FFF2-40B4-BE49-F238E27FC236}">
                <a16:creationId xmlns:a16="http://schemas.microsoft.com/office/drawing/2014/main" id="{E4D8E1D0-54FD-444C-A174-4F4C0A347B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18101" y="698500"/>
            <a:ext cx="4408459" cy="1989059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F97F05A-0056-49D6-A741-C04D3631951C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8" name="TitleBackground">
              <a:extLst>
                <a:ext uri="{FF2B5EF4-FFF2-40B4-BE49-F238E27FC236}">
                  <a16:creationId xmlns:a16="http://schemas.microsoft.com/office/drawing/2014/main" id="{D6DCA026-E657-417A-8D2E-57F6333C840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ColorBlock">
              <a:extLst>
                <a:ext uri="{FF2B5EF4-FFF2-40B4-BE49-F238E27FC236}">
                  <a16:creationId xmlns:a16="http://schemas.microsoft.com/office/drawing/2014/main" id="{2F32147E-0BDE-44A1-9E65-C1CF58ACE5C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ypeText">
              <a:extLst>
                <a:ext uri="{FF2B5EF4-FFF2-40B4-BE49-F238E27FC236}">
                  <a16:creationId xmlns:a16="http://schemas.microsoft.com/office/drawing/2014/main" id="{C47B216B-7C67-4D91-B1E1-04ABC09D4ADB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1" name="TipText">
              <a:extLst>
                <a:ext uri="{FF2B5EF4-FFF2-40B4-BE49-F238E27FC236}">
                  <a16:creationId xmlns:a16="http://schemas.microsoft.com/office/drawing/2014/main" id="{BAE1F8FD-B4C7-4856-B076-66DF0B72CA75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EFF9C08-0416-48BF-A5FC-183D5B31FC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41391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/>
              <a:t>示例：死时间校正</a:t>
            </a:r>
          </a:p>
        </p:txBody>
      </p:sp>
      <p:pic>
        <p:nvPicPr>
          <p:cNvPr id="30" name="Picture 6" descr="cs137">
            <a:extLst>
              <a:ext uri="{FF2B5EF4-FFF2-40B4-BE49-F238E27FC236}">
                <a16:creationId xmlns:a16="http://schemas.microsoft.com/office/drawing/2014/main" id="{D54B7D1C-4886-4B49-9E74-FFA30C0E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539" b="8571"/>
          <a:stretch>
            <a:fillRect/>
          </a:stretch>
        </p:blipFill>
        <p:spPr bwMode="auto">
          <a:xfrm>
            <a:off x="366151" y="2588941"/>
            <a:ext cx="4343400" cy="372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reeform 7">
            <a:extLst>
              <a:ext uri="{FF2B5EF4-FFF2-40B4-BE49-F238E27FC236}">
                <a16:creationId xmlns:a16="http://schemas.microsoft.com/office/drawing/2014/main" id="{776D998A-29C5-44C9-B24C-D3F5664B0F0D}"/>
              </a:ext>
            </a:extLst>
          </p:cNvPr>
          <p:cNvSpPr>
            <a:spLocks/>
          </p:cNvSpPr>
          <p:nvPr/>
        </p:nvSpPr>
        <p:spPr bwMode="auto">
          <a:xfrm>
            <a:off x="3514753" y="3039386"/>
            <a:ext cx="729983" cy="2770541"/>
          </a:xfrm>
          <a:custGeom>
            <a:avLst/>
            <a:gdLst>
              <a:gd name="T0" fmla="*/ 48 w 960"/>
              <a:gd name="T1" fmla="*/ 3072 h 3168"/>
              <a:gd name="T2" fmla="*/ 144 w 960"/>
              <a:gd name="T3" fmla="*/ 2976 h 3168"/>
              <a:gd name="T4" fmla="*/ 192 w 960"/>
              <a:gd name="T5" fmla="*/ 2736 h 3168"/>
              <a:gd name="T6" fmla="*/ 288 w 960"/>
              <a:gd name="T7" fmla="*/ 1536 h 3168"/>
              <a:gd name="T8" fmla="*/ 384 w 960"/>
              <a:gd name="T9" fmla="*/ 624 h 3168"/>
              <a:gd name="T10" fmla="*/ 432 w 960"/>
              <a:gd name="T11" fmla="*/ 48 h 3168"/>
              <a:gd name="T12" fmla="*/ 480 w 960"/>
              <a:gd name="T13" fmla="*/ 0 h 3168"/>
              <a:gd name="T14" fmla="*/ 480 w 960"/>
              <a:gd name="T15" fmla="*/ 96 h 3168"/>
              <a:gd name="T16" fmla="*/ 528 w 960"/>
              <a:gd name="T17" fmla="*/ 720 h 3168"/>
              <a:gd name="T18" fmla="*/ 624 w 960"/>
              <a:gd name="T19" fmla="*/ 1824 h 3168"/>
              <a:gd name="T20" fmla="*/ 672 w 960"/>
              <a:gd name="T21" fmla="*/ 2496 h 3168"/>
              <a:gd name="T22" fmla="*/ 720 w 960"/>
              <a:gd name="T23" fmla="*/ 2880 h 3168"/>
              <a:gd name="T24" fmla="*/ 816 w 960"/>
              <a:gd name="T25" fmla="*/ 3072 h 3168"/>
              <a:gd name="T26" fmla="*/ 960 w 960"/>
              <a:gd name="T27" fmla="*/ 3168 h 3168"/>
              <a:gd name="T28" fmla="*/ 0 w 960"/>
              <a:gd name="T29" fmla="*/ 3120 h 3168"/>
              <a:gd name="T30" fmla="*/ 48 w 960"/>
              <a:gd name="T31" fmla="*/ 3072 h 316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60" h="3168">
                <a:moveTo>
                  <a:pt x="48" y="3072"/>
                </a:moveTo>
                <a:lnTo>
                  <a:pt x="144" y="2976"/>
                </a:lnTo>
                <a:lnTo>
                  <a:pt x="192" y="2736"/>
                </a:lnTo>
                <a:lnTo>
                  <a:pt x="288" y="1536"/>
                </a:lnTo>
                <a:lnTo>
                  <a:pt x="384" y="624"/>
                </a:lnTo>
                <a:lnTo>
                  <a:pt x="432" y="48"/>
                </a:lnTo>
                <a:lnTo>
                  <a:pt x="480" y="0"/>
                </a:lnTo>
                <a:lnTo>
                  <a:pt x="480" y="96"/>
                </a:lnTo>
                <a:lnTo>
                  <a:pt x="528" y="720"/>
                </a:lnTo>
                <a:lnTo>
                  <a:pt x="624" y="1824"/>
                </a:lnTo>
                <a:lnTo>
                  <a:pt x="672" y="2496"/>
                </a:lnTo>
                <a:lnTo>
                  <a:pt x="720" y="2880"/>
                </a:lnTo>
                <a:lnTo>
                  <a:pt x="816" y="3072"/>
                </a:lnTo>
                <a:lnTo>
                  <a:pt x="960" y="3168"/>
                </a:lnTo>
                <a:lnTo>
                  <a:pt x="0" y="3120"/>
                </a:lnTo>
                <a:lnTo>
                  <a:pt x="48" y="3072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9E560E9F-C588-4636-9094-16DF8E732065}"/>
              </a:ext>
            </a:extLst>
          </p:cNvPr>
          <p:cNvSpPr txBox="1"/>
          <p:nvPr/>
        </p:nvSpPr>
        <p:spPr>
          <a:xfrm>
            <a:off x="4328650" y="347571"/>
            <a:ext cx="7538485" cy="26314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NaI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探测器测量得到的能谱如图所示，分析该能谱知如下特性：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峰总比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=1/3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全能峰计数率为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6.6kcps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通过示波器知道死时间为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2μs</a:t>
            </a:r>
          </a:p>
          <a:p>
            <a:pPr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若已知源探距离为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30cm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NaI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探测器为一个直径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10cm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高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10cm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的圆柱体，本征效率为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50%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请问：源每秒发出的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光子数目是多少？</a:t>
            </a:r>
          </a:p>
        </p:txBody>
      </p:sp>
      <p:sp>
        <p:nvSpPr>
          <p:cNvPr id="33" name="流程图: 直接访问存储器 32">
            <a:extLst>
              <a:ext uri="{FF2B5EF4-FFF2-40B4-BE49-F238E27FC236}">
                <a16:creationId xmlns:a16="http://schemas.microsoft.com/office/drawing/2014/main" id="{9FF73D96-85DA-4132-8D89-C6AD5CC93BF6}"/>
              </a:ext>
            </a:extLst>
          </p:cNvPr>
          <p:cNvSpPr/>
          <p:nvPr/>
        </p:nvSpPr>
        <p:spPr>
          <a:xfrm>
            <a:off x="937229" y="1226556"/>
            <a:ext cx="1056117" cy="864096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太阳形 33">
            <a:extLst>
              <a:ext uri="{FF2B5EF4-FFF2-40B4-BE49-F238E27FC236}">
                <a16:creationId xmlns:a16="http://schemas.microsoft.com/office/drawing/2014/main" id="{F04ED929-6219-4F3A-A130-FE5089EBA70F}"/>
              </a:ext>
            </a:extLst>
          </p:cNvPr>
          <p:cNvSpPr/>
          <p:nvPr/>
        </p:nvSpPr>
        <p:spPr>
          <a:xfrm>
            <a:off x="4105581" y="1600417"/>
            <a:ext cx="144016" cy="144016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B0AF2F8-1F74-4EF4-920F-30DA6A08000B}"/>
              </a:ext>
            </a:extLst>
          </p:cNvPr>
          <p:cNvGrpSpPr/>
          <p:nvPr/>
        </p:nvGrpSpPr>
        <p:grpSpPr>
          <a:xfrm>
            <a:off x="1657309" y="1226556"/>
            <a:ext cx="2448272" cy="864096"/>
            <a:chOff x="3707904" y="764704"/>
            <a:chExt cx="2448272" cy="864096"/>
          </a:xfrm>
          <a:noFill/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51DF931-36A5-428A-A754-101341E71930}"/>
                </a:ext>
              </a:extLst>
            </p:cNvPr>
            <p:cNvSpPr/>
            <p:nvPr/>
          </p:nvSpPr>
          <p:spPr>
            <a:xfrm>
              <a:off x="3707904" y="764704"/>
              <a:ext cx="336037" cy="864096"/>
            </a:xfrm>
            <a:prstGeom prst="ellipse">
              <a:avLst/>
            </a:prstGeom>
            <a:solidFill>
              <a:srgbClr val="FFC000">
                <a:alpha val="40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C35A60D-A1C9-4A49-BFBC-FA8B892D3254}"/>
                </a:ext>
              </a:extLst>
            </p:cNvPr>
            <p:cNvCxnSpPr>
              <a:cxnSpLocks/>
              <a:stCxn id="36" idx="0"/>
              <a:endCxn id="34" idx="1"/>
            </p:cNvCxnSpPr>
            <p:nvPr/>
          </p:nvCxnSpPr>
          <p:spPr>
            <a:xfrm>
              <a:off x="3875923" y="764704"/>
              <a:ext cx="2280253" cy="445869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27AEC82-EC1C-4BAF-B04E-463F84901BB4}"/>
                </a:ext>
              </a:extLst>
            </p:cNvPr>
            <p:cNvCxnSpPr>
              <a:cxnSpLocks/>
              <a:stCxn id="36" idx="4"/>
              <a:endCxn id="34" idx="1"/>
            </p:cNvCxnSpPr>
            <p:nvPr/>
          </p:nvCxnSpPr>
          <p:spPr>
            <a:xfrm flipV="1">
              <a:off x="3875923" y="1210573"/>
              <a:ext cx="2280253" cy="418227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F2F99AB-61B8-443C-967B-9952DE611878}"/>
              </a:ext>
            </a:extLst>
          </p:cNvPr>
          <p:cNvCxnSpPr>
            <a:endCxn id="34" idx="3"/>
          </p:cNvCxnSpPr>
          <p:nvPr/>
        </p:nvCxnSpPr>
        <p:spPr>
          <a:xfrm>
            <a:off x="1863486" y="1672425"/>
            <a:ext cx="238611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536A412D-6125-474A-A859-728CBAC2D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490347"/>
              </p:ext>
            </p:extLst>
          </p:nvPr>
        </p:nvGraphicFramePr>
        <p:xfrm>
          <a:off x="2216415" y="1408796"/>
          <a:ext cx="506705" cy="24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30" name="Equation" r:id="rId4" imgW="368280" imgH="177480" progId="Equation.DSMT4">
                  <p:embed/>
                </p:oleObj>
              </mc:Choice>
              <mc:Fallback>
                <p:oleObj name="Equation" r:id="rId4" imgW="368280" imgH="177480" progId="Equation.DSMT4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6415" y="1408796"/>
                        <a:ext cx="506705" cy="244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1B70F20-BC0E-4A19-B6D4-AA8288552210}"/>
              </a:ext>
            </a:extLst>
          </p:cNvPr>
          <p:cNvCxnSpPr/>
          <p:nvPr/>
        </p:nvCxnSpPr>
        <p:spPr>
          <a:xfrm>
            <a:off x="793213" y="1226556"/>
            <a:ext cx="0" cy="8537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BE25F8CB-E34B-4BF9-9CC4-D0110407ED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831563"/>
              </p:ext>
            </p:extLst>
          </p:nvPr>
        </p:nvGraphicFramePr>
        <p:xfrm>
          <a:off x="341465" y="1532102"/>
          <a:ext cx="488950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31" name="Equation" r:id="rId6" imgW="355320" imgH="177480" progId="Equation.DSMT4">
                  <p:embed/>
                </p:oleObj>
              </mc:Choice>
              <mc:Fallback>
                <p:oleObj name="Equation" r:id="rId6" imgW="355320" imgH="177480" progId="Equation.DSMT4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1465" y="1532102"/>
                        <a:ext cx="488950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0DCBF248-C25B-45A1-B7C4-D6FA098E8B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826558"/>
              </p:ext>
            </p:extLst>
          </p:nvPr>
        </p:nvGraphicFramePr>
        <p:xfrm>
          <a:off x="4706273" y="3105179"/>
          <a:ext cx="4477714" cy="663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32" name="Equation" r:id="rId8" imgW="2400120" imgH="355320" progId="Equation.DSMT4">
                  <p:embed/>
                </p:oleObj>
              </mc:Choice>
              <mc:Fallback>
                <p:oleObj name="Equation" r:id="rId8" imgW="2400120" imgH="35532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06273" y="3105179"/>
                        <a:ext cx="4477714" cy="66336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F098BAC0-FDBE-40E0-8165-8F9551AC85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06094"/>
              </p:ext>
            </p:extLst>
          </p:nvPr>
        </p:nvGraphicFramePr>
        <p:xfrm>
          <a:off x="4706272" y="3890852"/>
          <a:ext cx="6112445" cy="805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33" name="Equation" r:id="rId10" imgW="3276360" imgH="431640" progId="Equation.DSMT4">
                  <p:embed/>
                </p:oleObj>
              </mc:Choice>
              <mc:Fallback>
                <p:oleObj name="Equation" r:id="rId10" imgW="3276360" imgH="431640" progId="Equation.DSMT4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06272" y="3890852"/>
                        <a:ext cx="6112445" cy="80551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A8CC136F-8CE0-4C87-9794-E70037F24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0043"/>
              </p:ext>
            </p:extLst>
          </p:nvPr>
        </p:nvGraphicFramePr>
        <p:xfrm>
          <a:off x="4706273" y="5739449"/>
          <a:ext cx="4949952" cy="82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34" name="Equation" r:id="rId12" imgW="2654280" imgH="444240" progId="Equation.DSMT4">
                  <p:embed/>
                </p:oleObj>
              </mc:Choice>
              <mc:Fallback>
                <p:oleObj name="Equation" r:id="rId12" imgW="2654280" imgH="44424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06273" y="5739449"/>
                        <a:ext cx="4949952" cy="82952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3588C328-0412-4695-9CDC-66E2A7043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059817"/>
              </p:ext>
            </p:extLst>
          </p:nvPr>
        </p:nvGraphicFramePr>
        <p:xfrm>
          <a:off x="4706273" y="4771690"/>
          <a:ext cx="3387030" cy="89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35" name="Equation" r:id="rId14" imgW="1815840" imgH="482400" progId="Equation.DSMT4">
                  <p:embed/>
                </p:oleObj>
              </mc:Choice>
              <mc:Fallback>
                <p:oleObj name="Equation" r:id="rId14" imgW="1815840" imgH="482400" progId="Equation.DSMT4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06273" y="4771690"/>
                        <a:ext cx="3387030" cy="89847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333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3366FF"/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>
                <a:solidFill>
                  <a:srgbClr val="FFFF00"/>
                </a:solidFill>
              </a:rPr>
              <a:t>小结（死时间校正）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7C3E8B0D-529C-4C40-850B-630C41289A7D}"/>
              </a:ext>
            </a:extLst>
          </p:cNvPr>
          <p:cNvSpPr txBox="1">
            <a:spLocks/>
          </p:cNvSpPr>
          <p:nvPr/>
        </p:nvSpPr>
        <p:spPr>
          <a:xfrm>
            <a:off x="278674" y="620688"/>
            <a:ext cx="11672663" cy="59046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任何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一个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信号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的被测量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都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在电路中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制造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了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死时间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，因此都会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缩短有效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的测量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时间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，使得实测计数率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小于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期望计数率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2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2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所以，在做死时间校正的时候，我们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要考虑所有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的计数，即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是你所测量到的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所有事件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总的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计数率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，而不是有选择性地挑了一些事件来计算</a:t>
            </a:r>
            <a:r>
              <a:rPr lang="en-US" altLang="zh-CN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，若是如此，则死时间就扣少了，校正值就会偏小。</a:t>
            </a:r>
            <a:endParaRPr lang="en-US" altLang="zh-CN" sz="22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必须指出的是，这里我们都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假定死时间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τ</a:t>
            </a:r>
            <a:r>
              <a:rPr lang="en-US" altLang="zh-CN" sz="2200" baseline="-250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是不可扩展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的。但是，除了</a:t>
            </a:r>
            <a:r>
              <a:rPr lang="en-US" altLang="zh-CN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G-M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管之外，其它探测器的死时间都是可扩展的，我们这里所考虑的，实际是计数率不高，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差异不大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时的情况。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076925" y="1"/>
            <a:ext cx="2115074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6" y="1"/>
            <a:ext cx="5228926" cy="284671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500" dirty="0">
                <a:solidFill>
                  <a:srgbClr val="0000FF"/>
                </a:solidFill>
              </a:rPr>
              <a:t>影响活度测量的因素（</a:t>
            </a:r>
            <a:r>
              <a:rPr lang="en-US" altLang="zh-CN" sz="1500" dirty="0">
                <a:solidFill>
                  <a:srgbClr val="0000FF"/>
                </a:solidFill>
              </a:rPr>
              <a:t>6</a:t>
            </a:r>
            <a:r>
              <a:rPr lang="zh-CN" altLang="en-US" sz="1500" dirty="0">
                <a:solidFill>
                  <a:srgbClr val="0000FF"/>
                </a:solidFill>
              </a:rPr>
              <a:t>）</a:t>
            </a:r>
            <a:r>
              <a:rPr lang="en-US" altLang="zh-CN" sz="1600" dirty="0"/>
              <a:t>——</a:t>
            </a:r>
            <a:r>
              <a:rPr lang="zh-CN" altLang="en-US" sz="1600" dirty="0">
                <a:solidFill>
                  <a:srgbClr val="FF0000"/>
                </a:solidFill>
              </a:rPr>
              <a:t>本底计数率：</a:t>
            </a:r>
            <a:r>
              <a:rPr lang="en-US" altLang="zh-CN" sz="1600" dirty="0" err="1">
                <a:solidFill>
                  <a:srgbClr val="FF0000"/>
                </a:solidFill>
              </a:rPr>
              <a:t>n</a:t>
            </a:r>
            <a:r>
              <a:rPr lang="en-US" altLang="zh-CN" sz="1600" baseline="-25000" dirty="0" err="1">
                <a:solidFill>
                  <a:srgbClr val="FF0000"/>
                </a:solidFill>
              </a:rPr>
              <a:t>b</a:t>
            </a:r>
            <a:endParaRPr lang="en-US" altLang="zh-CN" sz="1600" baseline="-25000" dirty="0">
              <a:solidFill>
                <a:srgbClr val="FF0000"/>
              </a:solidFill>
            </a:endParaRPr>
          </a:p>
        </p:txBody>
      </p:sp>
      <p:sp>
        <p:nvSpPr>
          <p:cNvPr id="30" name="Text Box 3">
            <a:extLst>
              <a:ext uri="{FF2B5EF4-FFF2-40B4-BE49-F238E27FC236}">
                <a16:creationId xmlns:a16="http://schemas.microsoft.com/office/drawing/2014/main" id="{66E1A63D-0CD0-4143-80F4-0D1722A08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127" y="502382"/>
            <a:ext cx="6250187" cy="2308324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狭义的本底计数率</a:t>
            </a:r>
            <a:r>
              <a:rPr kumimoji="0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：无样品时测量装置的计数率</a:t>
            </a:r>
          </a:p>
          <a:p>
            <a:pPr lvl="1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zh-CN" altLang="en-US" sz="2000" dirty="0">
                <a:ea typeface="楷体" pitchFamily="49" charset="-122"/>
                <a:cs typeface="Times New Roman" panose="02020603050405020304" pitchFamily="18" charset="0"/>
              </a:rPr>
              <a:t>宇宙射线</a:t>
            </a:r>
            <a:r>
              <a:rPr kumimoji="0" lang="en-US" altLang="zh-CN" sz="2000" dirty="0">
                <a:ea typeface="楷体" pitchFamily="49" charset="-122"/>
                <a:cs typeface="Times New Roman" panose="02020603050405020304" pitchFamily="18" charset="0"/>
              </a:rPr>
              <a:t>(μ</a:t>
            </a:r>
            <a:r>
              <a:rPr kumimoji="0" lang="zh-CN" altLang="en-US" sz="2000" dirty="0">
                <a:ea typeface="楷体" pitchFamily="49" charset="-122"/>
                <a:cs typeface="Times New Roman" panose="02020603050405020304" pitchFamily="18" charset="0"/>
              </a:rPr>
              <a:t>子</a:t>
            </a:r>
            <a:r>
              <a:rPr kumimoji="0" lang="en-US" altLang="zh-CN" sz="2000" dirty="0">
                <a:ea typeface="楷体" pitchFamily="49" charset="-122"/>
                <a:cs typeface="Times New Roman" panose="02020603050405020304" pitchFamily="18" charset="0"/>
              </a:rPr>
              <a:t>)</a:t>
            </a:r>
            <a:endParaRPr kumimoji="0" lang="zh-CN" altLang="en-US" sz="2000" dirty="0">
              <a:ea typeface="楷体" pitchFamily="49" charset="-122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zh-CN" altLang="en-US" sz="2000" dirty="0">
                <a:ea typeface="楷体" pitchFamily="49" charset="-122"/>
                <a:cs typeface="Times New Roman" panose="02020603050405020304" pitchFamily="18" charset="0"/>
              </a:rPr>
              <a:t>环境放射性（</a:t>
            </a:r>
            <a:r>
              <a:rPr kumimoji="0" lang="en-US" altLang="zh-CN" sz="2000" baseline="30000" dirty="0">
                <a:ea typeface="楷体" pitchFamily="49" charset="-122"/>
                <a:cs typeface="Times New Roman" panose="02020603050405020304" pitchFamily="18" charset="0"/>
              </a:rPr>
              <a:t>238</a:t>
            </a:r>
            <a:r>
              <a:rPr kumimoji="0" lang="en-US" altLang="zh-CN" sz="2000" dirty="0">
                <a:ea typeface="楷体" pitchFamily="49" charset="-122"/>
                <a:cs typeface="Times New Roman" panose="02020603050405020304" pitchFamily="18" charset="0"/>
              </a:rPr>
              <a:t>U</a:t>
            </a:r>
            <a:r>
              <a:rPr kumimoji="0" lang="zh-CN" altLang="en-US" sz="2000" dirty="0">
                <a:ea typeface="楷体" pitchFamily="49" charset="-122"/>
                <a:cs typeface="Times New Roman" panose="02020603050405020304" pitchFamily="18" charset="0"/>
              </a:rPr>
              <a:t>系，</a:t>
            </a:r>
            <a:r>
              <a:rPr kumimoji="0" lang="en-US" altLang="zh-CN" sz="2000" baseline="30000" dirty="0">
                <a:ea typeface="楷体" pitchFamily="49" charset="-122"/>
                <a:cs typeface="Times New Roman" panose="02020603050405020304" pitchFamily="18" charset="0"/>
              </a:rPr>
              <a:t>235</a:t>
            </a:r>
            <a:r>
              <a:rPr kumimoji="0" lang="en-US" altLang="zh-CN" sz="2000" dirty="0">
                <a:ea typeface="楷体" pitchFamily="49" charset="-122"/>
                <a:cs typeface="Times New Roman" panose="02020603050405020304" pitchFamily="18" charset="0"/>
              </a:rPr>
              <a:t>U</a:t>
            </a:r>
            <a:r>
              <a:rPr kumimoji="0" lang="zh-CN" altLang="en-US" sz="2000" dirty="0">
                <a:ea typeface="楷体" pitchFamily="49" charset="-122"/>
                <a:cs typeface="Times New Roman" panose="02020603050405020304" pitchFamily="18" charset="0"/>
              </a:rPr>
              <a:t>系，</a:t>
            </a:r>
            <a:r>
              <a:rPr kumimoji="0" lang="en-US" altLang="zh-CN" sz="2000" baseline="30000" dirty="0">
                <a:ea typeface="楷体" pitchFamily="49" charset="-122"/>
                <a:cs typeface="Times New Roman" panose="02020603050405020304" pitchFamily="18" charset="0"/>
              </a:rPr>
              <a:t>232</a:t>
            </a:r>
            <a:r>
              <a:rPr kumimoji="0" lang="en-US" altLang="zh-CN" sz="2000" dirty="0">
                <a:ea typeface="楷体" pitchFamily="49" charset="-122"/>
                <a:cs typeface="Times New Roman" panose="02020603050405020304" pitchFamily="18" charset="0"/>
              </a:rPr>
              <a:t>Th</a:t>
            </a:r>
            <a:r>
              <a:rPr kumimoji="0" lang="zh-CN" altLang="en-US" sz="2000" dirty="0">
                <a:ea typeface="楷体" pitchFamily="49" charset="-122"/>
                <a:cs typeface="Times New Roman" panose="02020603050405020304" pitchFamily="18" charset="0"/>
              </a:rPr>
              <a:t>系）</a:t>
            </a:r>
          </a:p>
          <a:p>
            <a:pPr lvl="1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zh-CN" altLang="en-US" sz="2000" dirty="0">
                <a:ea typeface="楷体" pitchFamily="49" charset="-122"/>
                <a:cs typeface="Times New Roman" panose="02020603050405020304" pitchFamily="18" charset="0"/>
              </a:rPr>
              <a:t>探头材料含放射性杂质材料</a:t>
            </a:r>
            <a:r>
              <a:rPr kumimoji="0" lang="en-US" altLang="zh-CN" sz="2000" dirty="0">
                <a:ea typeface="楷体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aseline="30000" dirty="0">
                <a:ea typeface="楷体" pitchFamily="49" charset="-122"/>
                <a:cs typeface="Times New Roman" panose="02020603050405020304" pitchFamily="18" charset="0"/>
              </a:rPr>
              <a:t>40</a:t>
            </a:r>
            <a:r>
              <a:rPr kumimoji="0" lang="en-US" altLang="zh-CN" sz="2000" dirty="0">
                <a:ea typeface="楷体" pitchFamily="49" charset="-122"/>
                <a:cs typeface="Times New Roman" panose="02020603050405020304" pitchFamily="18" charset="0"/>
              </a:rPr>
              <a:t>K)</a:t>
            </a:r>
            <a:endParaRPr kumimoji="0" lang="zh-CN" altLang="en-US" sz="2000" dirty="0">
              <a:ea typeface="楷体" pitchFamily="49" charset="-122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zh-CN" altLang="en-US" sz="2000" dirty="0">
                <a:ea typeface="楷体" pitchFamily="49" charset="-122"/>
                <a:cs typeface="Times New Roman" panose="02020603050405020304" pitchFamily="18" charset="0"/>
              </a:rPr>
              <a:t>电子学噪声等</a:t>
            </a:r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02BB8C37-A46A-4CCB-93F5-389E099228CF}"/>
              </a:ext>
            </a:extLst>
          </p:cNvPr>
          <p:cNvGrpSpPr>
            <a:grpSpLocks/>
          </p:cNvGrpSpPr>
          <p:nvPr/>
        </p:nvGrpSpPr>
        <p:grpSpPr bwMode="auto">
          <a:xfrm>
            <a:off x="3477470" y="5394734"/>
            <a:ext cx="4229100" cy="660400"/>
            <a:chOff x="432" y="3664"/>
            <a:chExt cx="2664" cy="416"/>
          </a:xfrm>
        </p:grpSpPr>
        <p:sp>
          <p:nvSpPr>
            <p:cNvPr id="32" name="Text Box 5">
              <a:extLst>
                <a:ext uri="{FF2B5EF4-FFF2-40B4-BE49-F238E27FC236}">
                  <a16:creationId xmlns:a16="http://schemas.microsoft.com/office/drawing/2014/main" id="{3BC53FAA-6F4A-454C-88B2-64C8FFE80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696"/>
              <a:ext cx="951" cy="291"/>
            </a:xfrm>
            <a:prstGeom prst="rect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zh-CN" altLang="en-US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净计数率</a:t>
              </a:r>
              <a:r>
                <a:rPr kumimoji="0"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：</a:t>
              </a:r>
            </a:p>
          </p:txBody>
        </p:sp>
        <p:graphicFrame>
          <p:nvGraphicFramePr>
            <p:cNvPr id="33" name="Object 6">
              <a:extLst>
                <a:ext uri="{FF2B5EF4-FFF2-40B4-BE49-F238E27FC236}">
                  <a16:creationId xmlns:a16="http://schemas.microsoft.com/office/drawing/2014/main" id="{0E6A21AF-BC36-42CE-80CA-70114555CF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4" y="3664"/>
            <a:ext cx="1202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152" name="Equation" r:id="rId3" imgW="660400" imgH="228600" progId="Equation.DSMT4">
                    <p:embed/>
                  </p:oleObj>
                </mc:Choice>
                <mc:Fallback>
                  <p:oleObj name="Equation" r:id="rId3" imgW="660400" imgH="228600" progId="Equation.DSMT4">
                    <p:embed/>
                    <p:pic>
                      <p:nvPicPr>
                        <p:cNvPr id="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4" y="3664"/>
                          <a:ext cx="1202" cy="416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Rectangle 7">
            <a:extLst>
              <a:ext uri="{FF2B5EF4-FFF2-40B4-BE49-F238E27FC236}">
                <a16:creationId xmlns:a16="http://schemas.microsoft.com/office/drawing/2014/main" id="{6955A66B-079D-4788-B2C9-C40E91741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73" y="3112308"/>
            <a:ext cx="6250187" cy="923330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干扰计数率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：样品中的</a:t>
            </a: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干扰射线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造成的计数率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zh-CN" altLang="en-US" sz="2000" dirty="0">
                <a:latin typeface="楷体" pitchFamily="49" charset="-122"/>
                <a:ea typeface="楷体" pitchFamily="49" charset="-122"/>
              </a:rPr>
              <a:t>样品中其它射线的贡献</a:t>
            </a: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E2D36001-C380-48DB-9008-6C3E0AE2D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163" y="4607405"/>
            <a:ext cx="5753498" cy="461665"/>
          </a:xfrm>
          <a:prstGeom prst="rect">
            <a:avLst/>
          </a:prstGeom>
          <a:noFill/>
          <a:ln w="19050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总本底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＝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狭义的本底计数率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＋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干扰计数率</a:t>
            </a:r>
          </a:p>
        </p:txBody>
      </p:sp>
    </p:spTree>
    <p:extLst>
      <p:ext uri="{BB962C8B-B14F-4D97-AF65-F5344CB8AC3E}">
        <p14:creationId xmlns:p14="http://schemas.microsoft.com/office/powerpoint/2010/main" val="30017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40481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4839460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6AAB41E-2613-4439-9E87-C47B0C356337}"/>
              </a:ext>
            </a:extLst>
          </p:cNvPr>
          <p:cNvSpPr txBox="1">
            <a:spLocks noChangeArrowheads="1"/>
          </p:cNvSpPr>
          <p:nvPr/>
        </p:nvSpPr>
        <p:spPr>
          <a:xfrm>
            <a:off x="3195275" y="1201431"/>
            <a:ext cx="5314950" cy="3744416"/>
          </a:xfrm>
          <a:prstGeom prst="rect">
            <a:avLst/>
          </a:prstGeom>
          <a:noFill/>
          <a:ln w="38100" cap="flat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影响活度测量的几个因素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α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l-GR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辐射强度测量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低水平活度样品测量问题</a:t>
            </a:r>
            <a:endParaRPr kumimoji="1" lang="zh-CN" altLang="el-GR" sz="28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89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5" y="1"/>
            <a:ext cx="481205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α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7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 α</a:t>
            </a:r>
            <a:r>
              <a:rPr lang="zh-CN" altLang="en-US" dirty="0"/>
              <a:t>放射性样品活度的测量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FE232C0A-0C30-4AE3-9EE6-2F6925CF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196752"/>
            <a:ext cx="2911475" cy="540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5">
            <a:extLst>
              <a:ext uri="{FF2B5EF4-FFF2-40B4-BE49-F238E27FC236}">
                <a16:creationId xmlns:a16="http://schemas.microsoft.com/office/drawing/2014/main" id="{682D051E-60E7-433A-9208-BE5343E93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377" y="2852936"/>
            <a:ext cx="2012403" cy="3241675"/>
          </a:xfrm>
          <a:prstGeom prst="rect">
            <a:avLst/>
          </a:prstGeom>
          <a:solidFill>
            <a:srgbClr val="FFFFFF"/>
          </a:solidFill>
          <a:ln w="9525">
            <a:solidFill>
              <a:srgbClr val="00CC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algn="just" eaLnBrk="1" hangingPunct="1">
              <a:lnSpc>
                <a:spcPct val="128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zh-CN" sz="2000" dirty="0">
                <a:latin typeface="楷体" pitchFamily="49" charset="-122"/>
                <a:ea typeface="楷体" pitchFamily="49" charset="-122"/>
              </a:rPr>
              <a:t>1-</a:t>
            </a:r>
            <a:r>
              <a:rPr kumimoji="0" lang="zh-CN" altLang="en-US" sz="2000" dirty="0">
                <a:latin typeface="楷体" pitchFamily="49" charset="-122"/>
                <a:ea typeface="楷体" pitchFamily="49" charset="-122"/>
              </a:rPr>
              <a:t>光电倍增管；</a:t>
            </a:r>
          </a:p>
          <a:p>
            <a:pPr algn="just" eaLnBrk="1" hangingPunct="1">
              <a:lnSpc>
                <a:spcPct val="128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zh-CN" sz="2000" dirty="0">
                <a:latin typeface="楷体" pitchFamily="49" charset="-122"/>
                <a:ea typeface="楷体" pitchFamily="49" charset="-122"/>
              </a:rPr>
              <a:t>2-</a:t>
            </a:r>
            <a:r>
              <a:rPr kumimoji="0" lang="zh-CN" altLang="en-US" sz="2000" dirty="0">
                <a:latin typeface="楷体" pitchFamily="49" charset="-122"/>
                <a:ea typeface="楷体" pitchFamily="49" charset="-122"/>
              </a:rPr>
              <a:t>光导；</a:t>
            </a:r>
          </a:p>
          <a:p>
            <a:pPr algn="just" eaLnBrk="1" hangingPunct="1">
              <a:lnSpc>
                <a:spcPct val="128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zh-CN" sz="2000" dirty="0">
                <a:latin typeface="楷体" pitchFamily="49" charset="-122"/>
                <a:ea typeface="楷体" pitchFamily="49" charset="-122"/>
              </a:rPr>
              <a:t>3-</a:t>
            </a:r>
            <a:r>
              <a:rPr kumimoji="0" lang="zh-CN" altLang="en-US" sz="2000" dirty="0">
                <a:latin typeface="楷体" pitchFamily="49" charset="-122"/>
                <a:ea typeface="楷体" pitchFamily="49" charset="-122"/>
              </a:rPr>
              <a:t>准直器；</a:t>
            </a:r>
          </a:p>
          <a:p>
            <a:pPr algn="just" eaLnBrk="1" hangingPunct="1">
              <a:lnSpc>
                <a:spcPct val="128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zh-CN" sz="2000" dirty="0">
                <a:latin typeface="楷体" pitchFamily="49" charset="-122"/>
                <a:ea typeface="楷体" pitchFamily="49" charset="-122"/>
              </a:rPr>
              <a:t>4-</a:t>
            </a:r>
            <a:r>
              <a:rPr kumimoji="0" lang="zh-CN" altLang="en-US" sz="2000" dirty="0">
                <a:latin typeface="楷体" pitchFamily="49" charset="-122"/>
                <a:ea typeface="楷体" pitchFamily="49" charset="-122"/>
              </a:rPr>
              <a:t>阻挡环；</a:t>
            </a:r>
          </a:p>
          <a:p>
            <a:pPr algn="just" eaLnBrk="1" hangingPunct="1">
              <a:lnSpc>
                <a:spcPct val="128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zh-CN" sz="2000" dirty="0">
                <a:latin typeface="楷体" pitchFamily="49" charset="-122"/>
                <a:ea typeface="楷体" pitchFamily="49" charset="-122"/>
              </a:rPr>
              <a:t>5-</a:t>
            </a:r>
            <a:r>
              <a:rPr kumimoji="0" lang="zh-CN" altLang="en-US" sz="2000" dirty="0">
                <a:latin typeface="楷体" pitchFamily="49" charset="-122"/>
                <a:ea typeface="楷体" pitchFamily="49" charset="-122"/>
              </a:rPr>
              <a:t>放射源；</a:t>
            </a:r>
          </a:p>
          <a:p>
            <a:pPr algn="just" eaLnBrk="1" hangingPunct="1">
              <a:lnSpc>
                <a:spcPct val="128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zh-CN" sz="2000" dirty="0">
                <a:latin typeface="楷体" pitchFamily="49" charset="-122"/>
                <a:ea typeface="楷体" pitchFamily="49" charset="-122"/>
              </a:rPr>
              <a:t>6-</a:t>
            </a:r>
            <a:r>
              <a:rPr kumimoji="0" lang="zh-CN" altLang="en-US" sz="2000" dirty="0">
                <a:latin typeface="楷体" pitchFamily="49" charset="-122"/>
                <a:ea typeface="楷体" pitchFamily="49" charset="-122"/>
              </a:rPr>
              <a:t>长管；</a:t>
            </a:r>
          </a:p>
          <a:p>
            <a:pPr algn="just" eaLnBrk="1" hangingPunct="1">
              <a:lnSpc>
                <a:spcPct val="128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zh-CN" sz="2000" dirty="0">
                <a:latin typeface="楷体" pitchFamily="49" charset="-122"/>
                <a:ea typeface="楷体" pitchFamily="49" charset="-122"/>
              </a:rPr>
              <a:t>7-</a:t>
            </a:r>
            <a:r>
              <a:rPr kumimoji="0" lang="zh-CN" altLang="en-US" sz="2000" dirty="0">
                <a:latin typeface="楷体" pitchFamily="49" charset="-122"/>
                <a:ea typeface="楷体" pitchFamily="49" charset="-122"/>
              </a:rPr>
              <a:t>闪烁体；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A7538394-BC2D-4838-A780-9F4773B28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40" y="466737"/>
            <a:ext cx="8426424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249363" indent="-1249363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探测器：</a:t>
            </a:r>
            <a:r>
              <a:rPr kumimoji="0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塑料闪烁体，</a:t>
            </a:r>
            <a:r>
              <a:rPr kumimoji="0" lang="en-US" altLang="zh-CN" sz="2000" dirty="0" err="1">
                <a:ea typeface="楷体" panose="02010609060101010101" pitchFamily="49" charset="-122"/>
                <a:cs typeface="Times New Roman" panose="02020603050405020304" pitchFamily="18" charset="0"/>
              </a:rPr>
              <a:t>ZnS</a:t>
            </a:r>
            <a:r>
              <a:rPr kumimoji="0"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(Ag)</a:t>
            </a:r>
            <a:r>
              <a:rPr kumimoji="0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dirty="0" err="1"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kumimoji="0"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(Tl)</a:t>
            </a:r>
            <a:r>
              <a:rPr kumimoji="0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，金硅面垒探测器，薄窗正比管</a:t>
            </a:r>
          </a:p>
          <a:p>
            <a:pPr eaLnBrk="1" hangingPunct="1">
              <a:spcBef>
                <a:spcPct val="50000"/>
              </a:spcBef>
            </a:pPr>
            <a:r>
              <a:rPr kumimoji="0"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源发射</a:t>
            </a:r>
            <a:r>
              <a:rPr kumimoji="0"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</a:t>
            </a:r>
            <a:r>
              <a:rPr kumimoji="0"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各向同性</a:t>
            </a:r>
          </a:p>
          <a:p>
            <a:pPr eaLnBrk="1" hangingPunct="1">
              <a:spcBef>
                <a:spcPct val="50000"/>
              </a:spcBef>
            </a:pPr>
            <a:r>
              <a:rPr kumimoji="0"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点源：</a:t>
            </a:r>
            <a:r>
              <a:rPr kumimoji="0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要求源探距离远，管子长度～几十</a:t>
            </a:r>
            <a:r>
              <a:rPr kumimoji="0"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cm</a:t>
            </a:r>
          </a:p>
          <a:p>
            <a:pPr eaLnBrk="1" hangingPunct="1">
              <a:spcBef>
                <a:spcPct val="50000"/>
              </a:spcBef>
            </a:pPr>
            <a:r>
              <a:rPr kumimoji="0"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避免吸收和散射：</a:t>
            </a:r>
            <a:r>
              <a:rPr kumimoji="0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抽真空</a:t>
            </a:r>
          </a:p>
        </p:txBody>
      </p:sp>
      <p:graphicFrame>
        <p:nvGraphicFramePr>
          <p:cNvPr id="18" name="Object 8">
            <a:extLst>
              <a:ext uri="{FF2B5EF4-FFF2-40B4-BE49-F238E27FC236}">
                <a16:creationId xmlns:a16="http://schemas.microsoft.com/office/drawing/2014/main" id="{6A25815E-58BE-43E3-BFE0-D2227C0F9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054207"/>
              </p:ext>
            </p:extLst>
          </p:nvPr>
        </p:nvGraphicFramePr>
        <p:xfrm>
          <a:off x="1177505" y="2447043"/>
          <a:ext cx="2144565" cy="138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54" name="Equation" r:id="rId4" imgW="685800" imgH="444240" progId="Equation.DSMT4">
                  <p:embed/>
                </p:oleObj>
              </mc:Choice>
              <mc:Fallback>
                <p:oleObj name="Equation" r:id="rId4" imgW="685800" imgH="44424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505" y="2447043"/>
                        <a:ext cx="2144565" cy="138879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9">
            <a:extLst>
              <a:ext uri="{FF2B5EF4-FFF2-40B4-BE49-F238E27FC236}">
                <a16:creationId xmlns:a16="http://schemas.microsoft.com/office/drawing/2014/main" id="{48F4CC8E-0083-4494-9A8E-798D70C23912}"/>
              </a:ext>
            </a:extLst>
          </p:cNvPr>
          <p:cNvGrpSpPr>
            <a:grpSpLocks/>
          </p:cNvGrpSpPr>
          <p:nvPr/>
        </p:nvGrpSpPr>
        <p:grpSpPr bwMode="auto">
          <a:xfrm>
            <a:off x="9764291" y="3070002"/>
            <a:ext cx="1152525" cy="2447925"/>
            <a:chOff x="4377" y="1979"/>
            <a:chExt cx="726" cy="1542"/>
          </a:xfrm>
        </p:grpSpPr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38488CB-1768-43EC-B474-9C103F1EE2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77" y="2024"/>
              <a:ext cx="363" cy="149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1EB50D5F-3E3B-4A8C-BE73-BB52A75DD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58" y="1979"/>
              <a:ext cx="182" cy="14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9BB3DA20-163E-42F5-A843-AA723812FD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2024"/>
              <a:ext cx="45" cy="149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4301A3E0-CC3E-4DDC-94E2-512CB437D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" y="2024"/>
              <a:ext cx="273" cy="149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4" name="Group 18">
            <a:extLst>
              <a:ext uri="{FF2B5EF4-FFF2-40B4-BE49-F238E27FC236}">
                <a16:creationId xmlns:a16="http://schemas.microsoft.com/office/drawing/2014/main" id="{6F50114C-DD5E-4A82-97F5-82943CABEE0A}"/>
              </a:ext>
            </a:extLst>
          </p:cNvPr>
          <p:cNvGrpSpPr>
            <a:grpSpLocks/>
          </p:cNvGrpSpPr>
          <p:nvPr/>
        </p:nvGrpSpPr>
        <p:grpSpPr bwMode="auto">
          <a:xfrm>
            <a:off x="9619828" y="4509864"/>
            <a:ext cx="1439863" cy="1008063"/>
            <a:chOff x="4286" y="2886"/>
            <a:chExt cx="907" cy="635"/>
          </a:xfrm>
        </p:grpSpPr>
        <p:sp>
          <p:nvSpPr>
            <p:cNvPr id="25" name="Line 11">
              <a:extLst>
                <a:ext uri="{FF2B5EF4-FFF2-40B4-BE49-F238E27FC236}">
                  <a16:creationId xmlns:a16="http://schemas.microsoft.com/office/drawing/2014/main" id="{F48748C3-2F3C-4606-AA58-ABA9B77E0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77" y="2886"/>
              <a:ext cx="317" cy="6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A7C42050-631C-4D62-B077-6C4292565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" y="2886"/>
              <a:ext cx="273" cy="6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F2967E36-B6B4-43CA-B4E5-EECBEDAB53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86" y="3203"/>
              <a:ext cx="363" cy="31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B6F56C01-25D3-422A-839E-16ABC36C5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" y="3249"/>
              <a:ext cx="363" cy="2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29" name="Object 8">
            <a:extLst>
              <a:ext uri="{FF2B5EF4-FFF2-40B4-BE49-F238E27FC236}">
                <a16:creationId xmlns:a16="http://schemas.microsoft.com/office/drawing/2014/main" id="{79375FF9-EB02-4505-949D-2C1304C6C3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331354"/>
              </p:ext>
            </p:extLst>
          </p:nvPr>
        </p:nvGraphicFramePr>
        <p:xfrm>
          <a:off x="1166640" y="4219011"/>
          <a:ext cx="3414712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55" name="Equation" r:id="rId6" imgW="1091880" imgH="622080" progId="Equation.DSMT4">
                  <p:embed/>
                </p:oleObj>
              </mc:Choice>
              <mc:Fallback>
                <p:oleObj name="Equation" r:id="rId6" imgW="1091880" imgH="622080" progId="Equation.DSMT4">
                  <p:embed/>
                  <p:pic>
                    <p:nvPicPr>
                      <p:cNvPr id="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640" y="4219011"/>
                        <a:ext cx="3414712" cy="19446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92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5" y="1"/>
            <a:ext cx="481205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厚样品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活度的相对测量法</a:t>
            </a:r>
            <a:endParaRPr kumimoji="1"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7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 α</a:t>
            </a:r>
            <a:r>
              <a:rPr lang="zh-CN" altLang="en-US" dirty="0"/>
              <a:t>放射性样品活度的测量</a:t>
            </a:r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D6E66A9D-992E-419F-AB96-26EAFE77725D}"/>
              </a:ext>
            </a:extLst>
          </p:cNvPr>
          <p:cNvGrpSpPr>
            <a:grpSpLocks/>
          </p:cNvGrpSpPr>
          <p:nvPr/>
        </p:nvGrpSpPr>
        <p:grpSpPr bwMode="auto">
          <a:xfrm>
            <a:off x="8084376" y="1976611"/>
            <a:ext cx="3167063" cy="3398837"/>
            <a:chOff x="61" y="1292"/>
            <a:chExt cx="1995" cy="2141"/>
          </a:xfrm>
        </p:grpSpPr>
        <p:grpSp>
          <p:nvGrpSpPr>
            <p:cNvPr id="31" name="Group 18">
              <a:extLst>
                <a:ext uri="{FF2B5EF4-FFF2-40B4-BE49-F238E27FC236}">
                  <a16:creationId xmlns:a16="http://schemas.microsoft.com/office/drawing/2014/main" id="{2958C7F4-05DE-460F-A101-C57C3B66F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" y="1292"/>
              <a:ext cx="1995" cy="2141"/>
              <a:chOff x="61" y="1292"/>
              <a:chExt cx="1995" cy="2141"/>
            </a:xfrm>
          </p:grpSpPr>
          <p:sp>
            <p:nvSpPr>
              <p:cNvPr id="35" name="Rectangle 19">
                <a:extLst>
                  <a:ext uri="{FF2B5EF4-FFF2-40B4-BE49-F238E27FC236}">
                    <a16:creationId xmlns:a16="http://schemas.microsoft.com/office/drawing/2014/main" id="{8C328ED9-5094-488C-924D-3C168B8FA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" y="1328"/>
                <a:ext cx="1365" cy="641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36" name="Rectangle 20">
                <a:extLst>
                  <a:ext uri="{FF2B5EF4-FFF2-40B4-BE49-F238E27FC236}">
                    <a16:creationId xmlns:a16="http://schemas.microsoft.com/office/drawing/2014/main" id="{76A5ACCA-96E2-49D8-BC66-C337C604E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" y="2043"/>
                <a:ext cx="1995" cy="139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37" name="Line 21">
                <a:extLst>
                  <a:ext uri="{FF2B5EF4-FFF2-40B4-BE49-F238E27FC236}">
                    <a16:creationId xmlns:a16="http://schemas.microsoft.com/office/drawing/2014/main" id="{F547CCE6-A54B-4F28-94F7-078D85DB9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" y="2482"/>
                <a:ext cx="1984" cy="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38" name="Line 22">
                <a:extLst>
                  <a:ext uri="{FF2B5EF4-FFF2-40B4-BE49-F238E27FC236}">
                    <a16:creationId xmlns:a16="http://schemas.microsoft.com/office/drawing/2014/main" id="{CB0FDD07-C1F5-4776-9C43-D50A18402E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" y="2513"/>
                <a:ext cx="1988" cy="3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39" name="Line 23">
                <a:extLst>
                  <a:ext uri="{FF2B5EF4-FFF2-40B4-BE49-F238E27FC236}">
                    <a16:creationId xmlns:a16="http://schemas.microsoft.com/office/drawing/2014/main" id="{BB970AF4-1B0F-463A-85F0-D8E31CB28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7" y="1752"/>
                <a:ext cx="0" cy="131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grpSp>
            <p:nvGrpSpPr>
              <p:cNvPr id="40" name="Group 24">
                <a:extLst>
                  <a:ext uri="{FF2B5EF4-FFF2-40B4-BE49-F238E27FC236}">
                    <a16:creationId xmlns:a16="http://schemas.microsoft.com/office/drawing/2014/main" id="{0C1FDBB3-AFDE-4306-9E05-67C7ADFDD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2" y="2024"/>
                <a:ext cx="953" cy="456"/>
                <a:chOff x="592" y="1973"/>
                <a:chExt cx="953" cy="507"/>
              </a:xfrm>
            </p:grpSpPr>
            <p:sp>
              <p:nvSpPr>
                <p:cNvPr id="53" name="Line 25">
                  <a:extLst>
                    <a:ext uri="{FF2B5EF4-FFF2-40B4-BE49-F238E27FC236}">
                      <a16:creationId xmlns:a16="http://schemas.microsoft.com/office/drawing/2014/main" id="{4AEA7D83-F0B3-477F-8844-3438A51438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77" y="1979"/>
                  <a:ext cx="468" cy="50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54" name="Line 26">
                  <a:extLst>
                    <a:ext uri="{FF2B5EF4-FFF2-40B4-BE49-F238E27FC236}">
                      <a16:creationId xmlns:a16="http://schemas.microsoft.com/office/drawing/2014/main" id="{D3DA351D-D42C-4489-B3FD-D62837BCC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92" y="1973"/>
                  <a:ext cx="484" cy="5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  <p:sp>
            <p:nvSpPr>
              <p:cNvPr id="41" name="Freeform 27">
                <a:extLst>
                  <a:ext uri="{FF2B5EF4-FFF2-40B4-BE49-F238E27FC236}">
                    <a16:creationId xmlns:a16="http://schemas.microsoft.com/office/drawing/2014/main" id="{5D3973C9-3A91-4618-BAB8-CDF22344DEDC}"/>
                  </a:ext>
                </a:extLst>
              </p:cNvPr>
              <p:cNvSpPr>
                <a:spLocks/>
              </p:cNvSpPr>
              <p:nvPr/>
            </p:nvSpPr>
            <p:spPr bwMode="auto">
              <a:xfrm rot="-624463">
                <a:off x="1085" y="2341"/>
                <a:ext cx="83" cy="42"/>
              </a:xfrm>
              <a:custGeom>
                <a:avLst/>
                <a:gdLst>
                  <a:gd name="T0" fmla="*/ 0 w 105"/>
                  <a:gd name="T1" fmla="*/ 2 h 54"/>
                  <a:gd name="T2" fmla="*/ 4 w 105"/>
                  <a:gd name="T3" fmla="*/ 2 h 54"/>
                  <a:gd name="T4" fmla="*/ 6 w 105"/>
                  <a:gd name="T5" fmla="*/ 2 h 54"/>
                  <a:gd name="T6" fmla="*/ 8 w 105"/>
                  <a:gd name="T7" fmla="*/ 3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" h="54">
                    <a:moveTo>
                      <a:pt x="0" y="3"/>
                    </a:moveTo>
                    <a:cubicBezTo>
                      <a:pt x="17" y="1"/>
                      <a:pt x="35" y="0"/>
                      <a:pt x="48" y="3"/>
                    </a:cubicBezTo>
                    <a:cubicBezTo>
                      <a:pt x="61" y="6"/>
                      <a:pt x="72" y="16"/>
                      <a:pt x="81" y="24"/>
                    </a:cubicBezTo>
                    <a:cubicBezTo>
                      <a:pt x="90" y="32"/>
                      <a:pt x="97" y="43"/>
                      <a:pt x="105" y="54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42" name="Line 28">
                <a:extLst>
                  <a:ext uri="{FF2B5EF4-FFF2-40B4-BE49-F238E27FC236}">
                    <a16:creationId xmlns:a16="http://schemas.microsoft.com/office/drawing/2014/main" id="{7B8B819D-BA76-451F-9B5C-15C25BFEF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5" y="2047"/>
                <a:ext cx="0" cy="43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stealth" w="sm" len="med"/>
                <a:tailEnd type="stealth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43" name="Line 29">
                <a:extLst>
                  <a:ext uri="{FF2B5EF4-FFF2-40B4-BE49-F238E27FC236}">
                    <a16:creationId xmlns:a16="http://schemas.microsoft.com/office/drawing/2014/main" id="{98BBC309-3C14-48D4-B9DC-702EA1765C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8" y="2226"/>
                <a:ext cx="2" cy="2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stealth" w="sm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44" name="Line 30">
                <a:extLst>
                  <a:ext uri="{FF2B5EF4-FFF2-40B4-BE49-F238E27FC236}">
                    <a16:creationId xmlns:a16="http://schemas.microsoft.com/office/drawing/2014/main" id="{6CEC41FC-0FB8-4B5D-A95A-DBA2A5208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2513"/>
                <a:ext cx="0" cy="2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45" name="Text Box 31">
                <a:extLst>
                  <a:ext uri="{FF2B5EF4-FFF2-40B4-BE49-F238E27FC236}">
                    <a16:creationId xmlns:a16="http://schemas.microsoft.com/office/drawing/2014/main" id="{CBBC5321-5CAB-419E-BCB9-BA2CFE76BD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" y="1473"/>
                <a:ext cx="103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2057400" indent="-20574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dirty="0">
                    <a:ea typeface="宋体" pitchFamily="2" charset="-122"/>
                  </a:rPr>
                  <a:t>探测器</a:t>
                </a:r>
                <a:endParaRPr lang="zh-CN" altLang="en-US" sz="3200" dirty="0"/>
              </a:p>
            </p:txBody>
          </p:sp>
          <p:sp>
            <p:nvSpPr>
              <p:cNvPr id="46" name="Text Box 32">
                <a:extLst>
                  <a:ext uri="{FF2B5EF4-FFF2-40B4-BE49-F238E27FC236}">
                    <a16:creationId xmlns:a16="http://schemas.microsoft.com/office/drawing/2014/main" id="{631E017B-5ABC-427A-86B0-11750301C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9" y="2116"/>
                <a:ext cx="130" cy="2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2057400" indent="-20574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1600" i="1">
                    <a:ea typeface="宋体" pitchFamily="2" charset="-122"/>
                  </a:rPr>
                  <a:t>R</a:t>
                </a:r>
                <a:endParaRPr lang="en-US" altLang="zh-CN" sz="3200"/>
              </a:p>
            </p:txBody>
          </p:sp>
          <p:sp>
            <p:nvSpPr>
              <p:cNvPr id="47" name="Text Box 33">
                <a:extLst>
                  <a:ext uri="{FF2B5EF4-FFF2-40B4-BE49-F238E27FC236}">
                    <a16:creationId xmlns:a16="http://schemas.microsoft.com/office/drawing/2014/main" id="{85D78F21-8F4B-41BD-ABA3-FA978606F9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9" y="2106"/>
                <a:ext cx="130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2057400" indent="-20574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1600" i="1" dirty="0">
                    <a:ea typeface="宋体" pitchFamily="2" charset="-122"/>
                  </a:rPr>
                  <a:t>x</a:t>
                </a:r>
                <a:endParaRPr lang="en-US" altLang="zh-CN" sz="3200" dirty="0"/>
              </a:p>
            </p:txBody>
          </p:sp>
          <p:sp>
            <p:nvSpPr>
              <p:cNvPr id="48" name="Text Box 34">
                <a:extLst>
                  <a:ext uri="{FF2B5EF4-FFF2-40B4-BE49-F238E27FC236}">
                    <a16:creationId xmlns:a16="http://schemas.microsoft.com/office/drawing/2014/main" id="{0624D34A-4B76-48B5-BD17-BFA39556D6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9" y="2292"/>
                <a:ext cx="17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2057400" indent="-20574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1600" i="1">
                    <a:ea typeface="宋体" pitchFamily="2" charset="-122"/>
                  </a:rPr>
                  <a:t>dx</a:t>
                </a:r>
                <a:endParaRPr lang="en-US" altLang="zh-CN" sz="3200"/>
              </a:p>
            </p:txBody>
          </p:sp>
          <p:sp>
            <p:nvSpPr>
              <p:cNvPr id="49" name="Text Box 35">
                <a:extLst>
                  <a:ext uri="{FF2B5EF4-FFF2-40B4-BE49-F238E27FC236}">
                    <a16:creationId xmlns:a16="http://schemas.microsoft.com/office/drawing/2014/main" id="{18C6F97B-CD33-482D-B945-9F8CC4626E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5" y="2465"/>
                <a:ext cx="130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2057400" indent="-20574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1600" i="1">
                    <a:ea typeface="宋体" pitchFamily="2" charset="-122"/>
                  </a:rPr>
                  <a:t>O</a:t>
                </a:r>
                <a:endParaRPr lang="en-US" altLang="zh-CN" sz="3200"/>
              </a:p>
            </p:txBody>
          </p:sp>
          <p:sp>
            <p:nvSpPr>
              <p:cNvPr id="50" name="Text Box 36">
                <a:extLst>
                  <a:ext uri="{FF2B5EF4-FFF2-40B4-BE49-F238E27FC236}">
                    <a16:creationId xmlns:a16="http://schemas.microsoft.com/office/drawing/2014/main" id="{4F244F3D-BAAC-4179-8C02-30F0E865E4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5" y="2137"/>
                <a:ext cx="130" cy="2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2057400" indent="-20574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1600" i="1">
                    <a:ea typeface="宋体" pitchFamily="2" charset="-122"/>
                    <a:sym typeface="Symbol" pitchFamily="18" charset="2"/>
                  </a:rPr>
                  <a:t></a:t>
                </a:r>
                <a:endParaRPr lang="en-US" altLang="zh-CN" sz="3200"/>
              </a:p>
            </p:txBody>
          </p:sp>
          <p:sp>
            <p:nvSpPr>
              <p:cNvPr id="51" name="Rectangle 37">
                <a:extLst>
                  <a:ext uri="{FF2B5EF4-FFF2-40B4-BE49-F238E27FC236}">
                    <a16:creationId xmlns:a16="http://schemas.microsoft.com/office/drawing/2014/main" id="{0EA0F2B4-2902-4C45-A5BE-A00518983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" y="1292"/>
                <a:ext cx="1467" cy="1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52" name="Oval 40">
                <a:extLst>
                  <a:ext uri="{FF2B5EF4-FFF2-40B4-BE49-F238E27FC236}">
                    <a16:creationId xmlns:a16="http://schemas.microsoft.com/office/drawing/2014/main" id="{90B1481A-906D-4FE3-9C64-E65EF644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1797"/>
                <a:ext cx="1270" cy="1270"/>
              </a:xfrm>
              <a:prstGeom prst="ellipse">
                <a:avLst/>
              </a:prstGeom>
              <a:noFill/>
              <a:ln w="19050" cap="rnd" algn="ctr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Group 41">
              <a:extLst>
                <a:ext uri="{FF2B5EF4-FFF2-40B4-BE49-F238E27FC236}">
                  <a16:creationId xmlns:a16="http://schemas.microsoft.com/office/drawing/2014/main" id="{CF8DC808-6E83-4967-B5C0-26F3EED234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2069"/>
              <a:ext cx="222" cy="1338"/>
              <a:chOff x="204" y="2069"/>
              <a:chExt cx="222" cy="1338"/>
            </a:xfrm>
          </p:grpSpPr>
          <p:sp>
            <p:nvSpPr>
              <p:cNvPr id="33" name="Line 42">
                <a:extLst>
                  <a:ext uri="{FF2B5EF4-FFF2-40B4-BE49-F238E27FC236}">
                    <a16:creationId xmlns:a16="http://schemas.microsoft.com/office/drawing/2014/main" id="{2F66CCE5-2E20-4D6B-832C-8F186DC7D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" y="2069"/>
                <a:ext cx="0" cy="13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34" name="Object 43">
                <a:extLst>
                  <a:ext uri="{FF2B5EF4-FFF2-40B4-BE49-F238E27FC236}">
                    <a16:creationId xmlns:a16="http://schemas.microsoft.com/office/drawing/2014/main" id="{60BDF8B4-5BD3-467A-B36B-F3C0FDA455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4" y="2614"/>
              <a:ext cx="182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9596" name="Equation" r:id="rId3" imgW="152334" imgH="228501" progId="Equation.DSMT4">
                      <p:embed/>
                    </p:oleObj>
                  </mc:Choice>
                  <mc:Fallback>
                    <p:oleObj name="Equation" r:id="rId3" imgW="152334" imgH="228501" progId="Equation.DSMT4">
                      <p:embed/>
                      <p:pic>
                        <p:nvPicPr>
                          <p:cNvPr id="10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" y="2614"/>
                            <a:ext cx="182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5" name="Text Box 45">
            <a:extLst>
              <a:ext uri="{FF2B5EF4-FFF2-40B4-BE49-F238E27FC236}">
                <a16:creationId xmlns:a16="http://schemas.microsoft.com/office/drawing/2014/main" id="{FE6C1458-223E-48BE-A2BA-19731E031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92" y="576404"/>
            <a:ext cx="7571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0" lang="zh-CN" altLang="en-US" sz="2000" dirty="0">
                <a:solidFill>
                  <a:srgbClr val="0000FF"/>
                </a:solidFill>
                <a:ea typeface="楷体" pitchFamily="49" charset="-122"/>
                <a:cs typeface="Times New Roman" panose="02020603050405020304" pitchFamily="18" charset="0"/>
              </a:rPr>
              <a:t>实际情况（如铀矿砂中</a:t>
            </a:r>
            <a:r>
              <a:rPr kumimoji="0" lang="en-US" altLang="zh-CN" sz="2000" dirty="0">
                <a:solidFill>
                  <a:srgbClr val="0000FF"/>
                </a:solidFill>
                <a:ea typeface="楷体" pitchFamily="49" charset="-122"/>
                <a:cs typeface="Times New Roman" panose="02020603050405020304" pitchFamily="18" charset="0"/>
              </a:rPr>
              <a:t>α</a:t>
            </a:r>
            <a:r>
              <a:rPr kumimoji="0" lang="zh-CN" altLang="en-US" sz="2000" dirty="0">
                <a:solidFill>
                  <a:srgbClr val="0000FF"/>
                </a:solidFill>
                <a:ea typeface="楷体" pitchFamily="49" charset="-122"/>
                <a:cs typeface="Times New Roman" panose="02020603050405020304" pitchFamily="18" charset="0"/>
              </a:rPr>
              <a:t>放射性测量）中，</a:t>
            </a:r>
            <a:r>
              <a:rPr kumimoji="0" lang="en-US" altLang="zh-CN" sz="20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α</a:t>
            </a:r>
            <a:r>
              <a:rPr kumimoji="0" lang="zh-CN" altLang="en-US" sz="2000" dirty="0">
                <a:solidFill>
                  <a:srgbClr val="0000FF"/>
                </a:solidFill>
                <a:ea typeface="楷体" pitchFamily="49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0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自吸收不可避免</a:t>
            </a:r>
            <a:r>
              <a:rPr kumimoji="0" lang="zh-CN" altLang="en-US" sz="2000" dirty="0">
                <a:solidFill>
                  <a:srgbClr val="0000FF"/>
                </a:solidFill>
                <a:ea typeface="楷体" pitchFamily="49" charset="-122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65924A6A-8D21-4B4F-8045-C7278A793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61" y="32971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2057400" indent="-2057400" algn="ctr"/>
            <a:endParaRPr lang="zh-CN" altLang="zh-CN"/>
          </a:p>
        </p:txBody>
      </p:sp>
      <p:graphicFrame>
        <p:nvGraphicFramePr>
          <p:cNvPr id="57" name="Object 47">
            <a:extLst>
              <a:ext uri="{FF2B5EF4-FFF2-40B4-BE49-F238E27FC236}">
                <a16:creationId xmlns:a16="http://schemas.microsoft.com/office/drawing/2014/main" id="{F5264463-DEB8-4167-ABE5-B9A5E9698B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715214"/>
              </p:ext>
            </p:extLst>
          </p:nvPr>
        </p:nvGraphicFramePr>
        <p:xfrm>
          <a:off x="472661" y="1130644"/>
          <a:ext cx="4564062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97" name="Equation" r:id="rId5" imgW="2095200" imgH="444240" progId="Equation.DSMT4">
                  <p:embed/>
                </p:oleObj>
              </mc:Choice>
              <mc:Fallback>
                <p:oleObj name="Equation" r:id="rId5" imgW="2095200" imgH="444240" progId="Equation.DSMT4">
                  <p:embed/>
                  <p:pic>
                    <p:nvPicPr>
                      <p:cNvPr id="35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661" y="1130644"/>
                        <a:ext cx="4564062" cy="9731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48">
            <a:extLst>
              <a:ext uri="{FF2B5EF4-FFF2-40B4-BE49-F238E27FC236}">
                <a16:creationId xmlns:a16="http://schemas.microsoft.com/office/drawing/2014/main" id="{7D0AD656-13ED-4D1F-BBD8-54D9B8AC5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61" y="32971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2057400" indent="-2057400" algn="ctr"/>
            <a:endParaRPr lang="zh-CN" altLang="zh-CN"/>
          </a:p>
        </p:txBody>
      </p:sp>
      <p:graphicFrame>
        <p:nvGraphicFramePr>
          <p:cNvPr id="59" name="Object 49">
            <a:extLst>
              <a:ext uri="{FF2B5EF4-FFF2-40B4-BE49-F238E27FC236}">
                <a16:creationId xmlns:a16="http://schemas.microsoft.com/office/drawing/2014/main" id="{FE616C31-B6C6-4710-8CFE-BD0F1D749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704952"/>
              </p:ext>
            </p:extLst>
          </p:nvPr>
        </p:nvGraphicFramePr>
        <p:xfrm>
          <a:off x="485846" y="2303016"/>
          <a:ext cx="57134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98" name="Equation" r:id="rId7" imgW="2857320" imgH="431640" progId="Equation.DSMT4">
                  <p:embed/>
                </p:oleObj>
              </mc:Choice>
              <mc:Fallback>
                <p:oleObj name="Equation" r:id="rId7" imgW="2857320" imgH="431640" progId="Equation.DSMT4">
                  <p:embed/>
                  <p:pic>
                    <p:nvPicPr>
                      <p:cNvPr id="37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846" y="2303016"/>
                        <a:ext cx="5713412" cy="863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1">
            <a:extLst>
              <a:ext uri="{FF2B5EF4-FFF2-40B4-BE49-F238E27FC236}">
                <a16:creationId xmlns:a16="http://schemas.microsoft.com/office/drawing/2014/main" id="{9CE62B11-42D8-49D0-A862-B628A4216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16806"/>
              </p:ext>
            </p:extLst>
          </p:nvPr>
        </p:nvGraphicFramePr>
        <p:xfrm>
          <a:off x="490924" y="3407140"/>
          <a:ext cx="5740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99" name="Equation" r:id="rId9" imgW="2869920" imgH="482400" progId="Equation.DSMT4">
                  <p:embed/>
                </p:oleObj>
              </mc:Choice>
              <mc:Fallback>
                <p:oleObj name="Equation" r:id="rId9" imgW="2869920" imgH="482400" progId="Equation.DSMT4">
                  <p:embed/>
                  <p:pic>
                    <p:nvPicPr>
                      <p:cNvPr id="38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24" y="3407140"/>
                        <a:ext cx="5740400" cy="965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52">
            <a:extLst>
              <a:ext uri="{FF2B5EF4-FFF2-40B4-BE49-F238E27FC236}">
                <a16:creationId xmlns:a16="http://schemas.microsoft.com/office/drawing/2014/main" id="{8109A786-CA8B-41AA-9E0F-A2624AE8B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859" y="5463665"/>
            <a:ext cx="5934709" cy="1200329"/>
          </a:xfrm>
          <a:prstGeom prst="rect">
            <a:avLst/>
          </a:prstGeom>
          <a:noFill/>
          <a:ln w="9525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薄源：</a:t>
            </a:r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欲自吸收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&lt;2%</a:t>
            </a:r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&lt;4%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，对</a:t>
            </a:r>
            <a:r>
              <a:rPr kumimoji="0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5MeVα</a:t>
            </a:r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，铀的厚度应</a:t>
            </a:r>
            <a:r>
              <a:rPr kumimoji="0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&lt;0.4</a:t>
            </a:r>
            <a:r>
              <a:rPr kumimoji="0" lang="el-GR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kumimoji="0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 (R=19mg/cm</a:t>
            </a:r>
            <a:r>
              <a:rPr kumimoji="0"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0" lang="el-GR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2" name="Group 54">
            <a:extLst>
              <a:ext uri="{FF2B5EF4-FFF2-40B4-BE49-F238E27FC236}">
                <a16:creationId xmlns:a16="http://schemas.microsoft.com/office/drawing/2014/main" id="{BCC9E737-B02A-4181-B2DF-1A43E8DF92A1}"/>
              </a:ext>
            </a:extLst>
          </p:cNvPr>
          <p:cNvGrpSpPr>
            <a:grpSpLocks/>
          </p:cNvGrpSpPr>
          <p:nvPr/>
        </p:nvGrpSpPr>
        <p:grpSpPr bwMode="auto">
          <a:xfrm>
            <a:off x="822626" y="4639329"/>
            <a:ext cx="2176463" cy="1774825"/>
            <a:chOff x="1776" y="3294"/>
            <a:chExt cx="1371" cy="1118"/>
          </a:xfrm>
        </p:grpSpPr>
        <p:sp>
          <p:nvSpPr>
            <p:cNvPr id="63" name="Text Box 55">
              <a:extLst>
                <a:ext uri="{FF2B5EF4-FFF2-40B4-BE49-F238E27FC236}">
                  <a16:creationId xmlns:a16="http://schemas.microsoft.com/office/drawing/2014/main" id="{0A1D0669-A8A5-40FE-8007-E76276302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294"/>
              <a:ext cx="1267" cy="33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accent2">
                  <a:lumMod val="50000"/>
                </a:schemeClr>
              </a:solidFill>
              <a:miter lim="800000"/>
              <a:headEnd/>
              <a:tailEnd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厚源</a:t>
              </a:r>
              <a:r>
                <a:rPr kumimoji="0" lang="zh-CN" altLang="en-US" sz="2800" b="1" dirty="0">
                  <a:solidFill>
                    <a:srgbClr val="0000FF"/>
                  </a:solidFill>
                </a:rPr>
                <a:t>：</a:t>
              </a:r>
              <a:r>
                <a:rPr kumimoji="0" lang="en-US" altLang="zh-CN" sz="2800" b="1" dirty="0"/>
                <a:t>t</a:t>
              </a:r>
              <a:r>
                <a:rPr kumimoji="0" lang="en-US" altLang="zh-CN" sz="2800" b="1" baseline="-25000" dirty="0"/>
                <a:t>m</a:t>
              </a:r>
              <a:r>
                <a:rPr kumimoji="0" lang="en-US" altLang="zh-CN" sz="2800" b="1" dirty="0"/>
                <a:t>&gt;R</a:t>
              </a:r>
              <a:endParaRPr kumimoji="0" lang="el-GR" altLang="zh-CN" sz="2800" b="1" dirty="0"/>
            </a:p>
          </p:txBody>
        </p:sp>
        <p:graphicFrame>
          <p:nvGraphicFramePr>
            <p:cNvPr id="64" name="Object 56">
              <a:extLst>
                <a:ext uri="{FF2B5EF4-FFF2-40B4-BE49-F238E27FC236}">
                  <a16:creationId xmlns:a16="http://schemas.microsoft.com/office/drawing/2014/main" id="{E4BBF65F-7499-4203-B3A2-98C7F6767D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6433947"/>
                </p:ext>
              </p:extLst>
            </p:nvPr>
          </p:nvGraphicFramePr>
          <p:xfrm>
            <a:off x="1776" y="3770"/>
            <a:ext cx="1371" cy="6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600" name="Equation" r:id="rId11" imgW="850680" imgH="393480" progId="Equation.DSMT4">
                    <p:embed/>
                  </p:oleObj>
                </mc:Choice>
                <mc:Fallback>
                  <p:oleObj name="Equation" r:id="rId11" imgW="850680" imgH="393480" progId="Equation.DSMT4">
                    <p:embed/>
                    <p:pic>
                      <p:nvPicPr>
                        <p:cNvPr id="42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3770"/>
                          <a:ext cx="1371" cy="64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66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" name="Group 57">
            <a:extLst>
              <a:ext uri="{FF2B5EF4-FFF2-40B4-BE49-F238E27FC236}">
                <a16:creationId xmlns:a16="http://schemas.microsoft.com/office/drawing/2014/main" id="{484E6411-12E4-4DC7-B2A8-1906C4898B17}"/>
              </a:ext>
            </a:extLst>
          </p:cNvPr>
          <p:cNvGrpSpPr>
            <a:grpSpLocks/>
          </p:cNvGrpSpPr>
          <p:nvPr/>
        </p:nvGrpSpPr>
        <p:grpSpPr bwMode="auto">
          <a:xfrm>
            <a:off x="3682182" y="3268506"/>
            <a:ext cx="1138238" cy="1173163"/>
            <a:chOff x="4061" y="2600"/>
            <a:chExt cx="717" cy="739"/>
          </a:xfrm>
        </p:grpSpPr>
        <p:sp>
          <p:nvSpPr>
            <p:cNvPr id="66" name="Oval 58">
              <a:extLst>
                <a:ext uri="{FF2B5EF4-FFF2-40B4-BE49-F238E27FC236}">
                  <a16:creationId xmlns:a16="http://schemas.microsoft.com/office/drawing/2014/main" id="{55E47341-CF57-4B97-BC46-49809F52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" y="2659"/>
              <a:ext cx="681" cy="680"/>
            </a:xfrm>
            <a:prstGeom prst="ellipse">
              <a:avLst/>
            </a:prstGeom>
            <a:noFill/>
            <a:ln w="19050" algn="ctr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" name="Text Box 59">
              <a:extLst>
                <a:ext uri="{FF2B5EF4-FFF2-40B4-BE49-F238E27FC236}">
                  <a16:creationId xmlns:a16="http://schemas.microsoft.com/office/drawing/2014/main" id="{92B92378-B245-431B-949C-86023FAB0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" y="2600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2057400" indent="-20574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rgbClr val="FF0000"/>
                  </a:solidFill>
                  <a:sym typeface="Webdings" pitchFamily="18" charset="2"/>
                </a:rPr>
                <a:t></a:t>
              </a:r>
            </a:p>
          </p:txBody>
        </p:sp>
      </p:grpSp>
      <p:grpSp>
        <p:nvGrpSpPr>
          <p:cNvPr id="68" name="Group 60">
            <a:extLst>
              <a:ext uri="{FF2B5EF4-FFF2-40B4-BE49-F238E27FC236}">
                <a16:creationId xmlns:a16="http://schemas.microsoft.com/office/drawing/2014/main" id="{64C0CE1E-DE12-45BE-95B3-9BCF39EB92D3}"/>
              </a:ext>
            </a:extLst>
          </p:cNvPr>
          <p:cNvGrpSpPr>
            <a:grpSpLocks/>
          </p:cNvGrpSpPr>
          <p:nvPr/>
        </p:nvGrpSpPr>
        <p:grpSpPr bwMode="auto">
          <a:xfrm>
            <a:off x="9246426" y="2778298"/>
            <a:ext cx="1152525" cy="2016125"/>
            <a:chOff x="793" y="1797"/>
            <a:chExt cx="726" cy="1270"/>
          </a:xfrm>
        </p:grpSpPr>
        <p:sp>
          <p:nvSpPr>
            <p:cNvPr id="69" name="AutoShape 61">
              <a:extLst>
                <a:ext uri="{FF2B5EF4-FFF2-40B4-BE49-F238E27FC236}">
                  <a16:creationId xmlns:a16="http://schemas.microsoft.com/office/drawing/2014/main" id="{902AA2D6-7EC6-4B45-A528-8CC1DF784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" y="1797"/>
              <a:ext cx="273" cy="227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0" name="AutoShape 62">
              <a:extLst>
                <a:ext uri="{FF2B5EF4-FFF2-40B4-BE49-F238E27FC236}">
                  <a16:creationId xmlns:a16="http://schemas.microsoft.com/office/drawing/2014/main" id="{00D80934-ADDB-42BB-B9E0-4E987EB0E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1797"/>
              <a:ext cx="453" cy="1270"/>
            </a:xfrm>
            <a:prstGeom prst="rightBrace">
              <a:avLst>
                <a:gd name="adj1" fmla="val 2336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1" name="Group 63">
            <a:extLst>
              <a:ext uri="{FF2B5EF4-FFF2-40B4-BE49-F238E27FC236}">
                <a16:creationId xmlns:a16="http://schemas.microsoft.com/office/drawing/2014/main" id="{467C374D-BE69-47A8-900A-DBD7215845DD}"/>
              </a:ext>
            </a:extLst>
          </p:cNvPr>
          <p:cNvGrpSpPr>
            <a:grpSpLocks/>
          </p:cNvGrpSpPr>
          <p:nvPr/>
        </p:nvGrpSpPr>
        <p:grpSpPr bwMode="auto">
          <a:xfrm>
            <a:off x="5242682" y="3195229"/>
            <a:ext cx="988642" cy="1239838"/>
            <a:chOff x="4265" y="2503"/>
            <a:chExt cx="492" cy="781"/>
          </a:xfrm>
        </p:grpSpPr>
        <p:sp>
          <p:nvSpPr>
            <p:cNvPr id="72" name="Oval 64">
              <a:extLst>
                <a:ext uri="{FF2B5EF4-FFF2-40B4-BE49-F238E27FC236}">
                  <a16:creationId xmlns:a16="http://schemas.microsoft.com/office/drawing/2014/main" id="{E3D838F8-4B11-4F2E-92C2-B330988F1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" y="2604"/>
              <a:ext cx="400" cy="680"/>
            </a:xfrm>
            <a:prstGeom prst="ellipse">
              <a:avLst/>
            </a:prstGeom>
            <a:noFill/>
            <a:ln w="19050" algn="ctr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3" name="Text Box 65">
              <a:extLst>
                <a:ext uri="{FF2B5EF4-FFF2-40B4-BE49-F238E27FC236}">
                  <a16:creationId xmlns:a16="http://schemas.microsoft.com/office/drawing/2014/main" id="{30B3B078-189E-447A-A7CB-34E6C1D9C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0" y="2503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2057400" indent="-20574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rgbClr val="FF0000"/>
                  </a:solidFill>
                  <a:sym typeface="Webdings" pitchFamily="18" charset="2"/>
                </a:rPr>
                <a:t></a:t>
              </a:r>
            </a:p>
          </p:txBody>
        </p:sp>
      </p:grpSp>
      <p:grpSp>
        <p:nvGrpSpPr>
          <p:cNvPr id="74" name="Group 68">
            <a:extLst>
              <a:ext uri="{FF2B5EF4-FFF2-40B4-BE49-F238E27FC236}">
                <a16:creationId xmlns:a16="http://schemas.microsoft.com/office/drawing/2014/main" id="{CD3B9154-58E2-4BDE-9703-F9DA2CCEE758}"/>
              </a:ext>
            </a:extLst>
          </p:cNvPr>
          <p:cNvGrpSpPr>
            <a:grpSpLocks/>
          </p:cNvGrpSpPr>
          <p:nvPr/>
        </p:nvGrpSpPr>
        <p:grpSpPr bwMode="auto">
          <a:xfrm>
            <a:off x="3023968" y="5431493"/>
            <a:ext cx="1873251" cy="946150"/>
            <a:chOff x="1383" y="3653"/>
            <a:chExt cx="1180" cy="596"/>
          </a:xfrm>
        </p:grpSpPr>
        <p:graphicFrame>
          <p:nvGraphicFramePr>
            <p:cNvPr id="75" name="Object 66">
              <a:extLst>
                <a:ext uri="{FF2B5EF4-FFF2-40B4-BE49-F238E27FC236}">
                  <a16:creationId xmlns:a16="http://schemas.microsoft.com/office/drawing/2014/main" id="{50D89350-2A11-42D1-B595-27CD528ED4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1126703"/>
                </p:ext>
              </p:extLst>
            </p:nvPr>
          </p:nvGraphicFramePr>
          <p:xfrm>
            <a:off x="1605" y="3653"/>
            <a:ext cx="958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601" name="Equation" r:id="rId13" imgW="698197" imgH="431613" progId="Equation.DSMT4">
                    <p:embed/>
                  </p:oleObj>
                </mc:Choice>
                <mc:Fallback>
                  <p:oleObj name="Equation" r:id="rId13" imgW="698197" imgH="431613" progId="Equation.DSMT4">
                    <p:embed/>
                    <p:pic>
                      <p:nvPicPr>
                        <p:cNvPr id="53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5" y="3653"/>
                          <a:ext cx="958" cy="596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AutoShape 67">
              <a:extLst>
                <a:ext uri="{FF2B5EF4-FFF2-40B4-BE49-F238E27FC236}">
                  <a16:creationId xmlns:a16="http://schemas.microsoft.com/office/drawing/2014/main" id="{5BB37101-C78A-42AA-A216-2434D5BFA3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83" y="3806"/>
              <a:ext cx="181" cy="227"/>
            </a:xfrm>
            <a:prstGeom prst="leftArrow">
              <a:avLst>
                <a:gd name="adj1" fmla="val 50000"/>
                <a:gd name="adj2" fmla="val 35022"/>
              </a:avLst>
            </a:prstGeom>
            <a:solidFill>
              <a:srgbClr val="92D050"/>
            </a:solidFill>
            <a:ln w="19050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77" name="Picture 321" descr="Uranium Ore Paperweight">
            <a:extLst>
              <a:ext uri="{FF2B5EF4-FFF2-40B4-BE49-F238E27FC236}">
                <a16:creationId xmlns:a16="http://schemas.microsoft.com/office/drawing/2014/main" id="{BFE0D1C0-9BBD-49E5-A264-78B2E07AB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561" y="379666"/>
            <a:ext cx="3356778" cy="16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69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B9697-A7D8-4DD3-96A7-71FC1E077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4195"/>
            <a:ext cx="9144000" cy="1018902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第十二章 辐射测量方法</a:t>
            </a:r>
            <a:endParaRPr lang="en-US" altLang="zh-CN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1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076925" y="1"/>
            <a:ext cx="2115074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4839460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6AAB41E-2613-4439-9E87-C47B0C356337}"/>
              </a:ext>
            </a:extLst>
          </p:cNvPr>
          <p:cNvSpPr txBox="1">
            <a:spLocks noChangeArrowheads="1"/>
          </p:cNvSpPr>
          <p:nvPr/>
        </p:nvSpPr>
        <p:spPr>
          <a:xfrm>
            <a:off x="3195275" y="1201431"/>
            <a:ext cx="5314950" cy="3744416"/>
          </a:xfrm>
          <a:prstGeom prst="rect">
            <a:avLst/>
          </a:prstGeom>
          <a:noFill/>
          <a:ln w="38100" cap="flat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影响活度测量的几个因素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α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l-GR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辐射强度测量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低水平活度样品测量问题</a:t>
            </a:r>
            <a:endParaRPr kumimoji="1" lang="zh-CN" altLang="el-GR" sz="28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94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076925" y="1"/>
            <a:ext cx="2115074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7" y="1"/>
            <a:ext cx="5264867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β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44875ABB-55A0-4E5B-BF37-B4146E2B5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027" y="1008551"/>
            <a:ext cx="7056784" cy="4462760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ts val="1800"/>
              </a:spcAft>
            </a:pPr>
            <a:r>
              <a:rPr kumimoji="0" lang="en-US" altLang="zh-CN" sz="3200" dirty="0"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kumimoji="0" lang="zh-CN" altLang="en-US" sz="3200" dirty="0">
                <a:ea typeface="楷体" panose="02010609060101010101" pitchFamily="49" charset="-122"/>
                <a:cs typeface="Times New Roman" panose="02020603050405020304" pitchFamily="18" charset="0"/>
              </a:rPr>
              <a:t>射线活度测量时，需注意其特点：</a:t>
            </a:r>
          </a:p>
          <a:p>
            <a:pPr eaLnBrk="1" hangingPunct="1">
              <a:spcBef>
                <a:spcPct val="50000"/>
              </a:spcBef>
              <a:spcAft>
                <a:spcPts val="1800"/>
              </a:spcAft>
              <a:buFont typeface="Wingdings" pitchFamily="2" charset="2"/>
              <a:buChar char="Ø"/>
            </a:pPr>
            <a:r>
              <a:rPr kumimoji="0" lang="zh-CN" altLang="en-US" sz="32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连续能谱：</a:t>
            </a:r>
            <a:r>
              <a:rPr kumimoji="0" lang="zh-CN" altLang="en-US" sz="32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kumimoji="0"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指数</a:t>
            </a:r>
            <a:r>
              <a:rPr kumimoji="0" lang="zh-CN" altLang="en-US" sz="3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”衰减</a:t>
            </a:r>
          </a:p>
          <a:p>
            <a:pPr eaLnBrk="1" hangingPunct="1">
              <a:spcBef>
                <a:spcPct val="50000"/>
              </a:spcBef>
              <a:spcAft>
                <a:spcPts val="1800"/>
              </a:spcAft>
              <a:buFont typeface="Wingdings" pitchFamily="2" charset="2"/>
              <a:buChar char="Ø"/>
            </a:pPr>
            <a:r>
              <a:rPr kumimoji="0" lang="zh-CN" altLang="en-US" sz="32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电离能力弱：</a:t>
            </a:r>
            <a:r>
              <a:rPr kumimoji="0" lang="en-US" altLang="zh-CN" sz="3200" b="1" dirty="0" err="1">
                <a:ea typeface="楷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kumimoji="0"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en-US" altLang="zh-CN" sz="3200" b="1" dirty="0" err="1">
                <a:ea typeface="楷体" panose="02010609060101010101" pitchFamily="49" charset="-122"/>
                <a:cs typeface="Times New Roman" panose="02020603050405020304" pitchFamily="18" charset="0"/>
              </a:rPr>
              <a:t>dx</a:t>
            </a:r>
            <a:r>
              <a:rPr kumimoji="0" lang="en-US" altLang="zh-CN" sz="3200" b="1" baseline="-25000" dirty="0" err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ion</a:t>
            </a:r>
            <a:r>
              <a:rPr kumimoji="0"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 ∝z</a:t>
            </a:r>
            <a:r>
              <a:rPr kumimoji="0" lang="en-US" altLang="zh-CN" sz="3200" b="1" baseline="3000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3200" b="1" dirty="0">
                <a:ea typeface="楷体" panose="02010609060101010101" pitchFamily="49" charset="-122"/>
                <a:cs typeface="Times New Roman" panose="02020603050405020304" pitchFamily="18" charset="0"/>
              </a:rPr>
              <a:t>/v</a:t>
            </a:r>
            <a:r>
              <a:rPr kumimoji="0" lang="en-US" altLang="zh-CN" sz="3200" b="1" baseline="3000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pPr eaLnBrk="1" hangingPunct="1">
              <a:spcBef>
                <a:spcPct val="50000"/>
              </a:spcBef>
              <a:spcAft>
                <a:spcPts val="1800"/>
              </a:spcAft>
              <a:buFont typeface="Wingdings" pitchFamily="2" charset="2"/>
              <a:buChar char="Ø"/>
            </a:pPr>
            <a:r>
              <a:rPr kumimoji="0" lang="zh-CN" altLang="en-US" sz="32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质量小，易被散射</a:t>
            </a:r>
          </a:p>
          <a:p>
            <a:pPr eaLnBrk="1" hangingPunct="1">
              <a:spcBef>
                <a:spcPct val="50000"/>
              </a:spcBef>
              <a:spcAft>
                <a:spcPts val="1800"/>
              </a:spcAft>
              <a:buFont typeface="Wingdings" pitchFamily="2" charset="2"/>
              <a:buChar char="Ø"/>
            </a:pPr>
            <a:r>
              <a:rPr kumimoji="0" lang="zh-CN" altLang="en-US" sz="32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轫致辐射</a:t>
            </a:r>
          </a:p>
        </p:txBody>
      </p:sp>
    </p:spTree>
    <p:extLst>
      <p:ext uri="{BB962C8B-B14F-4D97-AF65-F5344CB8AC3E}">
        <p14:creationId xmlns:p14="http://schemas.microsoft.com/office/powerpoint/2010/main" val="117427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6" y="1"/>
            <a:ext cx="481205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小立体角法测量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β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放射性样品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β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sp>
        <p:nvSpPr>
          <p:cNvPr id="21" name="Text Box 6">
            <a:extLst>
              <a:ext uri="{FF2B5EF4-FFF2-40B4-BE49-F238E27FC236}">
                <a16:creationId xmlns:a16="http://schemas.microsoft.com/office/drawing/2014/main" id="{3C4F25D0-57DF-4872-BA89-74B8E10D6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342" y="457313"/>
            <a:ext cx="8394451" cy="156966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en-US" altLang="zh-CN" sz="24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kumimoji="0" lang="zh-CN" altLang="en-US" sz="24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粒子射程长：</a:t>
            </a:r>
            <a:r>
              <a:rPr kumimoji="0" lang="zh-CN" altLang="en-US" sz="2400" dirty="0">
                <a:ea typeface="楷体" panose="02010609060101010101" pitchFamily="49" charset="-122"/>
                <a:cs typeface="Times New Roman" panose="02020603050405020304" pitchFamily="18" charset="0"/>
              </a:rPr>
              <a:t>源探距离可以加大，使点源条件更加符合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zh-CN" altLang="en-US" sz="24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不要求真空条件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zh-CN" altLang="en-US" sz="24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探测器：</a:t>
            </a:r>
            <a:r>
              <a:rPr kumimoji="0" lang="zh-CN" altLang="en-US" sz="2400" dirty="0">
                <a:ea typeface="楷体" panose="02010609060101010101" pitchFamily="49" charset="-122"/>
                <a:cs typeface="Times New Roman" panose="02020603050405020304" pitchFamily="18" charset="0"/>
              </a:rPr>
              <a:t>钟罩式</a:t>
            </a:r>
            <a:r>
              <a:rPr kumimoji="0" lang="en-US" altLang="zh-CN" sz="2400" dirty="0">
                <a:ea typeface="楷体" panose="02010609060101010101" pitchFamily="49" charset="-122"/>
                <a:cs typeface="Times New Roman" panose="02020603050405020304" pitchFamily="18" charset="0"/>
              </a:rPr>
              <a:t>G-M</a:t>
            </a:r>
            <a:r>
              <a:rPr kumimoji="0" lang="zh-CN" altLang="en-US" sz="2400" dirty="0">
                <a:ea typeface="楷体" panose="02010609060101010101" pitchFamily="49" charset="-122"/>
                <a:cs typeface="Times New Roman" panose="02020603050405020304" pitchFamily="18" charset="0"/>
              </a:rPr>
              <a:t>管，流气正比计数管，塑料闪烁体</a:t>
            </a:r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4D602DB0-8D4C-4C83-B580-2278299A6C7C}"/>
              </a:ext>
            </a:extLst>
          </p:cNvPr>
          <p:cNvGrpSpPr>
            <a:grpSpLocks/>
          </p:cNvGrpSpPr>
          <p:nvPr/>
        </p:nvGrpSpPr>
        <p:grpSpPr bwMode="auto">
          <a:xfrm>
            <a:off x="1302918" y="2446763"/>
            <a:ext cx="3078163" cy="1439863"/>
            <a:chOff x="240" y="2067"/>
            <a:chExt cx="1939" cy="907"/>
          </a:xfrm>
        </p:grpSpPr>
        <p:graphicFrame>
          <p:nvGraphicFramePr>
            <p:cNvPr id="23" name="Object 9">
              <a:extLst>
                <a:ext uri="{FF2B5EF4-FFF2-40B4-BE49-F238E27FC236}">
                  <a16:creationId xmlns:a16="http://schemas.microsoft.com/office/drawing/2014/main" id="{FB2EFB6B-DA87-4E36-9019-FAC8D8B85A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1" y="2496"/>
            <a:ext cx="1938" cy="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316" name="Equation" r:id="rId3" imgW="927100" imgH="228600" progId="Equation.DSMT4">
                    <p:embed/>
                  </p:oleObj>
                </mc:Choice>
                <mc:Fallback>
                  <p:oleObj name="Equation" r:id="rId3" imgW="927100" imgH="228600" progId="Equation.DSMT4">
                    <p:embed/>
                    <p:pic>
                      <p:nvPicPr>
                        <p:cNvPr id="23" name="Object 9">
                          <a:extLst>
                            <a:ext uri="{FF2B5EF4-FFF2-40B4-BE49-F238E27FC236}">
                              <a16:creationId xmlns:a16="http://schemas.microsoft.com/office/drawing/2014/main" id="{FB2EFB6B-DA87-4E36-9019-FAC8D8B85A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" y="2496"/>
                          <a:ext cx="1938" cy="478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D55C102D-C123-4712-A8F4-42A6762A7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067"/>
              <a:ext cx="1121" cy="3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活度计算：</a:t>
              </a:r>
            </a:p>
          </p:txBody>
        </p:sp>
      </p:grpSp>
      <p:grpSp>
        <p:nvGrpSpPr>
          <p:cNvPr id="25" name="Group 11">
            <a:extLst>
              <a:ext uri="{FF2B5EF4-FFF2-40B4-BE49-F238E27FC236}">
                <a16:creationId xmlns:a16="http://schemas.microsoft.com/office/drawing/2014/main" id="{6C49AFCF-AD53-413C-B068-A480227037FA}"/>
              </a:ext>
            </a:extLst>
          </p:cNvPr>
          <p:cNvGrpSpPr>
            <a:grpSpLocks/>
          </p:cNvGrpSpPr>
          <p:nvPr/>
        </p:nvGrpSpPr>
        <p:grpSpPr bwMode="auto">
          <a:xfrm>
            <a:off x="1177505" y="4288285"/>
            <a:ext cx="3810000" cy="1577975"/>
            <a:chOff x="144" y="3102"/>
            <a:chExt cx="2400" cy="994"/>
          </a:xfrm>
        </p:grpSpPr>
        <p:grpSp>
          <p:nvGrpSpPr>
            <p:cNvPr id="26" name="Group 12">
              <a:extLst>
                <a:ext uri="{FF2B5EF4-FFF2-40B4-BE49-F238E27FC236}">
                  <a16:creationId xmlns:a16="http://schemas.microsoft.com/office/drawing/2014/main" id="{C732D087-8927-464B-86C0-742362DFC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" y="3102"/>
              <a:ext cx="1724" cy="291"/>
              <a:chOff x="206" y="3102"/>
              <a:chExt cx="1724" cy="291"/>
            </a:xfrm>
          </p:grpSpPr>
          <p:graphicFrame>
            <p:nvGraphicFramePr>
              <p:cNvPr id="28" name="Object 13">
                <a:extLst>
                  <a:ext uri="{FF2B5EF4-FFF2-40B4-BE49-F238E27FC236}">
                    <a16:creationId xmlns:a16="http://schemas.microsoft.com/office/drawing/2014/main" id="{89635CBA-06DA-4744-9806-49CD3297F8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6" y="3139"/>
              <a:ext cx="196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1317" name="Equation" r:id="rId5" imgW="126720" imgH="139680" progId="Equation.DSMT4">
                      <p:embed/>
                    </p:oleObj>
                  </mc:Choice>
                  <mc:Fallback>
                    <p:oleObj name="Equation" r:id="rId5" imgW="126720" imgH="139680" progId="Equation.DSMT4">
                      <p:embed/>
                      <p:pic>
                        <p:nvPicPr>
                          <p:cNvPr id="28" name="Object 13">
                            <a:extLst>
                              <a:ext uri="{FF2B5EF4-FFF2-40B4-BE49-F238E27FC236}">
                                <a16:creationId xmlns:a16="http://schemas.microsoft.com/office/drawing/2014/main" id="{89635CBA-06DA-4744-9806-49CD3297F8D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6" y="3139"/>
                            <a:ext cx="196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Text Box 14">
                <a:extLst>
                  <a:ext uri="{FF2B5EF4-FFF2-40B4-BE49-F238E27FC236}">
                    <a16:creationId xmlns:a16="http://schemas.microsoft.com/office/drawing/2014/main" id="{707471E0-CF2C-430B-935B-94696F38BD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" y="3102"/>
                <a:ext cx="154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0"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为绝对探测效率</a:t>
                </a:r>
              </a:p>
            </p:txBody>
          </p:sp>
        </p:grpSp>
        <p:sp>
          <p:nvSpPr>
            <p:cNvPr id="27" name="Text Box 15">
              <a:extLst>
                <a:ext uri="{FF2B5EF4-FFF2-40B4-BE49-F238E27FC236}">
                  <a16:creationId xmlns:a16="http://schemas.microsoft.com/office/drawing/2014/main" id="{234504F9-1B9E-4D6E-AFE8-A6C674098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3456"/>
              <a:ext cx="2400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 dirty="0">
                  <a:solidFill>
                    <a:srgbClr val="FF0000"/>
                  </a:solidFill>
                </a:rPr>
                <a:t>n </a:t>
              </a:r>
              <a:r>
                <a:rPr kumimoji="0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为测量样品时的计数率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 dirty="0" err="1">
                  <a:solidFill>
                    <a:srgbClr val="FF0000"/>
                  </a:solidFill>
                </a:rPr>
                <a:t>n</a:t>
              </a:r>
              <a:r>
                <a:rPr kumimoji="0" lang="en-US" altLang="zh-CN" sz="2400" b="1" baseline="-25000" dirty="0" err="1">
                  <a:solidFill>
                    <a:srgbClr val="FF0000"/>
                  </a:solidFill>
                </a:rPr>
                <a:t>b</a:t>
              </a:r>
              <a:r>
                <a:rPr kumimoji="0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为本底计数率</a:t>
              </a: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8C92410D-766E-4E5F-8753-C7185339B677}"/>
              </a:ext>
            </a:extLst>
          </p:cNvPr>
          <p:cNvGrpSpPr>
            <a:grpSpLocks/>
          </p:cNvGrpSpPr>
          <p:nvPr/>
        </p:nvGrpSpPr>
        <p:grpSpPr bwMode="auto">
          <a:xfrm>
            <a:off x="4800180" y="3012632"/>
            <a:ext cx="5184776" cy="3238500"/>
            <a:chOff x="2290" y="1933"/>
            <a:chExt cx="3266" cy="2040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2D9D8E86-7084-4291-B99E-C1B108192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088"/>
              <a:ext cx="1180" cy="1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0" lang="en-US" altLang="zh-CN" sz="20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1-</a:t>
              </a:r>
              <a:r>
                <a:rPr kumimoji="0" lang="zh-CN" altLang="en-US" sz="20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铅室</a:t>
              </a:r>
            </a:p>
            <a:p>
              <a:pPr>
                <a:spcBef>
                  <a:spcPct val="0"/>
                </a:spcBef>
              </a:pPr>
              <a:r>
                <a:rPr kumimoji="0" lang="en-US" altLang="zh-CN" sz="20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2-</a:t>
              </a:r>
              <a:r>
                <a:rPr kumimoji="0" lang="zh-CN" altLang="en-US" sz="20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铝或塑料板</a:t>
              </a:r>
            </a:p>
            <a:p>
              <a:pPr>
                <a:spcBef>
                  <a:spcPct val="0"/>
                </a:spcBef>
              </a:pPr>
              <a:r>
                <a:rPr kumimoji="0" lang="en-US" altLang="zh-CN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3-</a:t>
              </a:r>
              <a:r>
                <a:rPr kumimoji="0" lang="zh-CN" altLang="en-US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计数管</a:t>
              </a:r>
            </a:p>
            <a:p>
              <a:pPr>
                <a:spcBef>
                  <a:spcPct val="0"/>
                </a:spcBef>
              </a:pPr>
              <a:r>
                <a:rPr kumimoji="0" lang="en-US" altLang="zh-CN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4-</a:t>
              </a:r>
              <a:r>
                <a:rPr kumimoji="0" lang="zh-CN" altLang="en-US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云母窗</a:t>
              </a:r>
            </a:p>
            <a:p>
              <a:pPr>
                <a:spcBef>
                  <a:spcPct val="0"/>
                </a:spcBef>
              </a:pPr>
              <a:r>
                <a:rPr kumimoji="0" lang="en-US" altLang="zh-CN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5-</a:t>
              </a:r>
              <a:r>
                <a:rPr kumimoji="0" lang="zh-CN" altLang="en-US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源支架</a:t>
              </a:r>
            </a:p>
            <a:p>
              <a:pPr>
                <a:spcBef>
                  <a:spcPct val="0"/>
                </a:spcBef>
              </a:pPr>
              <a:r>
                <a:rPr kumimoji="0" lang="en-US" altLang="zh-CN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6-</a:t>
              </a:r>
              <a:r>
                <a:rPr kumimoji="0" lang="zh-CN" altLang="en-US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准直器</a:t>
              </a:r>
            </a:p>
            <a:p>
              <a:pPr>
                <a:spcBef>
                  <a:spcPct val="0"/>
                </a:spcBef>
              </a:pPr>
              <a:r>
                <a:rPr kumimoji="0" lang="en-US" altLang="zh-CN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7-</a:t>
              </a:r>
              <a:r>
                <a:rPr kumimoji="0" lang="zh-CN" altLang="en-US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源托版</a:t>
              </a:r>
            </a:p>
            <a:p>
              <a:pPr>
                <a:spcBef>
                  <a:spcPct val="0"/>
                </a:spcBef>
              </a:pPr>
              <a:r>
                <a:rPr kumimoji="0" lang="en-US" altLang="zh-CN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8-</a:t>
              </a:r>
              <a:r>
                <a:rPr kumimoji="0" lang="zh-CN" altLang="en-US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放射源</a:t>
              </a:r>
            </a:p>
            <a:p>
              <a:pPr>
                <a:spcBef>
                  <a:spcPct val="0"/>
                </a:spcBef>
              </a:pPr>
              <a:r>
                <a:rPr kumimoji="0" lang="en-US" altLang="zh-CN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9-</a:t>
              </a:r>
              <a:r>
                <a:rPr kumimoji="0" lang="zh-CN" altLang="en-US" sz="20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源的承托膜</a:t>
              </a:r>
            </a:p>
          </p:txBody>
        </p:sp>
        <p:pic>
          <p:nvPicPr>
            <p:cNvPr id="32" name="Picture 16">
              <a:extLst>
                <a:ext uri="{FF2B5EF4-FFF2-40B4-BE49-F238E27FC236}">
                  <a16:creationId xmlns:a16="http://schemas.microsoft.com/office/drawing/2014/main" id="{DAE5A429-5AEC-4687-9DD4-946A1F451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" y="1933"/>
              <a:ext cx="2086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992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7" y="1"/>
            <a:ext cx="282650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小立体角法测量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β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放射性样品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β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graphicFrame>
        <p:nvGraphicFramePr>
          <p:cNvPr id="33" name="Object 2">
            <a:extLst>
              <a:ext uri="{FF2B5EF4-FFF2-40B4-BE49-F238E27FC236}">
                <a16:creationId xmlns:a16="http://schemas.microsoft.com/office/drawing/2014/main" id="{65EB9511-6744-497F-B040-FB69B377CA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77059"/>
              </p:ext>
            </p:extLst>
          </p:nvPr>
        </p:nvGraphicFramePr>
        <p:xfrm>
          <a:off x="1950686" y="469498"/>
          <a:ext cx="76517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94" name="Equation" r:id="rId3" imgW="1739880" imgH="241200" progId="Equation.DSMT4">
                  <p:embed/>
                </p:oleObj>
              </mc:Choice>
              <mc:Fallback>
                <p:oleObj name="Equation" r:id="rId3" imgW="1739880" imgH="241200" progId="Equation.DSMT4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686" y="469498"/>
                        <a:ext cx="7651750" cy="10604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16">
            <a:extLst>
              <a:ext uri="{FF2B5EF4-FFF2-40B4-BE49-F238E27FC236}">
                <a16:creationId xmlns:a16="http://schemas.microsoft.com/office/drawing/2014/main" id="{D7A15F2E-6C7F-4F73-B996-4042F64AEFBB}"/>
              </a:ext>
            </a:extLst>
          </p:cNvPr>
          <p:cNvGrpSpPr>
            <a:grpSpLocks/>
          </p:cNvGrpSpPr>
          <p:nvPr/>
        </p:nvGrpSpPr>
        <p:grpSpPr bwMode="auto">
          <a:xfrm>
            <a:off x="1343472" y="2060848"/>
            <a:ext cx="6540500" cy="4679949"/>
            <a:chOff x="325" y="247"/>
            <a:chExt cx="4120" cy="2948"/>
          </a:xfrm>
        </p:grpSpPr>
        <p:pic>
          <p:nvPicPr>
            <p:cNvPr id="35" name="Picture 15">
              <a:extLst>
                <a:ext uri="{FF2B5EF4-FFF2-40B4-BE49-F238E27FC236}">
                  <a16:creationId xmlns:a16="http://schemas.microsoft.com/office/drawing/2014/main" id="{83185EC5-AF06-4F9E-B8E5-B195D13D0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" y="465"/>
              <a:ext cx="4120" cy="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 Box 6">
              <a:extLst>
                <a:ext uri="{FF2B5EF4-FFF2-40B4-BE49-F238E27FC236}">
                  <a16:creationId xmlns:a16="http://schemas.microsoft.com/office/drawing/2014/main" id="{4AB9B921-C593-4795-A8A2-C67F0FD0C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" y="321"/>
              <a:ext cx="16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坪斜修正因子</a:t>
              </a:r>
            </a:p>
          </p:txBody>
        </p:sp>
        <p:graphicFrame>
          <p:nvGraphicFramePr>
            <p:cNvPr id="37" name="Object 8">
              <a:extLst>
                <a:ext uri="{FF2B5EF4-FFF2-40B4-BE49-F238E27FC236}">
                  <a16:creationId xmlns:a16="http://schemas.microsoft.com/office/drawing/2014/main" id="{E8F55951-5195-45EC-96A9-B9C9F5E4A6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5496230"/>
                </p:ext>
              </p:extLst>
            </p:nvPr>
          </p:nvGraphicFramePr>
          <p:xfrm>
            <a:off x="2562" y="247"/>
            <a:ext cx="1366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295" name="Equation" r:id="rId6" imgW="660240" imgH="228600" progId="Equation.DSMT4">
                    <p:embed/>
                  </p:oleObj>
                </mc:Choice>
                <mc:Fallback>
                  <p:oleObj name="Equation" r:id="rId6" imgW="660240" imgH="228600" progId="Equation.DSMT4">
                    <p:embed/>
                    <p:pic>
                      <p:nvPicPr>
                        <p:cNvPr id="1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247"/>
                          <a:ext cx="1366" cy="47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内容占位符 4">
            <a:extLst>
              <a:ext uri="{FF2B5EF4-FFF2-40B4-BE49-F238E27FC236}">
                <a16:creationId xmlns:a16="http://schemas.microsoft.com/office/drawing/2014/main" id="{D132A835-EE93-41F0-878F-97258B2C8931}"/>
              </a:ext>
            </a:extLst>
          </p:cNvPr>
          <p:cNvSpPr txBox="1">
            <a:spLocks/>
          </p:cNvSpPr>
          <p:nvPr/>
        </p:nvSpPr>
        <p:spPr>
          <a:xfrm>
            <a:off x="10206447" y="1"/>
            <a:ext cx="1985552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FF00"/>
                </a:solidFill>
              </a:rPr>
              <a:t>坪斜修正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21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7" y="1"/>
            <a:ext cx="282650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小立体角法测量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β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放射性样品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β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sp>
        <p:nvSpPr>
          <p:cNvPr id="38" name="内容占位符 4">
            <a:extLst>
              <a:ext uri="{FF2B5EF4-FFF2-40B4-BE49-F238E27FC236}">
                <a16:creationId xmlns:a16="http://schemas.microsoft.com/office/drawing/2014/main" id="{D132A835-EE93-41F0-878F-97258B2C8931}"/>
              </a:ext>
            </a:extLst>
          </p:cNvPr>
          <p:cNvSpPr txBox="1">
            <a:spLocks/>
          </p:cNvSpPr>
          <p:nvPr/>
        </p:nvSpPr>
        <p:spPr>
          <a:xfrm>
            <a:off x="10206447" y="1"/>
            <a:ext cx="1985552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FF00"/>
                </a:solidFill>
              </a:rPr>
              <a:t>反散射修正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230430-2697-4B3F-8573-570A24FBF1AB}"/>
              </a:ext>
            </a:extLst>
          </p:cNvPr>
          <p:cNvGrpSpPr>
            <a:grpSpLocks/>
          </p:cNvGrpSpPr>
          <p:nvPr/>
        </p:nvGrpSpPr>
        <p:grpSpPr bwMode="auto">
          <a:xfrm>
            <a:off x="2927648" y="1759896"/>
            <a:ext cx="5420173" cy="3324222"/>
            <a:chOff x="2132" y="1660"/>
            <a:chExt cx="3773" cy="2314"/>
          </a:xfrm>
        </p:grpSpPr>
        <p:pic>
          <p:nvPicPr>
            <p:cNvPr id="13" name="Picture 17">
              <a:extLst>
                <a:ext uri="{FF2B5EF4-FFF2-40B4-BE49-F238E27FC236}">
                  <a16:creationId xmlns:a16="http://schemas.microsoft.com/office/drawing/2014/main" id="{61CA8B1C-546F-4D18-B0C0-E537187DC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" y="1660"/>
              <a:ext cx="3609" cy="2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4" name="Object 19">
              <a:extLst>
                <a:ext uri="{FF2B5EF4-FFF2-40B4-BE49-F238E27FC236}">
                  <a16:creationId xmlns:a16="http://schemas.microsoft.com/office/drawing/2014/main" id="{09B65D19-5431-4031-B548-6865E6DC5DE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0460563"/>
                </p:ext>
              </p:extLst>
            </p:nvPr>
          </p:nvGraphicFramePr>
          <p:xfrm>
            <a:off x="3285" y="2171"/>
            <a:ext cx="385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559" name="Equation" r:id="rId4" imgW="253800" imgH="190440" progId="Equation.DSMT4">
                    <p:embed/>
                  </p:oleObj>
                </mc:Choice>
                <mc:Fallback>
                  <p:oleObj name="Equation" r:id="rId4" imgW="253800" imgH="190440" progId="Equation.DSMT4">
                    <p:embed/>
                    <p:pic>
                      <p:nvPicPr>
                        <p:cNvPr id="1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5" y="2171"/>
                          <a:ext cx="385" cy="28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20">
              <a:extLst>
                <a:ext uri="{FF2B5EF4-FFF2-40B4-BE49-F238E27FC236}">
                  <a16:creationId xmlns:a16="http://schemas.microsoft.com/office/drawing/2014/main" id="{64E5080B-E7C7-4B3E-91E1-D2040337F1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0404520"/>
                </p:ext>
              </p:extLst>
            </p:nvPr>
          </p:nvGraphicFramePr>
          <p:xfrm>
            <a:off x="5384" y="1982"/>
            <a:ext cx="521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560" name="Equation" r:id="rId6" imgW="342720" imgH="203040" progId="Equation.DSMT4">
                    <p:embed/>
                  </p:oleObj>
                </mc:Choice>
                <mc:Fallback>
                  <p:oleObj name="Equation" r:id="rId6" imgW="342720" imgH="203040" progId="Equation.DSMT4">
                    <p:embed/>
                    <p:pic>
                      <p:nvPicPr>
                        <p:cNvPr id="11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4" y="1982"/>
                          <a:ext cx="521" cy="30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21">
              <a:extLst>
                <a:ext uri="{FF2B5EF4-FFF2-40B4-BE49-F238E27FC236}">
                  <a16:creationId xmlns:a16="http://schemas.microsoft.com/office/drawing/2014/main" id="{39558E54-A83F-4250-BAA3-72F73E507D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815816"/>
                </p:ext>
              </p:extLst>
            </p:nvPr>
          </p:nvGraphicFramePr>
          <p:xfrm>
            <a:off x="5384" y="2274"/>
            <a:ext cx="385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561" name="Equation" r:id="rId8" imgW="253800" imgH="190440" progId="Equation.DSMT4">
                    <p:embed/>
                  </p:oleObj>
                </mc:Choice>
                <mc:Fallback>
                  <p:oleObj name="Equation" r:id="rId8" imgW="253800" imgH="190440" progId="Equation.DSMT4">
                    <p:embed/>
                    <p:pic>
                      <p:nvPicPr>
                        <p:cNvPr id="1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4" y="2274"/>
                          <a:ext cx="385" cy="28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22">
              <a:extLst>
                <a:ext uri="{FF2B5EF4-FFF2-40B4-BE49-F238E27FC236}">
                  <a16:creationId xmlns:a16="http://schemas.microsoft.com/office/drawing/2014/main" id="{BC15C5A5-1BB5-43D1-89DB-AE0D95DC1A3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2969187"/>
                </p:ext>
              </p:extLst>
            </p:nvPr>
          </p:nvGraphicFramePr>
          <p:xfrm>
            <a:off x="3937" y="3004"/>
            <a:ext cx="500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562" name="Equation" r:id="rId10" imgW="330120" imgH="203040" progId="Equation.DSMT4">
                    <p:embed/>
                  </p:oleObj>
                </mc:Choice>
                <mc:Fallback>
                  <p:oleObj name="Equation" r:id="rId10" imgW="330120" imgH="203040" progId="Equation.DSMT4">
                    <p:embed/>
                    <p:pic>
                      <p:nvPicPr>
                        <p:cNvPr id="13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" y="3004"/>
                          <a:ext cx="500" cy="30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Object 2">
            <a:extLst>
              <a:ext uri="{FF2B5EF4-FFF2-40B4-BE49-F238E27FC236}">
                <a16:creationId xmlns:a16="http://schemas.microsoft.com/office/drawing/2014/main" id="{A4E7CEE0-3D4E-414C-9D4A-EEEA72123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99372"/>
              </p:ext>
            </p:extLst>
          </p:nvPr>
        </p:nvGraphicFramePr>
        <p:xfrm>
          <a:off x="1830586" y="751784"/>
          <a:ext cx="76517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563" name="Equation" r:id="rId12" imgW="1739880" imgH="241200" progId="Equation.DSMT4">
                  <p:embed/>
                </p:oleObj>
              </mc:Choice>
              <mc:Fallback>
                <p:oleObj name="Equation" r:id="rId12" imgW="1739880" imgH="241200" progId="Equation.DSMT4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586" y="751784"/>
                        <a:ext cx="7651750" cy="10604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4">
            <a:extLst>
              <a:ext uri="{FF2B5EF4-FFF2-40B4-BE49-F238E27FC236}">
                <a16:creationId xmlns:a16="http://schemas.microsoft.com/office/drawing/2014/main" id="{7569E553-6CD4-4F00-A3BB-01CDD93E1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5084118"/>
            <a:ext cx="9108505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5125" indent="-3651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544513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85725" indent="-85725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0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源应选择尽可能薄的有机膜：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&lt;30</a:t>
            </a:r>
            <a:r>
              <a:rPr kumimoji="0" lang="el-G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g/cm</a:t>
            </a:r>
            <a:r>
              <a:rPr kumimoji="0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，计数率增加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&lt;1%</a:t>
            </a:r>
          </a:p>
          <a:p>
            <a:pPr marL="85725" indent="-85725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或者索性更厚，使反散射饱和：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高能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kumimoji="0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0.2R</a:t>
            </a:r>
            <a:r>
              <a:rPr kumimoji="0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βmax</a:t>
            </a:r>
            <a:r>
              <a:rPr kumimoji="0" lang="zh-CN" altLang="en-US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低能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kumimoji="0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0.4</a:t>
            </a:r>
            <a:r>
              <a:rPr kumimoji="0" lang="el-G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0" lang="el-GR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βmax</a:t>
            </a:r>
          </a:p>
        </p:txBody>
      </p:sp>
    </p:spTree>
    <p:extLst>
      <p:ext uri="{BB962C8B-B14F-4D97-AF65-F5344CB8AC3E}">
        <p14:creationId xmlns:p14="http://schemas.microsoft.com/office/powerpoint/2010/main" val="235893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7" y="1"/>
            <a:ext cx="282650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小立体角法测量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β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放射性样品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β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sp>
        <p:nvSpPr>
          <p:cNvPr id="38" name="内容占位符 4">
            <a:extLst>
              <a:ext uri="{FF2B5EF4-FFF2-40B4-BE49-F238E27FC236}">
                <a16:creationId xmlns:a16="http://schemas.microsoft.com/office/drawing/2014/main" id="{D132A835-EE93-41F0-878F-97258B2C8931}"/>
              </a:ext>
            </a:extLst>
          </p:cNvPr>
          <p:cNvSpPr txBox="1">
            <a:spLocks/>
          </p:cNvSpPr>
          <p:nvPr/>
        </p:nvSpPr>
        <p:spPr>
          <a:xfrm>
            <a:off x="10206447" y="1"/>
            <a:ext cx="1985552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FF00"/>
                </a:solidFill>
              </a:rPr>
              <a:t>吸收校正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9EE425B9-1999-491D-B2A9-F1DCC41C9A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305536"/>
              </p:ext>
            </p:extLst>
          </p:nvPr>
        </p:nvGraphicFramePr>
        <p:xfrm>
          <a:off x="769689" y="477826"/>
          <a:ext cx="6818118" cy="93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81" name="Equation" r:id="rId3" imgW="1765300" imgH="241300" progId="Equation.DSMT4">
                  <p:embed/>
                </p:oleObj>
              </mc:Choice>
              <mc:Fallback>
                <p:oleObj name="Equation" r:id="rId3" imgW="1765300" imgH="2413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89" y="477826"/>
                        <a:ext cx="6818118" cy="931201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28575" algn="ctr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31">
            <a:extLst>
              <a:ext uri="{FF2B5EF4-FFF2-40B4-BE49-F238E27FC236}">
                <a16:creationId xmlns:a16="http://schemas.microsoft.com/office/drawing/2014/main" id="{170BFDD0-6317-44A9-9289-FDC2F75F1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18" y="1679139"/>
            <a:ext cx="6295420" cy="27654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单能电子逐渐损失能量，不会“马上”停下来，但可能发生大角度散射。</a:t>
            </a:r>
          </a:p>
          <a:p>
            <a:pPr marL="342900" indent="-342900">
              <a:lnSpc>
                <a:spcPct val="2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射线是连续能谱，在其路径上，不断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有人掉队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2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射线在介质中的被吸收规律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近似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服从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指数规律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22" name="Object 33">
            <a:extLst>
              <a:ext uri="{FF2B5EF4-FFF2-40B4-BE49-F238E27FC236}">
                <a16:creationId xmlns:a16="http://schemas.microsoft.com/office/drawing/2014/main" id="{E4E4A780-307D-4110-B10B-D71CBD72C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306312"/>
              </p:ext>
            </p:extLst>
          </p:nvPr>
        </p:nvGraphicFramePr>
        <p:xfrm>
          <a:off x="2192782" y="4849939"/>
          <a:ext cx="2784928" cy="92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82" name="Equation" r:id="rId5" imgW="723600" imgH="241200" progId="Equation.DSMT4">
                  <p:embed/>
                </p:oleObj>
              </mc:Choice>
              <mc:Fallback>
                <p:oleObj name="Equation" r:id="rId5" imgW="723600" imgH="241200" progId="Equation.DSMT4">
                  <p:embed/>
                  <p:pic>
                    <p:nvPicPr>
                      <p:cNvPr id="1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782" y="4849939"/>
                        <a:ext cx="2784928" cy="928309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ACF40F3C-8593-4E6D-A85D-E567A614B742}"/>
              </a:ext>
            </a:extLst>
          </p:cNvPr>
          <p:cNvGrpSpPr/>
          <p:nvPr/>
        </p:nvGrpSpPr>
        <p:grpSpPr>
          <a:xfrm>
            <a:off x="9827789" y="2623074"/>
            <a:ext cx="1350745" cy="909278"/>
            <a:chOff x="6942853" y="3487526"/>
            <a:chExt cx="1350745" cy="909278"/>
          </a:xfrm>
        </p:grpSpPr>
        <p:sp>
          <p:nvSpPr>
            <p:cNvPr id="24" name="Line 51">
              <a:extLst>
                <a:ext uri="{FF2B5EF4-FFF2-40B4-BE49-F238E27FC236}">
                  <a16:creationId xmlns:a16="http://schemas.microsoft.com/office/drawing/2014/main" id="{61EF8FED-51D6-4A94-BFDC-D3CB7BDA2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2853" y="3487526"/>
              <a:ext cx="839789" cy="5012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25" name="Object 52">
              <a:extLst>
                <a:ext uri="{FF2B5EF4-FFF2-40B4-BE49-F238E27FC236}">
                  <a16:creationId xmlns:a16="http://schemas.microsoft.com/office/drawing/2014/main" id="{CD6669E9-8E5A-452D-9D79-4880283352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4192922"/>
                </p:ext>
              </p:extLst>
            </p:nvPr>
          </p:nvGraphicFramePr>
          <p:xfrm>
            <a:off x="7933235" y="3965004"/>
            <a:ext cx="36036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83" name="Equation" r:id="rId7" imgW="190440" imgH="228600" progId="Equation.DSMT4">
                    <p:embed/>
                  </p:oleObj>
                </mc:Choice>
                <mc:Fallback>
                  <p:oleObj name="Equation" r:id="rId7" imgW="190440" imgH="228600" progId="Equation.DSMT4">
                    <p:embed/>
                    <p:pic>
                      <p:nvPicPr>
                        <p:cNvPr id="13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3235" y="3965004"/>
                          <a:ext cx="360363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66">
            <a:extLst>
              <a:ext uri="{FF2B5EF4-FFF2-40B4-BE49-F238E27FC236}">
                <a16:creationId xmlns:a16="http://schemas.microsoft.com/office/drawing/2014/main" id="{BA59F01F-D9FE-49F5-BB2B-246BCF7F8CD3}"/>
              </a:ext>
            </a:extLst>
          </p:cNvPr>
          <p:cNvGrpSpPr>
            <a:grpSpLocks/>
          </p:cNvGrpSpPr>
          <p:nvPr/>
        </p:nvGrpSpPr>
        <p:grpSpPr bwMode="auto">
          <a:xfrm>
            <a:off x="7385522" y="2303145"/>
            <a:ext cx="2232026" cy="847725"/>
            <a:chOff x="2848" y="2555"/>
            <a:chExt cx="1406" cy="534"/>
          </a:xfrm>
        </p:grpSpPr>
        <p:sp>
          <p:nvSpPr>
            <p:cNvPr id="27" name="Freeform 63">
              <a:extLst>
                <a:ext uri="{FF2B5EF4-FFF2-40B4-BE49-F238E27FC236}">
                  <a16:creationId xmlns:a16="http://schemas.microsoft.com/office/drawing/2014/main" id="{E10BC03A-E023-4280-BB1D-F3B508ACE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2659"/>
              <a:ext cx="1147" cy="413"/>
            </a:xfrm>
            <a:custGeom>
              <a:avLst/>
              <a:gdLst>
                <a:gd name="T0" fmla="*/ 0 w 1147"/>
                <a:gd name="T1" fmla="*/ 0 h 413"/>
                <a:gd name="T2" fmla="*/ 1147 w 1147"/>
                <a:gd name="T3" fmla="*/ 0 h 413"/>
                <a:gd name="T4" fmla="*/ 1147 w 1147"/>
                <a:gd name="T5" fmla="*/ 413 h 4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7" h="413">
                  <a:moveTo>
                    <a:pt x="0" y="0"/>
                  </a:moveTo>
                  <a:lnTo>
                    <a:pt x="1147" y="0"/>
                  </a:lnTo>
                  <a:lnTo>
                    <a:pt x="1147" y="413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8" name="Object 65">
              <a:extLst>
                <a:ext uri="{FF2B5EF4-FFF2-40B4-BE49-F238E27FC236}">
                  <a16:creationId xmlns:a16="http://schemas.microsoft.com/office/drawing/2014/main" id="{766934FA-00C7-425B-B4EE-3641B3518F5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2534675"/>
                </p:ext>
              </p:extLst>
            </p:nvPr>
          </p:nvGraphicFramePr>
          <p:xfrm>
            <a:off x="4069" y="2862"/>
            <a:ext cx="17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84" name="Equation" r:id="rId9" imgW="152280" imgH="203040" progId="Equation.DSMT4">
                    <p:embed/>
                  </p:oleObj>
                </mc:Choice>
                <mc:Fallback>
                  <p:oleObj name="Equation" r:id="rId9" imgW="152280" imgH="203040" progId="Equation.DSMT4">
                    <p:embed/>
                    <p:pic>
                      <p:nvPicPr>
                        <p:cNvPr id="16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9" y="2862"/>
                          <a:ext cx="17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65">
              <a:extLst>
                <a:ext uri="{FF2B5EF4-FFF2-40B4-BE49-F238E27FC236}">
                  <a16:creationId xmlns:a16="http://schemas.microsoft.com/office/drawing/2014/main" id="{4FAB3323-A4C5-4E3A-95E3-7142D111C8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0076848"/>
                </p:ext>
              </p:extLst>
            </p:nvPr>
          </p:nvGraphicFramePr>
          <p:xfrm>
            <a:off x="2848" y="2555"/>
            <a:ext cx="255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85" name="Equation" r:id="rId11" imgW="228600" imgH="177480" progId="Equation.DSMT4">
                    <p:embed/>
                  </p:oleObj>
                </mc:Choice>
                <mc:Fallback>
                  <p:oleObj name="Equation" r:id="rId11" imgW="228600" imgH="177480" progId="Equation.DSMT4">
                    <p:embed/>
                    <p:pic>
                      <p:nvPicPr>
                        <p:cNvPr id="17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2555"/>
                          <a:ext cx="255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62">
            <a:extLst>
              <a:ext uri="{FF2B5EF4-FFF2-40B4-BE49-F238E27FC236}">
                <a16:creationId xmlns:a16="http://schemas.microsoft.com/office/drawing/2014/main" id="{896427C8-7FF6-4AC5-B189-243092175B92}"/>
              </a:ext>
            </a:extLst>
          </p:cNvPr>
          <p:cNvGrpSpPr>
            <a:grpSpLocks/>
          </p:cNvGrpSpPr>
          <p:nvPr/>
        </p:nvGrpSpPr>
        <p:grpSpPr bwMode="auto">
          <a:xfrm>
            <a:off x="7228501" y="2012902"/>
            <a:ext cx="2622551" cy="3451228"/>
            <a:chOff x="2675" y="2049"/>
            <a:chExt cx="1652" cy="2174"/>
          </a:xfrm>
        </p:grpSpPr>
        <p:sp>
          <p:nvSpPr>
            <p:cNvPr id="31" name="Text Box 59">
              <a:extLst>
                <a:ext uri="{FF2B5EF4-FFF2-40B4-BE49-F238E27FC236}">
                  <a16:creationId xmlns:a16="http://schemas.microsoft.com/office/drawing/2014/main" id="{8CF7E2DD-6FE0-4C7E-831D-164FAB227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5" y="2966"/>
              <a:ext cx="1652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0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同是电子，为何不同？</a:t>
              </a:r>
            </a:p>
          </p:txBody>
        </p:sp>
        <p:cxnSp>
          <p:nvCxnSpPr>
            <p:cNvPr id="32" name="AutoShape 60">
              <a:extLst>
                <a:ext uri="{FF2B5EF4-FFF2-40B4-BE49-F238E27FC236}">
                  <a16:creationId xmlns:a16="http://schemas.microsoft.com/office/drawing/2014/main" id="{731EE541-77A4-4DBB-B04D-A357492DC1DD}"/>
                </a:ext>
              </a:extLst>
            </p:cNvPr>
            <p:cNvCxnSpPr>
              <a:cxnSpLocks noChangeShapeType="1"/>
              <a:stCxn id="31" idx="0"/>
            </p:cNvCxnSpPr>
            <p:nvPr/>
          </p:nvCxnSpPr>
          <p:spPr bwMode="auto">
            <a:xfrm rot="5400000" flipH="1" flipV="1">
              <a:off x="3071" y="2479"/>
              <a:ext cx="917" cy="5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60">
              <a:extLst>
                <a:ext uri="{FF2B5EF4-FFF2-40B4-BE49-F238E27FC236}">
                  <a16:creationId xmlns:a16="http://schemas.microsoft.com/office/drawing/2014/main" id="{E8AEFB27-28F6-4AB5-B4C2-49344380FF55}"/>
                </a:ext>
              </a:extLst>
            </p:cNvPr>
            <p:cNvCxnSpPr>
              <a:cxnSpLocks noChangeShapeType="1"/>
              <a:endCxn id="31" idx="2"/>
            </p:cNvCxnSpPr>
            <p:nvPr/>
          </p:nvCxnSpPr>
          <p:spPr bwMode="auto">
            <a:xfrm rot="5400000" flipH="1" flipV="1">
              <a:off x="2893" y="3615"/>
              <a:ext cx="1005" cy="21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BFEB80D-9744-4C57-822D-E3E89E449CC7}"/>
              </a:ext>
            </a:extLst>
          </p:cNvPr>
          <p:cNvGrpSpPr/>
          <p:nvPr/>
        </p:nvGrpSpPr>
        <p:grpSpPr>
          <a:xfrm>
            <a:off x="7311428" y="1409027"/>
            <a:ext cx="4277059" cy="4878388"/>
            <a:chOff x="4726380" y="1217932"/>
            <a:chExt cx="4277059" cy="4878388"/>
          </a:xfrm>
        </p:grpSpPr>
        <p:grpSp>
          <p:nvGrpSpPr>
            <p:cNvPr id="35" name="Group 40">
              <a:extLst>
                <a:ext uri="{FF2B5EF4-FFF2-40B4-BE49-F238E27FC236}">
                  <a16:creationId xmlns:a16="http://schemas.microsoft.com/office/drawing/2014/main" id="{E58D32EC-1CB6-4F9D-A0D6-368EEC2A5F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5229" y="1238482"/>
              <a:ext cx="3695699" cy="4783141"/>
              <a:chOff x="3328" y="1992"/>
              <a:chExt cx="2328" cy="3013"/>
            </a:xfrm>
          </p:grpSpPr>
          <p:grpSp>
            <p:nvGrpSpPr>
              <p:cNvPr id="79" name="Group 41">
                <a:extLst>
                  <a:ext uri="{FF2B5EF4-FFF2-40B4-BE49-F238E27FC236}">
                    <a16:creationId xmlns:a16="http://schemas.microsoft.com/office/drawing/2014/main" id="{AE08598B-5CC0-431A-8F8F-57B59992F6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28" y="1992"/>
                <a:ext cx="2328" cy="3013"/>
                <a:chOff x="3328" y="1992"/>
                <a:chExt cx="2328" cy="3013"/>
              </a:xfrm>
            </p:grpSpPr>
            <p:sp>
              <p:nvSpPr>
                <p:cNvPr id="81" name="Line 42">
                  <a:extLst>
                    <a:ext uri="{FF2B5EF4-FFF2-40B4-BE49-F238E27FC236}">
                      <a16:creationId xmlns:a16="http://schemas.microsoft.com/office/drawing/2014/main" id="{434B857C-18E6-4F58-8885-9AFEB2A933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28" y="1992"/>
                  <a:ext cx="5" cy="107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Line 43">
                  <a:extLst>
                    <a:ext uri="{FF2B5EF4-FFF2-40B4-BE49-F238E27FC236}">
                      <a16:creationId xmlns:a16="http://schemas.microsoft.com/office/drawing/2014/main" id="{01C23EEF-E75A-4305-B28D-2CBF604C39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3" y="5005"/>
                  <a:ext cx="232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Line 42">
                  <a:extLst>
                    <a:ext uri="{FF2B5EF4-FFF2-40B4-BE49-F238E27FC236}">
                      <a16:creationId xmlns:a16="http://schemas.microsoft.com/office/drawing/2014/main" id="{74BB72D6-57F3-4AE4-A371-6117FDDC41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31"/>
                  <a:ext cx="5" cy="107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80" name="Line 44">
                <a:extLst>
                  <a:ext uri="{FF2B5EF4-FFF2-40B4-BE49-F238E27FC236}">
                    <a16:creationId xmlns:a16="http://schemas.microsoft.com/office/drawing/2014/main" id="{EB487E7A-77F9-4CCF-A996-A51191E97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3" y="3059"/>
                <a:ext cx="22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aphicFrame>
          <p:nvGraphicFramePr>
            <p:cNvPr id="36" name="Object 45">
              <a:extLst>
                <a:ext uri="{FF2B5EF4-FFF2-40B4-BE49-F238E27FC236}">
                  <a16:creationId xmlns:a16="http://schemas.microsoft.com/office/drawing/2014/main" id="{10556BBD-9F09-4DFC-A7FD-09C0C475541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4116078"/>
                </p:ext>
              </p:extLst>
            </p:nvPr>
          </p:nvGraphicFramePr>
          <p:xfrm>
            <a:off x="5320740" y="1253300"/>
            <a:ext cx="192088" cy="312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86" name="Equation" r:id="rId13" imgW="101468" imgH="164885" progId="Equation.DSMT4">
                    <p:embed/>
                  </p:oleObj>
                </mc:Choice>
                <mc:Fallback>
                  <p:oleObj name="Equation" r:id="rId13" imgW="101468" imgH="164885" progId="Equation.DSMT4">
                    <p:embed/>
                    <p:pic>
                      <p:nvPicPr>
                        <p:cNvPr id="24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0740" y="1253300"/>
                          <a:ext cx="192088" cy="312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46">
              <a:extLst>
                <a:ext uri="{FF2B5EF4-FFF2-40B4-BE49-F238E27FC236}">
                  <a16:creationId xmlns:a16="http://schemas.microsoft.com/office/drawing/2014/main" id="{4FBA071A-F457-4338-A287-3D409651399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2579550"/>
                </p:ext>
              </p:extLst>
            </p:nvPr>
          </p:nvGraphicFramePr>
          <p:xfrm>
            <a:off x="5285042" y="4289449"/>
            <a:ext cx="192087" cy="312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87" name="Equation" r:id="rId15" imgW="101468" imgH="164885" progId="Equation.DSMT4">
                    <p:embed/>
                  </p:oleObj>
                </mc:Choice>
                <mc:Fallback>
                  <p:oleObj name="Equation" r:id="rId15" imgW="101468" imgH="164885" progId="Equation.DSMT4">
                    <p:embed/>
                    <p:pic>
                      <p:nvPicPr>
                        <p:cNvPr id="25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5042" y="4289449"/>
                          <a:ext cx="192087" cy="312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47">
              <a:extLst>
                <a:ext uri="{FF2B5EF4-FFF2-40B4-BE49-F238E27FC236}">
                  <a16:creationId xmlns:a16="http://schemas.microsoft.com/office/drawing/2014/main" id="{24B00CC1-A124-491A-85AB-6B92DAE515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2422328"/>
                </p:ext>
              </p:extLst>
            </p:nvPr>
          </p:nvGraphicFramePr>
          <p:xfrm>
            <a:off x="8725142" y="2591957"/>
            <a:ext cx="182562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88" name="Equation" r:id="rId17" imgW="88746" imgH="152136" progId="Equation.DSMT4">
                    <p:embed/>
                  </p:oleObj>
                </mc:Choice>
                <mc:Fallback>
                  <p:oleObj name="Equation" r:id="rId17" imgW="88746" imgH="152136" progId="Equation.DSMT4">
                    <p:embed/>
                    <p:pic>
                      <p:nvPicPr>
                        <p:cNvPr id="26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25142" y="2591957"/>
                          <a:ext cx="182562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48">
              <a:extLst>
                <a:ext uri="{FF2B5EF4-FFF2-40B4-BE49-F238E27FC236}">
                  <a16:creationId xmlns:a16="http://schemas.microsoft.com/office/drawing/2014/main" id="{54130944-268D-40E0-8F52-636DD6345C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6037200"/>
                </p:ext>
              </p:extLst>
            </p:nvPr>
          </p:nvGraphicFramePr>
          <p:xfrm>
            <a:off x="8820877" y="5703788"/>
            <a:ext cx="182562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89" name="Equation" r:id="rId19" imgW="88746" imgH="152136" progId="Equation.DSMT4">
                    <p:embed/>
                  </p:oleObj>
                </mc:Choice>
                <mc:Fallback>
                  <p:oleObj name="Equation" r:id="rId19" imgW="88746" imgH="152136" progId="Equation.DSMT4">
                    <p:embed/>
                    <p:pic>
                      <p:nvPicPr>
                        <p:cNvPr id="27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20877" y="5703788"/>
                          <a:ext cx="182562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Freeform 49">
              <a:extLst>
                <a:ext uri="{FF2B5EF4-FFF2-40B4-BE49-F238E27FC236}">
                  <a16:creationId xmlns:a16="http://schemas.microsoft.com/office/drawing/2014/main" id="{47705185-ED83-4BAB-8F2A-3B59D3DFB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167" y="1598845"/>
              <a:ext cx="3268663" cy="1319212"/>
            </a:xfrm>
            <a:custGeom>
              <a:avLst/>
              <a:gdLst>
                <a:gd name="T0" fmla="*/ 0 w 2059"/>
                <a:gd name="T1" fmla="*/ 0 h 831"/>
                <a:gd name="T2" fmla="*/ 2147483647 w 2059"/>
                <a:gd name="T3" fmla="*/ 2147483647 h 831"/>
                <a:gd name="T4" fmla="*/ 2147483647 w 2059"/>
                <a:gd name="T5" fmla="*/ 2147483647 h 831"/>
                <a:gd name="T6" fmla="*/ 2147483647 w 2059"/>
                <a:gd name="T7" fmla="*/ 2147483647 h 8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9" h="831">
                  <a:moveTo>
                    <a:pt x="0" y="0"/>
                  </a:moveTo>
                  <a:cubicBezTo>
                    <a:pt x="279" y="65"/>
                    <a:pt x="559" y="131"/>
                    <a:pt x="822" y="246"/>
                  </a:cubicBezTo>
                  <a:cubicBezTo>
                    <a:pt x="1085" y="361"/>
                    <a:pt x="1371" y="592"/>
                    <a:pt x="1577" y="689"/>
                  </a:cubicBezTo>
                  <a:cubicBezTo>
                    <a:pt x="1783" y="786"/>
                    <a:pt x="1921" y="808"/>
                    <a:pt x="2059" y="831"/>
                  </a:cubicBezTo>
                </a:path>
              </a:pathLst>
            </a:custGeom>
            <a:noFill/>
            <a:ln w="1270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Freeform 50">
              <a:extLst>
                <a:ext uri="{FF2B5EF4-FFF2-40B4-BE49-F238E27FC236}">
                  <a16:creationId xmlns:a16="http://schemas.microsoft.com/office/drawing/2014/main" id="{9FF7B799-9B4E-4A86-B046-F0B46122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023" y="4643338"/>
              <a:ext cx="2922588" cy="1377950"/>
            </a:xfrm>
            <a:custGeom>
              <a:avLst/>
              <a:gdLst>
                <a:gd name="T0" fmla="*/ 0 w 2030"/>
                <a:gd name="T1" fmla="*/ 0 h 868"/>
                <a:gd name="T2" fmla="*/ 2147483647 w 2030"/>
                <a:gd name="T3" fmla="*/ 2147483647 h 868"/>
                <a:gd name="T4" fmla="*/ 2147483647 w 2030"/>
                <a:gd name="T5" fmla="*/ 2147483647 h 868"/>
                <a:gd name="T6" fmla="*/ 2147483647 w 2030"/>
                <a:gd name="T7" fmla="*/ 2147483647 h 868"/>
                <a:gd name="T8" fmla="*/ 2147483647 w 2030"/>
                <a:gd name="T9" fmla="*/ 2147483647 h 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0" h="868">
                  <a:moveTo>
                    <a:pt x="0" y="0"/>
                  </a:moveTo>
                  <a:cubicBezTo>
                    <a:pt x="90" y="136"/>
                    <a:pt x="181" y="273"/>
                    <a:pt x="274" y="377"/>
                  </a:cubicBezTo>
                  <a:cubicBezTo>
                    <a:pt x="367" y="481"/>
                    <a:pt x="415" y="554"/>
                    <a:pt x="557" y="623"/>
                  </a:cubicBezTo>
                  <a:cubicBezTo>
                    <a:pt x="699" y="692"/>
                    <a:pt x="879" y="752"/>
                    <a:pt x="1124" y="793"/>
                  </a:cubicBezTo>
                  <a:cubicBezTo>
                    <a:pt x="1369" y="834"/>
                    <a:pt x="1699" y="851"/>
                    <a:pt x="2030" y="868"/>
                  </a:cubicBezTo>
                </a:path>
              </a:pathLst>
            </a:custGeom>
            <a:noFill/>
            <a:ln w="1270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43" name="Object 53">
              <a:extLst>
                <a:ext uri="{FF2B5EF4-FFF2-40B4-BE49-F238E27FC236}">
                  <a16:creationId xmlns:a16="http://schemas.microsoft.com/office/drawing/2014/main" id="{0EF18362-5426-40FB-9347-28000A305D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2478107"/>
                </p:ext>
              </p:extLst>
            </p:nvPr>
          </p:nvGraphicFramePr>
          <p:xfrm>
            <a:off x="8117562" y="5597970"/>
            <a:ext cx="36036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90" name="Equation" r:id="rId21" imgW="190440" imgH="228600" progId="Equation.DSMT4">
                    <p:embed/>
                  </p:oleObj>
                </mc:Choice>
                <mc:Fallback>
                  <p:oleObj name="Equation" r:id="rId21" imgW="190440" imgH="228600" progId="Equation.DSMT4">
                    <p:embed/>
                    <p:pic>
                      <p:nvPicPr>
                        <p:cNvPr id="3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17562" y="5597970"/>
                          <a:ext cx="360363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54">
              <a:extLst>
                <a:ext uri="{FF2B5EF4-FFF2-40B4-BE49-F238E27FC236}">
                  <a16:creationId xmlns:a16="http://schemas.microsoft.com/office/drawing/2014/main" id="{57B59222-1FC5-4085-940D-7ED4F28CC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99880" y="5720708"/>
              <a:ext cx="0" cy="2714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45" name="Object 57">
              <a:extLst>
                <a:ext uri="{FF2B5EF4-FFF2-40B4-BE49-F238E27FC236}">
                  <a16:creationId xmlns:a16="http://schemas.microsoft.com/office/drawing/2014/main" id="{E1477717-858C-42DE-A823-494914A9B2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882976"/>
                </p:ext>
              </p:extLst>
            </p:nvPr>
          </p:nvGraphicFramePr>
          <p:xfrm>
            <a:off x="8483731" y="4743411"/>
            <a:ext cx="304560" cy="406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91" name="Equation" r:id="rId23" imgW="152280" imgH="203040" progId="Equation.DSMT4">
                    <p:embed/>
                  </p:oleObj>
                </mc:Choice>
                <mc:Fallback>
                  <p:oleObj name="Equation" r:id="rId23" imgW="152280" imgH="203040" progId="Equation.DSMT4">
                    <p:embed/>
                    <p:pic>
                      <p:nvPicPr>
                        <p:cNvPr id="32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83731" y="4743411"/>
                          <a:ext cx="304560" cy="40608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ADFB282-A6CF-4F61-9D06-50321BF10A21}"/>
                </a:ext>
              </a:extLst>
            </p:cNvPr>
            <p:cNvGrpSpPr/>
            <p:nvPr/>
          </p:nvGrpSpPr>
          <p:grpSpPr>
            <a:xfrm>
              <a:off x="5175705" y="1572652"/>
              <a:ext cx="3221037" cy="1299220"/>
              <a:chOff x="4932363" y="2793554"/>
              <a:chExt cx="3221037" cy="1299220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D744D85A-3B43-48C7-A6D1-D0E2176BD60B}"/>
                  </a:ext>
                </a:extLst>
              </p:cNvPr>
              <p:cNvCxnSpPr/>
              <p:nvPr/>
            </p:nvCxnSpPr>
            <p:spPr>
              <a:xfrm>
                <a:off x="4932363" y="2817765"/>
                <a:ext cx="3221037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C1FD4D33-EF44-45CE-99A6-94C3FCC34CF2}"/>
                  </a:ext>
                </a:extLst>
              </p:cNvPr>
              <p:cNvGrpSpPr/>
              <p:nvPr/>
            </p:nvGrpSpPr>
            <p:grpSpPr>
              <a:xfrm>
                <a:off x="5587880" y="2793554"/>
                <a:ext cx="2506783" cy="1299220"/>
                <a:chOff x="5587880" y="2793554"/>
                <a:chExt cx="2506783" cy="1299220"/>
              </a:xfrm>
            </p:grpSpPr>
            <p:cxnSp>
              <p:nvCxnSpPr>
                <p:cNvPr id="68" name="直接箭头连接符 67">
                  <a:extLst>
                    <a:ext uri="{FF2B5EF4-FFF2-40B4-BE49-F238E27FC236}">
                      <a16:creationId xmlns:a16="http://schemas.microsoft.com/office/drawing/2014/main" id="{5C7D4C6F-5B37-43F1-8606-4B76E7DF193A}"/>
                    </a:ext>
                  </a:extLst>
                </p:cNvPr>
                <p:cNvCxnSpPr/>
                <p:nvPr/>
              </p:nvCxnSpPr>
              <p:spPr>
                <a:xfrm>
                  <a:off x="8094663" y="2793554"/>
                  <a:ext cx="0" cy="1299220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>
                  <a:extLst>
                    <a:ext uri="{FF2B5EF4-FFF2-40B4-BE49-F238E27FC236}">
                      <a16:creationId xmlns:a16="http://schemas.microsoft.com/office/drawing/2014/main" id="{7209B197-D15F-4778-A18C-D319D9810EA8}"/>
                    </a:ext>
                  </a:extLst>
                </p:cNvPr>
                <p:cNvCxnSpPr/>
                <p:nvPr/>
              </p:nvCxnSpPr>
              <p:spPr>
                <a:xfrm>
                  <a:off x="7872413" y="2793554"/>
                  <a:ext cx="0" cy="1249213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>
                  <a:extLst>
                    <a:ext uri="{FF2B5EF4-FFF2-40B4-BE49-F238E27FC236}">
                      <a16:creationId xmlns:a16="http://schemas.microsoft.com/office/drawing/2014/main" id="{F9E619B2-CFE1-44F1-81CD-4FE9FAEF7672}"/>
                    </a:ext>
                  </a:extLst>
                </p:cNvPr>
                <p:cNvCxnSpPr/>
                <p:nvPr/>
              </p:nvCxnSpPr>
              <p:spPr>
                <a:xfrm>
                  <a:off x="7605994" y="2793554"/>
                  <a:ext cx="0" cy="1089946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箭头连接符 70">
                  <a:extLst>
                    <a:ext uri="{FF2B5EF4-FFF2-40B4-BE49-F238E27FC236}">
                      <a16:creationId xmlns:a16="http://schemas.microsoft.com/office/drawing/2014/main" id="{5B1B22BC-B277-491C-A58B-58EF51999B8F}"/>
                    </a:ext>
                  </a:extLst>
                </p:cNvPr>
                <p:cNvCxnSpPr/>
                <p:nvPr/>
              </p:nvCxnSpPr>
              <p:spPr>
                <a:xfrm>
                  <a:off x="7380312" y="2793554"/>
                  <a:ext cx="0" cy="992038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E96B7ABB-1B53-45D5-AC2F-49438A19142D}"/>
                    </a:ext>
                  </a:extLst>
                </p:cNvPr>
                <p:cNvCxnSpPr/>
                <p:nvPr/>
              </p:nvCxnSpPr>
              <p:spPr>
                <a:xfrm>
                  <a:off x="7164288" y="2793554"/>
                  <a:ext cx="0" cy="923478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箭头连接符 72">
                  <a:extLst>
                    <a:ext uri="{FF2B5EF4-FFF2-40B4-BE49-F238E27FC236}">
                      <a16:creationId xmlns:a16="http://schemas.microsoft.com/office/drawing/2014/main" id="{BC8C3ADD-0042-41D5-A5CC-FB2E4BA69F09}"/>
                    </a:ext>
                  </a:extLst>
                </p:cNvPr>
                <p:cNvCxnSpPr/>
                <p:nvPr/>
              </p:nvCxnSpPr>
              <p:spPr>
                <a:xfrm>
                  <a:off x="6934200" y="2793554"/>
                  <a:ext cx="0" cy="728646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73">
                  <a:extLst>
                    <a:ext uri="{FF2B5EF4-FFF2-40B4-BE49-F238E27FC236}">
                      <a16:creationId xmlns:a16="http://schemas.microsoft.com/office/drawing/2014/main" id="{62791D00-474C-45B3-B324-575995617D53}"/>
                    </a:ext>
                  </a:extLst>
                </p:cNvPr>
                <p:cNvCxnSpPr/>
                <p:nvPr/>
              </p:nvCxnSpPr>
              <p:spPr>
                <a:xfrm>
                  <a:off x="6678332" y="2793554"/>
                  <a:ext cx="0" cy="601462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74">
                  <a:extLst>
                    <a:ext uri="{FF2B5EF4-FFF2-40B4-BE49-F238E27FC236}">
                      <a16:creationId xmlns:a16="http://schemas.microsoft.com/office/drawing/2014/main" id="{EFE12105-DE63-4B9B-AC42-C5FD0950012E}"/>
                    </a:ext>
                  </a:extLst>
                </p:cNvPr>
                <p:cNvCxnSpPr/>
                <p:nvPr/>
              </p:nvCxnSpPr>
              <p:spPr>
                <a:xfrm>
                  <a:off x="6421949" y="2793554"/>
                  <a:ext cx="0" cy="473923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箭头连接符 75">
                  <a:extLst>
                    <a:ext uri="{FF2B5EF4-FFF2-40B4-BE49-F238E27FC236}">
                      <a16:creationId xmlns:a16="http://schemas.microsoft.com/office/drawing/2014/main" id="{2CB4D22C-F23D-44CF-9148-0739B9D75C9B}"/>
                    </a:ext>
                  </a:extLst>
                </p:cNvPr>
                <p:cNvCxnSpPr/>
                <p:nvPr/>
              </p:nvCxnSpPr>
              <p:spPr>
                <a:xfrm>
                  <a:off x="6156176" y="2793554"/>
                  <a:ext cx="0" cy="388262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箭头连接符 76">
                  <a:extLst>
                    <a:ext uri="{FF2B5EF4-FFF2-40B4-BE49-F238E27FC236}">
                      <a16:creationId xmlns:a16="http://schemas.microsoft.com/office/drawing/2014/main" id="{BF7ADDC9-F9F5-4DE3-B34D-A6AA46D7E0E7}"/>
                    </a:ext>
                  </a:extLst>
                </p:cNvPr>
                <p:cNvCxnSpPr/>
                <p:nvPr/>
              </p:nvCxnSpPr>
              <p:spPr>
                <a:xfrm>
                  <a:off x="5820893" y="2793554"/>
                  <a:ext cx="0" cy="236961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箭头连接符 77">
                  <a:extLst>
                    <a:ext uri="{FF2B5EF4-FFF2-40B4-BE49-F238E27FC236}">
                      <a16:creationId xmlns:a16="http://schemas.microsoft.com/office/drawing/2014/main" id="{D032A557-A1D6-4CF5-BEAA-608CC76E5457}"/>
                    </a:ext>
                  </a:extLst>
                </p:cNvPr>
                <p:cNvCxnSpPr/>
                <p:nvPr/>
              </p:nvCxnSpPr>
              <p:spPr>
                <a:xfrm>
                  <a:off x="5587880" y="2793554"/>
                  <a:ext cx="0" cy="194131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6A1CF76-AF28-44DE-9FB5-50B4630CDAC9}"/>
                </a:ext>
              </a:extLst>
            </p:cNvPr>
            <p:cNvSpPr txBox="1"/>
            <p:nvPr/>
          </p:nvSpPr>
          <p:spPr>
            <a:xfrm>
              <a:off x="8483731" y="1399927"/>
              <a:ext cx="378352" cy="120032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单能电子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DA4F477-0739-46F6-8AF7-20B9E1F02C9E}"/>
                </a:ext>
              </a:extLst>
            </p:cNvPr>
            <p:cNvGrpSpPr/>
            <p:nvPr/>
          </p:nvGrpSpPr>
          <p:grpSpPr>
            <a:xfrm>
              <a:off x="5234171" y="4587328"/>
              <a:ext cx="2625704" cy="1305198"/>
              <a:chOff x="5527696" y="2793554"/>
              <a:chExt cx="2625704" cy="1361953"/>
            </a:xfrm>
          </p:grpSpPr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6E809755-F054-4636-93BE-8E4379A1E61D}"/>
                  </a:ext>
                </a:extLst>
              </p:cNvPr>
              <p:cNvCxnSpPr/>
              <p:nvPr/>
            </p:nvCxnSpPr>
            <p:spPr>
              <a:xfrm>
                <a:off x="5527696" y="2817765"/>
                <a:ext cx="2625704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B42A6369-F5F4-4502-B73A-0D7192B43615}"/>
                  </a:ext>
                </a:extLst>
              </p:cNvPr>
              <p:cNvGrpSpPr/>
              <p:nvPr/>
            </p:nvGrpSpPr>
            <p:grpSpPr>
              <a:xfrm>
                <a:off x="5587880" y="2793554"/>
                <a:ext cx="2506783" cy="1361953"/>
                <a:chOff x="5587880" y="2793554"/>
                <a:chExt cx="2506783" cy="1361953"/>
              </a:xfrm>
            </p:grpSpPr>
            <p:cxnSp>
              <p:nvCxnSpPr>
                <p:cNvPr id="55" name="直接箭头连接符 54">
                  <a:extLst>
                    <a:ext uri="{FF2B5EF4-FFF2-40B4-BE49-F238E27FC236}">
                      <a16:creationId xmlns:a16="http://schemas.microsoft.com/office/drawing/2014/main" id="{99773C7F-FF6A-40A3-B391-FAFE35B4444A}"/>
                    </a:ext>
                  </a:extLst>
                </p:cNvPr>
                <p:cNvCxnSpPr/>
                <p:nvPr/>
              </p:nvCxnSpPr>
              <p:spPr>
                <a:xfrm>
                  <a:off x="8094663" y="2793554"/>
                  <a:ext cx="0" cy="1361953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37DA46BF-001C-4A22-BB23-06FF28C7BE20}"/>
                    </a:ext>
                  </a:extLst>
                </p:cNvPr>
                <p:cNvCxnSpPr/>
                <p:nvPr/>
              </p:nvCxnSpPr>
              <p:spPr>
                <a:xfrm>
                  <a:off x="7872413" y="2793554"/>
                  <a:ext cx="0" cy="1361953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>
                  <a:extLst>
                    <a:ext uri="{FF2B5EF4-FFF2-40B4-BE49-F238E27FC236}">
                      <a16:creationId xmlns:a16="http://schemas.microsoft.com/office/drawing/2014/main" id="{F0A9092D-50DF-4C10-8FDF-39B683FAE319}"/>
                    </a:ext>
                  </a:extLst>
                </p:cNvPr>
                <p:cNvCxnSpPr/>
                <p:nvPr/>
              </p:nvCxnSpPr>
              <p:spPr>
                <a:xfrm>
                  <a:off x="7605994" y="2793554"/>
                  <a:ext cx="0" cy="1361953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57">
                  <a:extLst>
                    <a:ext uri="{FF2B5EF4-FFF2-40B4-BE49-F238E27FC236}">
                      <a16:creationId xmlns:a16="http://schemas.microsoft.com/office/drawing/2014/main" id="{54A23CA2-7E2C-4336-B574-573CAC299EA3}"/>
                    </a:ext>
                  </a:extLst>
                </p:cNvPr>
                <p:cNvCxnSpPr/>
                <p:nvPr/>
              </p:nvCxnSpPr>
              <p:spPr>
                <a:xfrm>
                  <a:off x="7380312" y="2793554"/>
                  <a:ext cx="0" cy="1331966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>
                  <a:extLst>
                    <a:ext uri="{FF2B5EF4-FFF2-40B4-BE49-F238E27FC236}">
                      <a16:creationId xmlns:a16="http://schemas.microsoft.com/office/drawing/2014/main" id="{32BB0DDB-4AC6-44C4-801D-05CDBDD95CA3}"/>
                    </a:ext>
                  </a:extLst>
                </p:cNvPr>
                <p:cNvCxnSpPr/>
                <p:nvPr/>
              </p:nvCxnSpPr>
              <p:spPr>
                <a:xfrm>
                  <a:off x="7164288" y="2793554"/>
                  <a:ext cx="0" cy="1299220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箭头连接符 59">
                  <a:extLst>
                    <a:ext uri="{FF2B5EF4-FFF2-40B4-BE49-F238E27FC236}">
                      <a16:creationId xmlns:a16="http://schemas.microsoft.com/office/drawing/2014/main" id="{F620CC99-A8F9-42E2-941B-082C4B8A37EA}"/>
                    </a:ext>
                  </a:extLst>
                </p:cNvPr>
                <p:cNvCxnSpPr/>
                <p:nvPr/>
              </p:nvCxnSpPr>
              <p:spPr>
                <a:xfrm>
                  <a:off x="6934200" y="2793554"/>
                  <a:ext cx="0" cy="1249213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>
                  <a:extLst>
                    <a:ext uri="{FF2B5EF4-FFF2-40B4-BE49-F238E27FC236}">
                      <a16:creationId xmlns:a16="http://schemas.microsoft.com/office/drawing/2014/main" id="{6952256F-0AB4-43F1-AFF4-B5B555B9E053}"/>
                    </a:ext>
                  </a:extLst>
                </p:cNvPr>
                <p:cNvCxnSpPr/>
                <p:nvPr/>
              </p:nvCxnSpPr>
              <p:spPr>
                <a:xfrm>
                  <a:off x="6678332" y="2793554"/>
                  <a:ext cx="0" cy="1173216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A1B39888-A114-4C8C-8311-A057D2C06D98}"/>
                    </a:ext>
                  </a:extLst>
                </p:cNvPr>
                <p:cNvCxnSpPr/>
                <p:nvPr/>
              </p:nvCxnSpPr>
              <p:spPr>
                <a:xfrm>
                  <a:off x="6421949" y="2793554"/>
                  <a:ext cx="0" cy="1087316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5D5B4582-1751-42B1-96DF-CCA16F089A57}"/>
                    </a:ext>
                  </a:extLst>
                </p:cNvPr>
                <p:cNvCxnSpPr/>
                <p:nvPr/>
              </p:nvCxnSpPr>
              <p:spPr>
                <a:xfrm>
                  <a:off x="6156176" y="2793554"/>
                  <a:ext cx="0" cy="923478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C35DD202-7553-4FB5-AB0E-2103D8AE73B2}"/>
                    </a:ext>
                  </a:extLst>
                </p:cNvPr>
                <p:cNvCxnSpPr/>
                <p:nvPr/>
              </p:nvCxnSpPr>
              <p:spPr>
                <a:xfrm>
                  <a:off x="5820893" y="2793554"/>
                  <a:ext cx="0" cy="496019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>
                  <a:extLst>
                    <a:ext uri="{FF2B5EF4-FFF2-40B4-BE49-F238E27FC236}">
                      <a16:creationId xmlns:a16="http://schemas.microsoft.com/office/drawing/2014/main" id="{1F42819A-DD49-4840-BF24-AD66E357C2F3}"/>
                    </a:ext>
                  </a:extLst>
                </p:cNvPr>
                <p:cNvCxnSpPr/>
                <p:nvPr/>
              </p:nvCxnSpPr>
              <p:spPr>
                <a:xfrm>
                  <a:off x="5587880" y="2793554"/>
                  <a:ext cx="0" cy="194131"/>
                </a:xfrm>
                <a:prstGeom prst="straightConnector1">
                  <a:avLst/>
                </a:prstGeom>
                <a:ln w="3175">
                  <a:solidFill>
                    <a:srgbClr val="FF0000"/>
                  </a:solidFill>
                  <a:prstDash val="das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49" name="Object 45">
              <a:extLst>
                <a:ext uri="{FF2B5EF4-FFF2-40B4-BE49-F238E27FC236}">
                  <a16:creationId xmlns:a16="http://schemas.microsoft.com/office/drawing/2014/main" id="{D0E41B71-2FA3-4729-878E-9DC755C6CF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0607877"/>
                </p:ext>
              </p:extLst>
            </p:nvPr>
          </p:nvGraphicFramePr>
          <p:xfrm>
            <a:off x="4743132" y="1217932"/>
            <a:ext cx="361950" cy="81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92" name="Equation" r:id="rId25" imgW="190440" imgH="431640" progId="Equation.DSMT4">
                    <p:embed/>
                  </p:oleObj>
                </mc:Choice>
                <mc:Fallback>
                  <p:oleObj name="Equation" r:id="rId25" imgW="190440" imgH="431640" progId="Equation.DSMT4">
                    <p:embed/>
                    <p:pic>
                      <p:nvPicPr>
                        <p:cNvPr id="36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3132" y="1217932"/>
                          <a:ext cx="361950" cy="817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6">
              <a:extLst>
                <a:ext uri="{FF2B5EF4-FFF2-40B4-BE49-F238E27FC236}">
                  <a16:creationId xmlns:a16="http://schemas.microsoft.com/office/drawing/2014/main" id="{4C2A3733-E9D8-4796-9CAE-86BA5C979C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8138114"/>
                </p:ext>
              </p:extLst>
            </p:nvPr>
          </p:nvGraphicFramePr>
          <p:xfrm>
            <a:off x="4726380" y="4303549"/>
            <a:ext cx="361950" cy="819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93" name="Equation" r:id="rId27" imgW="190440" imgH="431640" progId="Equation.DSMT4">
                    <p:embed/>
                  </p:oleObj>
                </mc:Choice>
                <mc:Fallback>
                  <p:oleObj name="Equation" r:id="rId27" imgW="190440" imgH="431640" progId="Equation.DSMT4">
                    <p:embed/>
                    <p:pic>
                      <p:nvPicPr>
                        <p:cNvPr id="37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6380" y="4303549"/>
                          <a:ext cx="361950" cy="819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45">
              <a:extLst>
                <a:ext uri="{FF2B5EF4-FFF2-40B4-BE49-F238E27FC236}">
                  <a16:creationId xmlns:a16="http://schemas.microsoft.com/office/drawing/2014/main" id="{3685A3FE-4AE3-4BE5-A78E-A771779BA08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0680923"/>
                </p:ext>
              </p:extLst>
            </p:nvPr>
          </p:nvGraphicFramePr>
          <p:xfrm>
            <a:off x="4994051" y="2762427"/>
            <a:ext cx="23971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94" name="Equation" r:id="rId29" imgW="126720" imgH="177480" progId="Equation.DSMT4">
                    <p:embed/>
                  </p:oleObj>
                </mc:Choice>
                <mc:Fallback>
                  <p:oleObj name="Equation" r:id="rId29" imgW="126720" imgH="177480" progId="Equation.DSMT4">
                    <p:embed/>
                    <p:pic>
                      <p:nvPicPr>
                        <p:cNvPr id="38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4051" y="2762427"/>
                          <a:ext cx="239712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46">
              <a:extLst>
                <a:ext uri="{FF2B5EF4-FFF2-40B4-BE49-F238E27FC236}">
                  <a16:creationId xmlns:a16="http://schemas.microsoft.com/office/drawing/2014/main" id="{1C9726F4-7E52-467A-8420-219A7E9BB9B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8648886"/>
                </p:ext>
              </p:extLst>
            </p:nvPr>
          </p:nvGraphicFramePr>
          <p:xfrm>
            <a:off x="4923940" y="5759770"/>
            <a:ext cx="23971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95" name="Equation" r:id="rId31" imgW="126720" imgH="177480" progId="Equation.DSMT4">
                    <p:embed/>
                  </p:oleObj>
                </mc:Choice>
                <mc:Fallback>
                  <p:oleObj name="Equation" r:id="rId31" imgW="126720" imgH="177480" progId="Equation.DSMT4">
                    <p:embed/>
                    <p:pic>
                      <p:nvPicPr>
                        <p:cNvPr id="39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3940" y="5759770"/>
                          <a:ext cx="239712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1949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7" y="1"/>
            <a:ext cx="282650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小立体角法测量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β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放射性样品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β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sp>
        <p:nvSpPr>
          <p:cNvPr id="38" name="内容占位符 4">
            <a:extLst>
              <a:ext uri="{FF2B5EF4-FFF2-40B4-BE49-F238E27FC236}">
                <a16:creationId xmlns:a16="http://schemas.microsoft.com/office/drawing/2014/main" id="{D132A835-EE93-41F0-878F-97258B2C8931}"/>
              </a:ext>
            </a:extLst>
          </p:cNvPr>
          <p:cNvSpPr txBox="1">
            <a:spLocks/>
          </p:cNvSpPr>
          <p:nvPr/>
        </p:nvSpPr>
        <p:spPr>
          <a:xfrm>
            <a:off x="10206447" y="1"/>
            <a:ext cx="1985552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FF00"/>
                </a:solidFill>
              </a:rPr>
              <a:t>吸收校正</a:t>
            </a:r>
          </a:p>
        </p:txBody>
      </p:sp>
      <p:graphicFrame>
        <p:nvGraphicFramePr>
          <p:cNvPr id="84" name="Object 34">
            <a:extLst>
              <a:ext uri="{FF2B5EF4-FFF2-40B4-BE49-F238E27FC236}">
                <a16:creationId xmlns:a16="http://schemas.microsoft.com/office/drawing/2014/main" id="{DA1A8044-DEE9-40DB-A97C-C9C8D011E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216242"/>
              </p:ext>
            </p:extLst>
          </p:nvPr>
        </p:nvGraphicFramePr>
        <p:xfrm>
          <a:off x="3922124" y="2808488"/>
          <a:ext cx="72898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72" name="Equation" r:id="rId3" imgW="2755800" imgH="495000" progId="Equation.DSMT4">
                  <p:embed/>
                </p:oleObj>
              </mc:Choice>
              <mc:Fallback>
                <p:oleObj name="Equation" r:id="rId3" imgW="2755800" imgH="495000" progId="Equation.DSMT4">
                  <p:embed/>
                  <p:pic>
                    <p:nvPicPr>
                      <p:cNvPr id="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124" y="2808488"/>
                        <a:ext cx="7289800" cy="13319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36">
            <a:extLst>
              <a:ext uri="{FF2B5EF4-FFF2-40B4-BE49-F238E27FC236}">
                <a16:creationId xmlns:a16="http://schemas.microsoft.com/office/drawing/2014/main" id="{AD54461D-8C22-45B3-84D5-1903B616B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240869"/>
              </p:ext>
            </p:extLst>
          </p:nvPr>
        </p:nvGraphicFramePr>
        <p:xfrm>
          <a:off x="2076810" y="4583519"/>
          <a:ext cx="173990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73" name="Equation" r:id="rId5" imgW="622080" imgH="228600" progId="Equation.DSMT4">
                  <p:embed/>
                </p:oleObj>
              </mc:Choice>
              <mc:Fallback>
                <p:oleObj name="Equation" r:id="rId5" imgW="622080" imgH="228600" progId="Equation.DSMT4">
                  <p:embed/>
                  <p:pic>
                    <p:nvPicPr>
                      <p:cNvPr id="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810" y="4583519"/>
                        <a:ext cx="1739900" cy="6397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38">
            <a:extLst>
              <a:ext uri="{FF2B5EF4-FFF2-40B4-BE49-F238E27FC236}">
                <a16:creationId xmlns:a16="http://schemas.microsoft.com/office/drawing/2014/main" id="{4D1AFD5C-0CEE-4C5F-B26C-82CAFBA1A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920257"/>
              </p:ext>
            </p:extLst>
          </p:nvPr>
        </p:nvGraphicFramePr>
        <p:xfrm>
          <a:off x="2076810" y="5691750"/>
          <a:ext cx="20605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74" name="Equation" r:id="rId7" imgW="774360" imgH="241200" progId="Equation.DSMT4">
                  <p:embed/>
                </p:oleObj>
              </mc:Choice>
              <mc:Fallback>
                <p:oleObj name="Equation" r:id="rId7" imgW="774360" imgH="241200" progId="Equation.DSMT4">
                  <p:embed/>
                  <p:pic>
                    <p:nvPicPr>
                      <p:cNvPr id="8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810" y="5691750"/>
                        <a:ext cx="2060575" cy="6477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7" name="Group 39">
            <a:extLst>
              <a:ext uri="{FF2B5EF4-FFF2-40B4-BE49-F238E27FC236}">
                <a16:creationId xmlns:a16="http://schemas.microsoft.com/office/drawing/2014/main" id="{A6CFF49D-D55F-4749-8A6E-40204F18674D}"/>
              </a:ext>
            </a:extLst>
          </p:cNvPr>
          <p:cNvGrpSpPr>
            <a:grpSpLocks/>
          </p:cNvGrpSpPr>
          <p:nvPr/>
        </p:nvGrpSpPr>
        <p:grpSpPr bwMode="auto">
          <a:xfrm>
            <a:off x="4283882" y="4647903"/>
            <a:ext cx="3378072" cy="1708639"/>
            <a:chOff x="3969" y="3325"/>
            <a:chExt cx="1637" cy="828"/>
          </a:xfrm>
        </p:grpSpPr>
        <p:sp>
          <p:nvSpPr>
            <p:cNvPr id="88" name="Text Box 40">
              <a:extLst>
                <a:ext uri="{FF2B5EF4-FFF2-40B4-BE49-F238E27FC236}">
                  <a16:creationId xmlns:a16="http://schemas.microsoft.com/office/drawing/2014/main" id="{04E56778-F9D0-424B-BDA5-4CB0EA535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3325"/>
              <a:ext cx="1610" cy="22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厚为</a:t>
              </a:r>
              <a:r>
                <a:rPr kumimoji="0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源的自吸收</a:t>
              </a:r>
            </a:p>
          </p:txBody>
        </p:sp>
        <p:sp>
          <p:nvSpPr>
            <p:cNvPr id="89" name="Text Box 41">
              <a:extLst>
                <a:ext uri="{FF2B5EF4-FFF2-40B4-BE49-F238E27FC236}">
                  <a16:creationId xmlns:a16="http://schemas.microsoft.com/office/drawing/2014/main" id="{13419CBB-50A8-4240-98C3-95DF5EA09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3929"/>
              <a:ext cx="1536" cy="22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穿透</a:t>
              </a:r>
              <a:r>
                <a:rPr kumimoji="0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/2</a:t>
              </a:r>
              <a:r>
                <a:rPr kumimoji="0"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的吸收体</a:t>
              </a:r>
            </a:p>
          </p:txBody>
        </p:sp>
        <p:sp>
          <p:nvSpPr>
            <p:cNvPr id="90" name="AutoShape 42">
              <a:extLst>
                <a:ext uri="{FF2B5EF4-FFF2-40B4-BE49-F238E27FC236}">
                  <a16:creationId xmlns:a16="http://schemas.microsoft.com/office/drawing/2014/main" id="{4D52EB48-BA33-4861-9CD4-08866D359C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668" y="3638"/>
              <a:ext cx="288" cy="144"/>
            </a:xfrm>
            <a:prstGeom prst="leftRightArrow">
              <a:avLst>
                <a:gd name="adj1" fmla="val 50000"/>
                <a:gd name="adj2" fmla="val 40000"/>
              </a:avLst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1" name="Group 53">
            <a:extLst>
              <a:ext uri="{FF2B5EF4-FFF2-40B4-BE49-F238E27FC236}">
                <a16:creationId xmlns:a16="http://schemas.microsoft.com/office/drawing/2014/main" id="{55B40F90-443C-4598-BC76-460FCEFD2511}"/>
              </a:ext>
            </a:extLst>
          </p:cNvPr>
          <p:cNvGrpSpPr>
            <a:grpSpLocks/>
          </p:cNvGrpSpPr>
          <p:nvPr/>
        </p:nvGrpSpPr>
        <p:grpSpPr bwMode="auto">
          <a:xfrm>
            <a:off x="7909566" y="4596542"/>
            <a:ext cx="1871663" cy="2152308"/>
            <a:chOff x="4740" y="3249"/>
            <a:chExt cx="907" cy="1043"/>
          </a:xfrm>
        </p:grpSpPr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AE406F6D-D739-4471-9FDA-E78052A94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3249"/>
              <a:ext cx="471" cy="499"/>
            </a:xfrm>
            <a:prstGeom prst="rect">
              <a:avLst/>
            </a:prstGeom>
            <a:solidFill>
              <a:schemeClr val="bg2"/>
            </a:solidFill>
            <a:ln w="1905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93" name="Group 55">
              <a:extLst>
                <a:ext uri="{FF2B5EF4-FFF2-40B4-BE49-F238E27FC236}">
                  <a16:creationId xmlns:a16="http://schemas.microsoft.com/office/drawing/2014/main" id="{41240F90-ECE1-46D9-98AD-2BDF3BE5C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0" y="3249"/>
              <a:ext cx="464" cy="494"/>
              <a:chOff x="4648" y="3430"/>
              <a:chExt cx="682" cy="726"/>
            </a:xfrm>
          </p:grpSpPr>
          <p:grpSp>
            <p:nvGrpSpPr>
              <p:cNvPr id="100" name="Group 56">
                <a:extLst>
                  <a:ext uri="{FF2B5EF4-FFF2-40B4-BE49-F238E27FC236}">
                    <a16:creationId xmlns:a16="http://schemas.microsoft.com/office/drawing/2014/main" id="{0083E9E0-BD47-4D72-AE1F-F3B6CCB54C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48" y="3430"/>
                <a:ext cx="334" cy="363"/>
                <a:chOff x="4648" y="3430"/>
                <a:chExt cx="818" cy="890"/>
              </a:xfrm>
            </p:grpSpPr>
            <p:sp>
              <p:nvSpPr>
                <p:cNvPr id="131" name="AutoShape 57">
                  <a:extLst>
                    <a:ext uri="{FF2B5EF4-FFF2-40B4-BE49-F238E27FC236}">
                      <a16:creationId xmlns:a16="http://schemas.microsoft.com/office/drawing/2014/main" id="{C8DB16C2-45A4-40F8-AE51-CCFF5CBA5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AutoShape 58">
                  <a:extLst>
                    <a:ext uri="{FF2B5EF4-FFF2-40B4-BE49-F238E27FC236}">
                      <a16:creationId xmlns:a16="http://schemas.microsoft.com/office/drawing/2014/main" id="{4FC8E418-18D9-4384-8CCD-3865CFE6B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AutoShape 59">
                  <a:extLst>
                    <a:ext uri="{FF2B5EF4-FFF2-40B4-BE49-F238E27FC236}">
                      <a16:creationId xmlns:a16="http://schemas.microsoft.com/office/drawing/2014/main" id="{791BD3B2-5D12-4E85-8B35-6ADDBDFA7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AutoShape 60">
                  <a:extLst>
                    <a:ext uri="{FF2B5EF4-FFF2-40B4-BE49-F238E27FC236}">
                      <a16:creationId xmlns:a16="http://schemas.microsoft.com/office/drawing/2014/main" id="{88260A6B-38DF-4950-8495-6B3D4EAA6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AutoShape 61">
                  <a:extLst>
                    <a:ext uri="{FF2B5EF4-FFF2-40B4-BE49-F238E27FC236}">
                      <a16:creationId xmlns:a16="http://schemas.microsoft.com/office/drawing/2014/main" id="{B636042D-11BF-4D08-8240-65954C241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AutoShape 62">
                  <a:extLst>
                    <a:ext uri="{FF2B5EF4-FFF2-40B4-BE49-F238E27FC236}">
                      <a16:creationId xmlns:a16="http://schemas.microsoft.com/office/drawing/2014/main" id="{17D4E757-F8EF-4739-9546-B441245DB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AutoShape 63">
                  <a:extLst>
                    <a:ext uri="{FF2B5EF4-FFF2-40B4-BE49-F238E27FC236}">
                      <a16:creationId xmlns:a16="http://schemas.microsoft.com/office/drawing/2014/main" id="{C927B3C1-1B4A-4D51-92C4-712F68802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AutoShape 64">
                  <a:extLst>
                    <a:ext uri="{FF2B5EF4-FFF2-40B4-BE49-F238E27FC236}">
                      <a16:creationId xmlns:a16="http://schemas.microsoft.com/office/drawing/2014/main" id="{49CDD4E6-EC18-4B1F-91D6-FCFF3178E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AutoShape 65">
                  <a:extLst>
                    <a:ext uri="{FF2B5EF4-FFF2-40B4-BE49-F238E27FC236}">
                      <a16:creationId xmlns:a16="http://schemas.microsoft.com/office/drawing/2014/main" id="{61134F9F-4724-4176-8E7F-A4A8E11D47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1" name="Group 66">
                <a:extLst>
                  <a:ext uri="{FF2B5EF4-FFF2-40B4-BE49-F238E27FC236}">
                    <a16:creationId xmlns:a16="http://schemas.microsoft.com/office/drawing/2014/main" id="{E2D2A868-B7F1-4A32-8462-C4FF2A810C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5" y="3430"/>
                <a:ext cx="334" cy="363"/>
                <a:chOff x="4648" y="3430"/>
                <a:chExt cx="818" cy="890"/>
              </a:xfrm>
            </p:grpSpPr>
            <p:sp>
              <p:nvSpPr>
                <p:cNvPr id="122" name="AutoShape 67">
                  <a:extLst>
                    <a:ext uri="{FF2B5EF4-FFF2-40B4-BE49-F238E27FC236}">
                      <a16:creationId xmlns:a16="http://schemas.microsoft.com/office/drawing/2014/main" id="{DC0D32B1-4ADB-4209-B6E9-417C9CEC9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AutoShape 68">
                  <a:extLst>
                    <a:ext uri="{FF2B5EF4-FFF2-40B4-BE49-F238E27FC236}">
                      <a16:creationId xmlns:a16="http://schemas.microsoft.com/office/drawing/2014/main" id="{583CD5E5-B5C3-4EE6-9ADD-8765C8E09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AutoShape 69">
                  <a:extLst>
                    <a:ext uri="{FF2B5EF4-FFF2-40B4-BE49-F238E27FC236}">
                      <a16:creationId xmlns:a16="http://schemas.microsoft.com/office/drawing/2014/main" id="{C9A4601D-A485-4ED2-98E1-FAB2C59B3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AutoShape 70">
                  <a:extLst>
                    <a:ext uri="{FF2B5EF4-FFF2-40B4-BE49-F238E27FC236}">
                      <a16:creationId xmlns:a16="http://schemas.microsoft.com/office/drawing/2014/main" id="{D62ACCFE-C798-4ABD-9751-298C4F1E0B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AutoShape 71">
                  <a:extLst>
                    <a:ext uri="{FF2B5EF4-FFF2-40B4-BE49-F238E27FC236}">
                      <a16:creationId xmlns:a16="http://schemas.microsoft.com/office/drawing/2014/main" id="{FC50FC83-4931-4ADE-937F-33928FD118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AutoShape 72">
                  <a:extLst>
                    <a:ext uri="{FF2B5EF4-FFF2-40B4-BE49-F238E27FC236}">
                      <a16:creationId xmlns:a16="http://schemas.microsoft.com/office/drawing/2014/main" id="{93005E52-B35A-4DF9-86F9-12E21CF43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AutoShape 73">
                  <a:extLst>
                    <a:ext uri="{FF2B5EF4-FFF2-40B4-BE49-F238E27FC236}">
                      <a16:creationId xmlns:a16="http://schemas.microsoft.com/office/drawing/2014/main" id="{90442939-C274-4A12-B0DE-4E874C51B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AutoShape 74">
                  <a:extLst>
                    <a:ext uri="{FF2B5EF4-FFF2-40B4-BE49-F238E27FC236}">
                      <a16:creationId xmlns:a16="http://schemas.microsoft.com/office/drawing/2014/main" id="{AE4DBF20-5BA0-4284-8593-7D5C355FA0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AutoShape 75">
                  <a:extLst>
                    <a:ext uri="{FF2B5EF4-FFF2-40B4-BE49-F238E27FC236}">
                      <a16:creationId xmlns:a16="http://schemas.microsoft.com/office/drawing/2014/main" id="{4D31F942-8DA9-4732-B97C-A1F8EB90A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2" name="Group 76">
                <a:extLst>
                  <a:ext uri="{FF2B5EF4-FFF2-40B4-BE49-F238E27FC236}">
                    <a16:creationId xmlns:a16="http://schemas.microsoft.com/office/drawing/2014/main" id="{4E6463AE-3A62-497B-9720-1D34DE04A3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49" y="3793"/>
                <a:ext cx="334" cy="363"/>
                <a:chOff x="4648" y="3430"/>
                <a:chExt cx="818" cy="890"/>
              </a:xfrm>
            </p:grpSpPr>
            <p:sp>
              <p:nvSpPr>
                <p:cNvPr id="113" name="AutoShape 77">
                  <a:extLst>
                    <a:ext uri="{FF2B5EF4-FFF2-40B4-BE49-F238E27FC236}">
                      <a16:creationId xmlns:a16="http://schemas.microsoft.com/office/drawing/2014/main" id="{FC771572-9028-4071-A316-4006B2361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AutoShape 78">
                  <a:extLst>
                    <a:ext uri="{FF2B5EF4-FFF2-40B4-BE49-F238E27FC236}">
                      <a16:creationId xmlns:a16="http://schemas.microsoft.com/office/drawing/2014/main" id="{4C0735D3-95F0-4A44-A8ED-00788F871C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AutoShape 79">
                  <a:extLst>
                    <a:ext uri="{FF2B5EF4-FFF2-40B4-BE49-F238E27FC236}">
                      <a16:creationId xmlns:a16="http://schemas.microsoft.com/office/drawing/2014/main" id="{26E15F5D-F3F7-4FBB-B0C3-4B4C494FAF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AutoShape 80">
                  <a:extLst>
                    <a:ext uri="{FF2B5EF4-FFF2-40B4-BE49-F238E27FC236}">
                      <a16:creationId xmlns:a16="http://schemas.microsoft.com/office/drawing/2014/main" id="{2E76E8FB-E966-472A-ADF4-C942E6F57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AutoShape 81">
                  <a:extLst>
                    <a:ext uri="{FF2B5EF4-FFF2-40B4-BE49-F238E27FC236}">
                      <a16:creationId xmlns:a16="http://schemas.microsoft.com/office/drawing/2014/main" id="{12B6CFDA-D3B3-4B6C-87B0-3A2749BCC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AutoShape 82">
                  <a:extLst>
                    <a:ext uri="{FF2B5EF4-FFF2-40B4-BE49-F238E27FC236}">
                      <a16:creationId xmlns:a16="http://schemas.microsoft.com/office/drawing/2014/main" id="{318D4A88-10A2-468C-B871-F9314DD0A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AutoShape 83">
                  <a:extLst>
                    <a:ext uri="{FF2B5EF4-FFF2-40B4-BE49-F238E27FC236}">
                      <a16:creationId xmlns:a16="http://schemas.microsoft.com/office/drawing/2014/main" id="{DCB2F7E0-912B-405D-B3B9-91C0AFC634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AutoShape 84">
                  <a:extLst>
                    <a:ext uri="{FF2B5EF4-FFF2-40B4-BE49-F238E27FC236}">
                      <a16:creationId xmlns:a16="http://schemas.microsoft.com/office/drawing/2014/main" id="{29DD0992-E542-4910-BD4F-7D442B8AE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AutoShape 85">
                  <a:extLst>
                    <a:ext uri="{FF2B5EF4-FFF2-40B4-BE49-F238E27FC236}">
                      <a16:creationId xmlns:a16="http://schemas.microsoft.com/office/drawing/2014/main" id="{6B4D22E8-36A6-45E9-AA95-BBDB6CD5D6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Group 86">
                <a:extLst>
                  <a:ext uri="{FF2B5EF4-FFF2-40B4-BE49-F238E27FC236}">
                    <a16:creationId xmlns:a16="http://schemas.microsoft.com/office/drawing/2014/main" id="{27052955-025D-496F-AEAD-1AF6F3406D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6" y="3793"/>
                <a:ext cx="334" cy="363"/>
                <a:chOff x="4648" y="3430"/>
                <a:chExt cx="818" cy="890"/>
              </a:xfrm>
            </p:grpSpPr>
            <p:sp>
              <p:nvSpPr>
                <p:cNvPr id="104" name="AutoShape 87">
                  <a:extLst>
                    <a:ext uri="{FF2B5EF4-FFF2-40B4-BE49-F238E27FC236}">
                      <a16:creationId xmlns:a16="http://schemas.microsoft.com/office/drawing/2014/main" id="{D5AF6161-F56B-434F-9ED2-62050B3EC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AutoShape 88">
                  <a:extLst>
                    <a:ext uri="{FF2B5EF4-FFF2-40B4-BE49-F238E27FC236}">
                      <a16:creationId xmlns:a16="http://schemas.microsoft.com/office/drawing/2014/main" id="{1ADA0D35-D257-40DC-B513-01A6847C95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AutoShape 89">
                  <a:extLst>
                    <a:ext uri="{FF2B5EF4-FFF2-40B4-BE49-F238E27FC236}">
                      <a16:creationId xmlns:a16="http://schemas.microsoft.com/office/drawing/2014/main" id="{7FA9D50F-EBC4-4147-A5C4-6E4A9FCEC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3430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AutoShape 90">
                  <a:extLst>
                    <a:ext uri="{FF2B5EF4-FFF2-40B4-BE49-F238E27FC236}">
                      <a16:creationId xmlns:a16="http://schemas.microsoft.com/office/drawing/2014/main" id="{8BCF4037-49E7-4C2C-A6C3-768A6ABF9D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AutoShape 91">
                  <a:extLst>
                    <a:ext uri="{FF2B5EF4-FFF2-40B4-BE49-F238E27FC236}">
                      <a16:creationId xmlns:a16="http://schemas.microsoft.com/office/drawing/2014/main" id="{F48DF5ED-25DB-4C52-B05A-7860132FB6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AutoShape 92">
                  <a:extLst>
                    <a:ext uri="{FF2B5EF4-FFF2-40B4-BE49-F238E27FC236}">
                      <a16:creationId xmlns:a16="http://schemas.microsoft.com/office/drawing/2014/main" id="{A8C9959F-429A-460F-814B-CD471D23C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37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AutoShape 93">
                  <a:extLst>
                    <a:ext uri="{FF2B5EF4-FFF2-40B4-BE49-F238E27FC236}">
                      <a16:creationId xmlns:a16="http://schemas.microsoft.com/office/drawing/2014/main" id="{E3304EA4-D0FC-48D1-B843-71B04A323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8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AutoShape 94">
                  <a:extLst>
                    <a:ext uri="{FF2B5EF4-FFF2-40B4-BE49-F238E27FC236}">
                      <a16:creationId xmlns:a16="http://schemas.microsoft.com/office/drawing/2014/main" id="{22219B3B-2F90-49F6-A440-E2BC9709F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AutoShape 95">
                  <a:extLst>
                    <a:ext uri="{FF2B5EF4-FFF2-40B4-BE49-F238E27FC236}">
                      <a16:creationId xmlns:a16="http://schemas.microsoft.com/office/drawing/2014/main" id="{BA012399-7DBD-4192-B95F-AB241C84A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4048"/>
                  <a:ext cx="273" cy="272"/>
                </a:xfrm>
                <a:prstGeom prst="sun">
                  <a:avLst>
                    <a:gd name="adj" fmla="val 25000"/>
                  </a:avLst>
                </a:prstGeom>
                <a:solidFill>
                  <a:srgbClr val="FF0000"/>
                </a:solidFill>
                <a:ln w="3175" algn="ctr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94" name="Rectangle 96">
              <a:extLst>
                <a:ext uri="{FF2B5EF4-FFF2-40B4-BE49-F238E27FC236}">
                  <a16:creationId xmlns:a16="http://schemas.microsoft.com/office/drawing/2014/main" id="{F23B8C7F-44D8-45C7-839B-871EFB72D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" y="3793"/>
              <a:ext cx="245" cy="499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1905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5" name="AutoShape 97">
              <a:extLst>
                <a:ext uri="{FF2B5EF4-FFF2-40B4-BE49-F238E27FC236}">
                  <a16:creationId xmlns:a16="http://schemas.microsoft.com/office/drawing/2014/main" id="{A1E2A0BC-9542-4F81-ACB5-83135561E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3974"/>
              <a:ext cx="136" cy="136"/>
            </a:xfrm>
            <a:prstGeom prst="sun">
              <a:avLst>
                <a:gd name="adj" fmla="val 25000"/>
              </a:avLst>
            </a:prstGeom>
            <a:solidFill>
              <a:srgbClr val="FF0000"/>
            </a:solidFill>
            <a:ln w="19050" algn="ctr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" name="Line 98">
              <a:extLst>
                <a:ext uri="{FF2B5EF4-FFF2-40B4-BE49-F238E27FC236}">
                  <a16:creationId xmlns:a16="http://schemas.microsoft.com/office/drawing/2014/main" id="{C8CAEA3C-9F8A-4874-8D62-0B0BDFD72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3475"/>
              <a:ext cx="27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7" name="Line 99">
              <a:extLst>
                <a:ext uri="{FF2B5EF4-FFF2-40B4-BE49-F238E27FC236}">
                  <a16:creationId xmlns:a16="http://schemas.microsoft.com/office/drawing/2014/main" id="{A06C502D-A937-4CD4-AE46-590EE5155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3566"/>
              <a:ext cx="27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8" name="Line 100">
              <a:extLst>
                <a:ext uri="{FF2B5EF4-FFF2-40B4-BE49-F238E27FC236}">
                  <a16:creationId xmlns:a16="http://schemas.microsoft.com/office/drawing/2014/main" id="{30ACBF88-DD2D-44E6-BECA-56F3B7FB3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3974"/>
              <a:ext cx="27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9" name="Line 101">
              <a:extLst>
                <a:ext uri="{FF2B5EF4-FFF2-40B4-BE49-F238E27FC236}">
                  <a16:creationId xmlns:a16="http://schemas.microsoft.com/office/drawing/2014/main" id="{04F012FF-20F1-44B9-97B5-095543BEA6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4065"/>
              <a:ext cx="27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140" name="Object 45">
            <a:extLst>
              <a:ext uri="{FF2B5EF4-FFF2-40B4-BE49-F238E27FC236}">
                <a16:creationId xmlns:a16="http://schemas.microsoft.com/office/drawing/2014/main" id="{CFB0DB1D-A493-41D2-ACEB-CF4DD966C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661924"/>
              </p:ext>
            </p:extLst>
          </p:nvPr>
        </p:nvGraphicFramePr>
        <p:xfrm>
          <a:off x="767408" y="763586"/>
          <a:ext cx="2720976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75" name="Equation" r:id="rId9" imgW="1231560" imgH="431640" progId="Equation.DSMT4">
                  <p:embed/>
                </p:oleObj>
              </mc:Choice>
              <mc:Fallback>
                <p:oleObj name="Equation" r:id="rId9" imgW="1231560" imgH="431640" progId="Equation.DSMT4">
                  <p:embed/>
                  <p:pic>
                    <p:nvPicPr>
                      <p:cNvPr id="62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408" y="763586"/>
                        <a:ext cx="2720976" cy="9699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" name="Rectangle 47">
            <a:extLst>
              <a:ext uri="{FF2B5EF4-FFF2-40B4-BE49-F238E27FC236}">
                <a16:creationId xmlns:a16="http://schemas.microsoft.com/office/drawing/2014/main" id="{5E98570D-0D3E-4DF4-98D8-6D30E8032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609" y="2132012"/>
            <a:ext cx="2160588" cy="1296988"/>
          </a:xfrm>
          <a:prstGeom prst="rect">
            <a:avLst/>
          </a:prstGeom>
          <a:solidFill>
            <a:srgbClr val="66FF33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2" name="Rectangle 48">
            <a:extLst>
              <a:ext uri="{FF2B5EF4-FFF2-40B4-BE49-F238E27FC236}">
                <a16:creationId xmlns:a16="http://schemas.microsoft.com/office/drawing/2014/main" id="{A44935A8-EF00-49CC-987B-22D86916E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021" y="2665412"/>
            <a:ext cx="2160588" cy="144463"/>
          </a:xfrm>
          <a:prstGeom prst="rect">
            <a:avLst/>
          </a:prstGeom>
          <a:solidFill>
            <a:srgbClr val="FF00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43" name="Line 50">
            <a:extLst>
              <a:ext uri="{FF2B5EF4-FFF2-40B4-BE49-F238E27FC236}">
                <a16:creationId xmlns:a16="http://schemas.microsoft.com/office/drawing/2014/main" id="{7AFBF54E-6414-475E-922F-C48F1D465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4071" y="2132012"/>
            <a:ext cx="0" cy="1296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44" name="Object 51">
            <a:extLst>
              <a:ext uri="{FF2B5EF4-FFF2-40B4-BE49-F238E27FC236}">
                <a16:creationId xmlns:a16="http://schemas.microsoft.com/office/drawing/2014/main" id="{3539E923-2988-49A4-A450-653E1CF4E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788727"/>
              </p:ext>
            </p:extLst>
          </p:nvPr>
        </p:nvGraphicFramePr>
        <p:xfrm>
          <a:off x="3274071" y="2492374"/>
          <a:ext cx="427038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76" name="Equation" r:id="rId11" imgW="152280" imgH="228600" progId="Equation.DSMT4">
                  <p:embed/>
                </p:oleObj>
              </mc:Choice>
              <mc:Fallback>
                <p:oleObj name="Equation" r:id="rId11" imgW="152280" imgH="228600" progId="Equation.DSMT4">
                  <p:embed/>
                  <p:pic>
                    <p:nvPicPr>
                      <p:cNvPr id="66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071" y="2492374"/>
                        <a:ext cx="427038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52">
            <a:extLst>
              <a:ext uri="{FF2B5EF4-FFF2-40B4-BE49-F238E27FC236}">
                <a16:creationId xmlns:a16="http://schemas.microsoft.com/office/drawing/2014/main" id="{F354EE1C-0702-4205-A48D-B93F990DE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00501"/>
              </p:ext>
            </p:extLst>
          </p:nvPr>
        </p:nvGraphicFramePr>
        <p:xfrm>
          <a:off x="2273946" y="2695574"/>
          <a:ext cx="71120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77" name="Equation" r:id="rId13" imgW="253800" imgH="228600" progId="Equation.DSMT4">
                  <p:embed/>
                </p:oleObj>
              </mc:Choice>
              <mc:Fallback>
                <p:oleObj name="Equation" r:id="rId13" imgW="253800" imgH="228600" progId="Equation.DSMT4">
                  <p:embed/>
                  <p:pic>
                    <p:nvPicPr>
                      <p:cNvPr id="67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946" y="2695574"/>
                        <a:ext cx="71120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52">
            <a:extLst>
              <a:ext uri="{FF2B5EF4-FFF2-40B4-BE49-F238E27FC236}">
                <a16:creationId xmlns:a16="http://schemas.microsoft.com/office/drawing/2014/main" id="{32840B2C-26CE-44AB-BB73-03B0E7AFF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455394"/>
              </p:ext>
            </p:extLst>
          </p:nvPr>
        </p:nvGraphicFramePr>
        <p:xfrm>
          <a:off x="2318396" y="2043112"/>
          <a:ext cx="53340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78" name="Equation" r:id="rId15" imgW="190440" imgH="228600" progId="Equation.DSMT4">
                  <p:embed/>
                </p:oleObj>
              </mc:Choice>
              <mc:Fallback>
                <p:oleObj name="Equation" r:id="rId15" imgW="190440" imgH="228600" progId="Equation.DSMT4">
                  <p:embed/>
                  <p:pic>
                    <p:nvPicPr>
                      <p:cNvPr id="68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8396" y="2043112"/>
                        <a:ext cx="53340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Line 50">
            <a:extLst>
              <a:ext uri="{FF2B5EF4-FFF2-40B4-BE49-F238E27FC236}">
                <a16:creationId xmlns:a16="http://schemas.microsoft.com/office/drawing/2014/main" id="{96B744AA-2F84-41C9-8DC4-974589BFB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4434" y="2160587"/>
            <a:ext cx="0" cy="503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48" name="Object 45">
            <a:extLst>
              <a:ext uri="{FF2B5EF4-FFF2-40B4-BE49-F238E27FC236}">
                <a16:creationId xmlns:a16="http://schemas.microsoft.com/office/drawing/2014/main" id="{B7F749CD-8FDC-4215-8851-E2C28B78C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279803"/>
              </p:ext>
            </p:extLst>
          </p:nvPr>
        </p:nvGraphicFramePr>
        <p:xfrm>
          <a:off x="978546" y="2914649"/>
          <a:ext cx="3635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79" name="Equation" r:id="rId17" imgW="164880" imgH="228600" progId="Equation.DSMT4">
                  <p:embed/>
                </p:oleObj>
              </mc:Choice>
              <mc:Fallback>
                <p:oleObj name="Equation" r:id="rId17" imgW="164880" imgH="228600" progId="Equation.DSMT4">
                  <p:embed/>
                  <p:pic>
                    <p:nvPicPr>
                      <p:cNvPr id="7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546" y="2914649"/>
                        <a:ext cx="363538" cy="5143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63DF3AE-96DB-4C0C-96A0-137A9A812F6F}"/>
              </a:ext>
            </a:extLst>
          </p:cNvPr>
          <p:cNvGrpSpPr/>
          <p:nvPr/>
        </p:nvGrpSpPr>
        <p:grpSpPr>
          <a:xfrm>
            <a:off x="1161108" y="1727199"/>
            <a:ext cx="1790701" cy="936625"/>
            <a:chOff x="418825" y="935533"/>
            <a:chExt cx="1790701" cy="936625"/>
          </a:xfrm>
        </p:grpSpPr>
        <p:sp>
          <p:nvSpPr>
            <p:cNvPr id="150" name="Line 49">
              <a:extLst>
                <a:ext uri="{FF2B5EF4-FFF2-40B4-BE49-F238E27FC236}">
                  <a16:creationId xmlns:a16="http://schemas.microsoft.com/office/drawing/2014/main" id="{4502DB55-2D71-4E02-B9A8-09E0C4375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226" y="935533"/>
              <a:ext cx="0" cy="93662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1" name="Line 49">
              <a:extLst>
                <a:ext uri="{FF2B5EF4-FFF2-40B4-BE49-F238E27FC236}">
                  <a16:creationId xmlns:a16="http://schemas.microsoft.com/office/drawing/2014/main" id="{7E9016C7-259A-45EF-B5A5-9062F1A5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39576" y="935533"/>
              <a:ext cx="0" cy="93662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" name="Line 49">
              <a:extLst>
                <a:ext uri="{FF2B5EF4-FFF2-40B4-BE49-F238E27FC236}">
                  <a16:creationId xmlns:a16="http://schemas.microsoft.com/office/drawing/2014/main" id="{3FB6253E-F599-4D01-9BD5-0C65FCBA35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9526" y="935533"/>
              <a:ext cx="0" cy="93662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53" name="Object 45">
              <a:extLst>
                <a:ext uri="{FF2B5EF4-FFF2-40B4-BE49-F238E27FC236}">
                  <a16:creationId xmlns:a16="http://schemas.microsoft.com/office/drawing/2014/main" id="{816FDF96-B11B-4C58-B8DC-C74A7D1833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759003"/>
                </p:ext>
              </p:extLst>
            </p:nvPr>
          </p:nvGraphicFramePr>
          <p:xfrm>
            <a:off x="418825" y="1003795"/>
            <a:ext cx="447675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980" name="Equation" r:id="rId19" imgW="203040" imgH="177480" progId="Equation.DSMT4">
                    <p:embed/>
                  </p:oleObj>
                </mc:Choice>
                <mc:Fallback>
                  <p:oleObj name="Equation" r:id="rId19" imgW="203040" imgH="177480" progId="Equation.DSMT4">
                    <p:embed/>
                    <p:pic>
                      <p:nvPicPr>
                        <p:cNvPr id="75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825" y="1003795"/>
                          <a:ext cx="447675" cy="4000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4" name="Object 34">
            <a:extLst>
              <a:ext uri="{FF2B5EF4-FFF2-40B4-BE49-F238E27FC236}">
                <a16:creationId xmlns:a16="http://schemas.microsoft.com/office/drawing/2014/main" id="{E00679E4-DBCE-41A5-9B82-D16485B34B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314165"/>
              </p:ext>
            </p:extLst>
          </p:nvPr>
        </p:nvGraphicFramePr>
        <p:xfrm>
          <a:off x="4511824" y="1081841"/>
          <a:ext cx="62515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81" name="Equation" r:id="rId21" imgW="2361960" imgH="482400" progId="Equation.DSMT4">
                  <p:embed/>
                </p:oleObj>
              </mc:Choice>
              <mc:Fallback>
                <p:oleObj name="Equation" r:id="rId21" imgW="2361960" imgH="482400" progId="Equation.DSMT4">
                  <p:embed/>
                  <p:pic>
                    <p:nvPicPr>
                      <p:cNvPr id="7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24" y="1081841"/>
                        <a:ext cx="6251575" cy="12985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" name="标题 1">
            <a:extLst>
              <a:ext uri="{FF2B5EF4-FFF2-40B4-BE49-F238E27FC236}">
                <a16:creationId xmlns:a16="http://schemas.microsoft.com/office/drawing/2014/main" id="{4359C2CF-2DE4-4B1D-BAC8-3342981975C4}"/>
              </a:ext>
            </a:extLst>
          </p:cNvPr>
          <p:cNvSpPr txBox="1">
            <a:spLocks/>
          </p:cNvSpPr>
          <p:nvPr/>
        </p:nvSpPr>
        <p:spPr>
          <a:xfrm>
            <a:off x="9730907" y="308232"/>
            <a:ext cx="2461092" cy="531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）源的自吸收</a:t>
            </a:r>
          </a:p>
        </p:txBody>
      </p:sp>
    </p:spTree>
    <p:extLst>
      <p:ext uri="{BB962C8B-B14F-4D97-AF65-F5344CB8AC3E}">
        <p14:creationId xmlns:p14="http://schemas.microsoft.com/office/powerpoint/2010/main" val="22834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7" y="1"/>
            <a:ext cx="282650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小立体角法测量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β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放射性样品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β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sp>
        <p:nvSpPr>
          <p:cNvPr id="38" name="内容占位符 4">
            <a:extLst>
              <a:ext uri="{FF2B5EF4-FFF2-40B4-BE49-F238E27FC236}">
                <a16:creationId xmlns:a16="http://schemas.microsoft.com/office/drawing/2014/main" id="{D132A835-EE93-41F0-878F-97258B2C8931}"/>
              </a:ext>
            </a:extLst>
          </p:cNvPr>
          <p:cNvSpPr txBox="1">
            <a:spLocks/>
          </p:cNvSpPr>
          <p:nvPr/>
        </p:nvSpPr>
        <p:spPr>
          <a:xfrm>
            <a:off x="10206447" y="1"/>
            <a:ext cx="1985552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FF00"/>
                </a:solidFill>
              </a:rPr>
              <a:t>吸收校正</a:t>
            </a:r>
          </a:p>
        </p:txBody>
      </p:sp>
      <p:graphicFrame>
        <p:nvGraphicFramePr>
          <p:cNvPr id="79" name="Object 23">
            <a:extLst>
              <a:ext uri="{FF2B5EF4-FFF2-40B4-BE49-F238E27FC236}">
                <a16:creationId xmlns:a16="http://schemas.microsoft.com/office/drawing/2014/main" id="{13691D71-4796-4E08-B7CE-0C6A1FAD3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046725"/>
              </p:ext>
            </p:extLst>
          </p:nvPr>
        </p:nvGraphicFramePr>
        <p:xfrm>
          <a:off x="3391272" y="1080294"/>
          <a:ext cx="40386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485" name="Equation" r:id="rId3" imgW="1307880" imgH="241200" progId="Equation.DSMT4">
                  <p:embed/>
                </p:oleObj>
              </mc:Choice>
              <mc:Fallback>
                <p:oleObj name="Equation" r:id="rId3" imgW="1307880" imgH="241200" progId="Equation.DSMT4">
                  <p:embed/>
                  <p:pic>
                    <p:nvPicPr>
                      <p:cNvPr id="6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1272" y="1080294"/>
                        <a:ext cx="403860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Group 24">
            <a:extLst>
              <a:ext uri="{FF2B5EF4-FFF2-40B4-BE49-F238E27FC236}">
                <a16:creationId xmlns:a16="http://schemas.microsoft.com/office/drawing/2014/main" id="{1F9C09E9-A207-4BD9-93B2-EAE80AB8EE82}"/>
              </a:ext>
            </a:extLst>
          </p:cNvPr>
          <p:cNvGrpSpPr>
            <a:grpSpLocks/>
          </p:cNvGrpSpPr>
          <p:nvPr/>
        </p:nvGrpSpPr>
        <p:grpSpPr bwMode="auto">
          <a:xfrm>
            <a:off x="1486272" y="3807619"/>
            <a:ext cx="6858000" cy="777875"/>
            <a:chOff x="288" y="2294"/>
            <a:chExt cx="4320" cy="490"/>
          </a:xfrm>
        </p:grpSpPr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25B058AB-AF13-4A8B-95B3-7DEA29523A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361"/>
              <a:ext cx="2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8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总的吸收厚度为：</a:t>
              </a:r>
            </a:p>
          </p:txBody>
        </p:sp>
        <p:graphicFrame>
          <p:nvGraphicFramePr>
            <p:cNvPr id="82" name="Object 26">
              <a:extLst>
                <a:ext uri="{FF2B5EF4-FFF2-40B4-BE49-F238E27FC236}">
                  <a16:creationId xmlns:a16="http://schemas.microsoft.com/office/drawing/2014/main" id="{75217CC5-74B2-4EB8-A2EE-D4D467D314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6" y="2294"/>
            <a:ext cx="1952" cy="4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486" name="Equation" r:id="rId5" imgW="952200" imgH="241200" progId="Equation.DSMT4">
                    <p:embed/>
                  </p:oleObj>
                </mc:Choice>
                <mc:Fallback>
                  <p:oleObj name="Equation" r:id="rId5" imgW="952200" imgH="241200" progId="Equation.DSMT4">
                    <p:embed/>
                    <p:pic>
                      <p:nvPicPr>
                        <p:cNvPr id="9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6" y="2294"/>
                          <a:ext cx="1952" cy="49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66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3" name="Group 27">
            <a:extLst>
              <a:ext uri="{FF2B5EF4-FFF2-40B4-BE49-F238E27FC236}">
                <a16:creationId xmlns:a16="http://schemas.microsoft.com/office/drawing/2014/main" id="{E8FD8C95-0E1A-473E-83FE-D33C75478010}"/>
              </a:ext>
            </a:extLst>
          </p:cNvPr>
          <p:cNvGrpSpPr>
            <a:grpSpLocks/>
          </p:cNvGrpSpPr>
          <p:nvPr/>
        </p:nvGrpSpPr>
        <p:grpSpPr bwMode="auto">
          <a:xfrm>
            <a:off x="1486272" y="5009357"/>
            <a:ext cx="7654925" cy="1076325"/>
            <a:chOff x="288" y="3051"/>
            <a:chExt cx="4822" cy="678"/>
          </a:xfrm>
        </p:grpSpPr>
        <p:sp>
          <p:nvSpPr>
            <p:cNvPr id="156" name="Text Box 28">
              <a:extLst>
                <a:ext uri="{FF2B5EF4-FFF2-40B4-BE49-F238E27FC236}">
                  <a16:creationId xmlns:a16="http://schemas.microsoft.com/office/drawing/2014/main" id="{6AAE9477-AC70-41AD-BC0A-F84AFAD00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276"/>
              <a:ext cx="2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8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总的吸收校正因子：</a:t>
              </a:r>
            </a:p>
          </p:txBody>
        </p:sp>
        <p:graphicFrame>
          <p:nvGraphicFramePr>
            <p:cNvPr id="157" name="Object 29">
              <a:extLst>
                <a:ext uri="{FF2B5EF4-FFF2-40B4-BE49-F238E27FC236}">
                  <a16:creationId xmlns:a16="http://schemas.microsoft.com/office/drawing/2014/main" id="{7FBD2188-7CCB-474D-92F6-F18F019DE8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3051"/>
            <a:ext cx="2422" cy="6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487" name="Equation" r:id="rId7" imgW="1536480" imgH="431640" progId="Equation.DSMT4">
                    <p:embed/>
                  </p:oleObj>
                </mc:Choice>
                <mc:Fallback>
                  <p:oleObj name="Equation" r:id="rId7" imgW="1536480" imgH="431640" progId="Equation.DSMT4">
                    <p:embed/>
                    <p:pic>
                      <p:nvPicPr>
                        <p:cNvPr id="12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3051"/>
                          <a:ext cx="2422" cy="67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66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8" name="Group 30">
            <a:extLst>
              <a:ext uri="{FF2B5EF4-FFF2-40B4-BE49-F238E27FC236}">
                <a16:creationId xmlns:a16="http://schemas.microsoft.com/office/drawing/2014/main" id="{F5C5C1DA-9396-4BAC-B361-09A7D3DA9468}"/>
              </a:ext>
            </a:extLst>
          </p:cNvPr>
          <p:cNvGrpSpPr>
            <a:grpSpLocks/>
          </p:cNvGrpSpPr>
          <p:nvPr/>
        </p:nvGrpSpPr>
        <p:grpSpPr bwMode="auto">
          <a:xfrm>
            <a:off x="4458072" y="1124744"/>
            <a:ext cx="1066800" cy="2205038"/>
            <a:chOff x="2160" y="604"/>
            <a:chExt cx="672" cy="1389"/>
          </a:xfrm>
        </p:grpSpPr>
        <p:sp>
          <p:nvSpPr>
            <p:cNvPr id="159" name="Text Box 31">
              <a:extLst>
                <a:ext uri="{FF2B5EF4-FFF2-40B4-BE49-F238E27FC236}">
                  <a16:creationId xmlns:a16="http://schemas.microsoft.com/office/drawing/2014/main" id="{8A441D4A-E613-4EB6-8B5B-6AEF0EA65C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392"/>
              <a:ext cx="672" cy="60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源覆盖膜</a:t>
              </a:r>
            </a:p>
          </p:txBody>
        </p:sp>
        <p:sp>
          <p:nvSpPr>
            <p:cNvPr id="160" name="Rectangle 32">
              <a:extLst>
                <a:ext uri="{FF2B5EF4-FFF2-40B4-BE49-F238E27FC236}">
                  <a16:creationId xmlns:a16="http://schemas.microsoft.com/office/drawing/2014/main" id="{4303AE9C-68D6-4282-9D60-1A104F3BA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604"/>
              <a:ext cx="480" cy="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61" name="AutoShape 33">
              <a:extLst>
                <a:ext uri="{FF2B5EF4-FFF2-40B4-BE49-F238E27FC236}">
                  <a16:creationId xmlns:a16="http://schemas.microsoft.com/office/drawing/2014/main" id="{1C79C593-DF2C-4B95-B1E1-AA4EC334582F}"/>
                </a:ext>
              </a:extLst>
            </p:cNvPr>
            <p:cNvCxnSpPr>
              <a:cxnSpLocks noChangeShapeType="1"/>
              <a:stCxn id="159" idx="0"/>
              <a:endCxn id="160" idx="2"/>
            </p:cNvCxnSpPr>
            <p:nvPr/>
          </p:nvCxnSpPr>
          <p:spPr bwMode="auto">
            <a:xfrm flipV="1">
              <a:off x="2496" y="1084"/>
              <a:ext cx="0" cy="30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2" name="Group 34">
            <a:extLst>
              <a:ext uri="{FF2B5EF4-FFF2-40B4-BE49-F238E27FC236}">
                <a16:creationId xmlns:a16="http://schemas.microsoft.com/office/drawing/2014/main" id="{FE6EBF25-6482-4CAB-A179-865FCB6F9342}"/>
              </a:ext>
            </a:extLst>
          </p:cNvPr>
          <p:cNvGrpSpPr>
            <a:grpSpLocks/>
          </p:cNvGrpSpPr>
          <p:nvPr/>
        </p:nvGrpSpPr>
        <p:grpSpPr bwMode="auto">
          <a:xfrm>
            <a:off x="5677272" y="1124744"/>
            <a:ext cx="762000" cy="2205038"/>
            <a:chOff x="2928" y="604"/>
            <a:chExt cx="480" cy="1389"/>
          </a:xfrm>
        </p:grpSpPr>
        <p:sp>
          <p:nvSpPr>
            <p:cNvPr id="163" name="Text Box 35">
              <a:extLst>
                <a:ext uri="{FF2B5EF4-FFF2-40B4-BE49-F238E27FC236}">
                  <a16:creationId xmlns:a16="http://schemas.microsoft.com/office/drawing/2014/main" id="{8C074D56-0D7C-4BF8-ACC4-41E5AF919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1392"/>
              <a:ext cx="480" cy="60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空气</a:t>
              </a:r>
            </a:p>
          </p:txBody>
        </p:sp>
        <p:sp>
          <p:nvSpPr>
            <p:cNvPr id="164" name="Rectangle 36">
              <a:extLst>
                <a:ext uri="{FF2B5EF4-FFF2-40B4-BE49-F238E27FC236}">
                  <a16:creationId xmlns:a16="http://schemas.microsoft.com/office/drawing/2014/main" id="{30C28AA5-B6EF-48E7-BA9E-F6995869A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604"/>
              <a:ext cx="480" cy="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65" name="AutoShape 37">
              <a:extLst>
                <a:ext uri="{FF2B5EF4-FFF2-40B4-BE49-F238E27FC236}">
                  <a16:creationId xmlns:a16="http://schemas.microsoft.com/office/drawing/2014/main" id="{0785D852-CDD3-48E8-828A-848F9CA61126}"/>
                </a:ext>
              </a:extLst>
            </p:cNvPr>
            <p:cNvCxnSpPr>
              <a:cxnSpLocks noChangeShapeType="1"/>
              <a:stCxn id="163" idx="0"/>
              <a:endCxn id="164" idx="2"/>
            </p:cNvCxnSpPr>
            <p:nvPr/>
          </p:nvCxnSpPr>
          <p:spPr bwMode="auto">
            <a:xfrm rot="5400000" flipH="1" flipV="1">
              <a:off x="3014" y="1238"/>
              <a:ext cx="308" cy="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6" name="Group 38">
            <a:extLst>
              <a:ext uri="{FF2B5EF4-FFF2-40B4-BE49-F238E27FC236}">
                <a16:creationId xmlns:a16="http://schemas.microsoft.com/office/drawing/2014/main" id="{0B63BBA2-C72D-4A16-975E-9E78F5A35226}"/>
              </a:ext>
            </a:extLst>
          </p:cNvPr>
          <p:cNvGrpSpPr>
            <a:grpSpLocks/>
          </p:cNvGrpSpPr>
          <p:nvPr/>
        </p:nvGrpSpPr>
        <p:grpSpPr bwMode="auto">
          <a:xfrm>
            <a:off x="6744072" y="1124744"/>
            <a:ext cx="990600" cy="2205038"/>
            <a:chOff x="3600" y="604"/>
            <a:chExt cx="624" cy="1389"/>
          </a:xfrm>
        </p:grpSpPr>
        <p:sp>
          <p:nvSpPr>
            <p:cNvPr id="167" name="Text Box 39">
              <a:extLst>
                <a:ext uri="{FF2B5EF4-FFF2-40B4-BE49-F238E27FC236}">
                  <a16:creationId xmlns:a16="http://schemas.microsoft.com/office/drawing/2014/main" id="{73E6EABA-451C-4E7B-8915-5DAD228F8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392"/>
              <a:ext cx="576" cy="60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探测器窗</a:t>
              </a:r>
            </a:p>
          </p:txBody>
        </p:sp>
        <p:sp>
          <p:nvSpPr>
            <p:cNvPr id="168" name="Rectangle 40">
              <a:extLst>
                <a:ext uri="{FF2B5EF4-FFF2-40B4-BE49-F238E27FC236}">
                  <a16:creationId xmlns:a16="http://schemas.microsoft.com/office/drawing/2014/main" id="{27327A6D-9F80-4A4B-8376-17736DA19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04"/>
              <a:ext cx="480" cy="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69" name="AutoShape 41">
              <a:extLst>
                <a:ext uri="{FF2B5EF4-FFF2-40B4-BE49-F238E27FC236}">
                  <a16:creationId xmlns:a16="http://schemas.microsoft.com/office/drawing/2014/main" id="{67B76956-4A59-470A-BF6D-F65E0E054E07}"/>
                </a:ext>
              </a:extLst>
            </p:cNvPr>
            <p:cNvCxnSpPr>
              <a:cxnSpLocks noChangeShapeType="1"/>
              <a:stCxn id="167" idx="0"/>
              <a:endCxn id="168" idx="2"/>
            </p:cNvCxnSpPr>
            <p:nvPr/>
          </p:nvCxnSpPr>
          <p:spPr bwMode="auto">
            <a:xfrm rot="16200000" flipV="1">
              <a:off x="3734" y="1190"/>
              <a:ext cx="308" cy="9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0" name="标题 1">
            <a:extLst>
              <a:ext uri="{FF2B5EF4-FFF2-40B4-BE49-F238E27FC236}">
                <a16:creationId xmlns:a16="http://schemas.microsoft.com/office/drawing/2014/main" id="{89C5F7B0-82FF-4C61-A8F3-B80289DE4B45}"/>
              </a:ext>
            </a:extLst>
          </p:cNvPr>
          <p:cNvSpPr txBox="1">
            <a:spLocks/>
          </p:cNvSpPr>
          <p:nvPr/>
        </p:nvSpPr>
        <p:spPr>
          <a:xfrm>
            <a:off x="9177574" y="284672"/>
            <a:ext cx="3014425" cy="531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）其它吸收的修正</a:t>
            </a:r>
          </a:p>
        </p:txBody>
      </p:sp>
    </p:spTree>
    <p:extLst>
      <p:ext uri="{BB962C8B-B14F-4D97-AF65-F5344CB8AC3E}">
        <p14:creationId xmlns:p14="http://schemas.microsoft.com/office/powerpoint/2010/main" val="91002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7" y="1"/>
            <a:ext cx="282650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小立体角法测量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β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放射性样品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β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sp>
        <p:nvSpPr>
          <p:cNvPr id="38" name="内容占位符 4">
            <a:extLst>
              <a:ext uri="{FF2B5EF4-FFF2-40B4-BE49-F238E27FC236}">
                <a16:creationId xmlns:a16="http://schemas.microsoft.com/office/drawing/2014/main" id="{D132A835-EE93-41F0-878F-97258B2C8931}"/>
              </a:ext>
            </a:extLst>
          </p:cNvPr>
          <p:cNvSpPr txBox="1">
            <a:spLocks/>
          </p:cNvSpPr>
          <p:nvPr/>
        </p:nvSpPr>
        <p:spPr>
          <a:xfrm>
            <a:off x="10206447" y="1"/>
            <a:ext cx="1985552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altLang="zh-CN" b="1" dirty="0">
                <a:solidFill>
                  <a:srgbClr val="FFFF00"/>
                </a:solidFill>
              </a:rPr>
              <a:t>γ</a:t>
            </a:r>
            <a:r>
              <a:rPr lang="zh-CN" altLang="en-US" b="1" dirty="0">
                <a:solidFill>
                  <a:srgbClr val="FFFF00"/>
                </a:solidFill>
              </a:rPr>
              <a:t>计数校正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B931A856-C569-4907-9447-420393C55E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1544" y="726305"/>
          <a:ext cx="76517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36" name="Equation" r:id="rId3" imgW="1739900" imgH="241300" progId="Equation.DSMT4">
                  <p:embed/>
                </p:oleObj>
              </mc:Choice>
              <mc:Fallback>
                <p:oleObj name="Equation" r:id="rId3" imgW="1739900" imgH="2413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B931A856-C569-4907-9447-420393C55E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726305"/>
                        <a:ext cx="7651750" cy="10604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 algn="ctr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6">
            <a:extLst>
              <a:ext uri="{FF2B5EF4-FFF2-40B4-BE49-F238E27FC236}">
                <a16:creationId xmlns:a16="http://schemas.microsoft.com/office/drawing/2014/main" id="{7A4EE5B1-D79A-412D-9BC6-D43DDA39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00" y="1806425"/>
            <a:ext cx="8001000" cy="2529923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5125" indent="-3651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544513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kumimoji="0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衰变形成的子核一般都是处于激发态，会发出</a:t>
            </a:r>
            <a:r>
              <a:rPr kumimoji="0" lang="el-GR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kumimoji="0" lang="en-US" altLang="zh-CN" sz="24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137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kumimoji="0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l-GR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0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光子是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kumimoji="0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衰变的产物</a:t>
            </a:r>
            <a:endParaRPr kumimoji="0" lang="zh-CN" altLang="el-GR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kumimoji="0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探测器对</a:t>
            </a:r>
            <a:r>
              <a:rPr kumimoji="0" lang="el-GR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射线也会有响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应，因此要做</a:t>
            </a:r>
            <a:r>
              <a:rPr lang="el-GR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计数校正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kumimoji="0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G-M</a:t>
            </a:r>
            <a:r>
              <a:rPr kumimoji="0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，塑料闪烁体</a:t>
            </a:r>
            <a:endParaRPr kumimoji="0" lang="zh-CN" altLang="el-GR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9" name="Group 7">
            <a:extLst>
              <a:ext uri="{FF2B5EF4-FFF2-40B4-BE49-F238E27FC236}">
                <a16:creationId xmlns:a16="http://schemas.microsoft.com/office/drawing/2014/main" id="{0D697C07-C321-4DC2-B92D-50DD0E773078}"/>
              </a:ext>
            </a:extLst>
          </p:cNvPr>
          <p:cNvGrpSpPr>
            <a:grpSpLocks/>
          </p:cNvGrpSpPr>
          <p:nvPr/>
        </p:nvGrpSpPr>
        <p:grpSpPr bwMode="auto">
          <a:xfrm>
            <a:off x="6650360" y="4509937"/>
            <a:ext cx="3581400" cy="1905000"/>
            <a:chOff x="3456" y="2976"/>
            <a:chExt cx="2256" cy="1200"/>
          </a:xfrm>
        </p:grpSpPr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B67863CD-2ECD-42B4-A6E4-D553B60F2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552"/>
              <a:ext cx="480" cy="528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AutoShape 9">
              <a:extLst>
                <a:ext uri="{FF2B5EF4-FFF2-40B4-BE49-F238E27FC236}">
                  <a16:creationId xmlns:a16="http://schemas.microsoft.com/office/drawing/2014/main" id="{D067DA4E-5CF1-46F0-9358-1366925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744"/>
              <a:ext cx="144" cy="144"/>
            </a:xfrm>
            <a:prstGeom prst="sun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Text Box 10">
              <a:extLst>
                <a:ext uri="{FF2B5EF4-FFF2-40B4-BE49-F238E27FC236}">
                  <a16:creationId xmlns:a16="http://schemas.microsoft.com/office/drawing/2014/main" id="{D8BB1D9B-5B85-492F-85C3-D9E449199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3648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el-GR" altLang="zh-CN" sz="2400" b="1">
                  <a:solidFill>
                    <a:srgbClr val="0000FF"/>
                  </a:solidFill>
                  <a:cs typeface="Arial" pitchFamily="34" charset="0"/>
                </a:rPr>
                <a:t>γ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F3FDA4AC-DA06-4AF2-B7ED-FE208CFDD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976"/>
              <a:ext cx="105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探测器计数率</a:t>
              </a:r>
              <a:r>
                <a:rPr kumimoji="0" lang="zh-CN" altLang="en-US" sz="2400" b="1" dirty="0">
                  <a:solidFill>
                    <a:srgbClr val="0000FF"/>
                  </a:solidFill>
                </a:rPr>
                <a:t>：</a:t>
              </a:r>
              <a:r>
                <a:rPr kumimoji="0" lang="en-US" altLang="zh-CN" sz="2400" b="1" dirty="0">
                  <a:solidFill>
                    <a:srgbClr val="FF0000"/>
                  </a:solidFill>
                </a:rPr>
                <a:t>n</a:t>
              </a:r>
              <a:r>
                <a:rPr kumimoji="0" lang="en-US" altLang="zh-CN" sz="2400" b="1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786D0039-ED90-49D8-A3BB-C15709F2E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888"/>
              <a:ext cx="48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1AA2BABF-13D4-4816-81FF-69796CB04B91}"/>
                </a:ext>
              </a:extLst>
            </p:cNvPr>
            <p:cNvSpPr>
              <a:spLocks/>
            </p:cNvSpPr>
            <p:nvPr/>
          </p:nvSpPr>
          <p:spPr bwMode="auto">
            <a:xfrm rot="37335377">
              <a:off x="3920" y="3546"/>
              <a:ext cx="48" cy="480"/>
            </a:xfrm>
            <a:custGeom>
              <a:avLst/>
              <a:gdLst>
                <a:gd name="T0" fmla="*/ 112 w 160"/>
                <a:gd name="T1" fmla="*/ 0 h 768"/>
                <a:gd name="T2" fmla="*/ 16 w 160"/>
                <a:gd name="T3" fmla="*/ 48 h 768"/>
                <a:gd name="T4" fmla="*/ 160 w 160"/>
                <a:gd name="T5" fmla="*/ 192 h 768"/>
                <a:gd name="T6" fmla="*/ 16 w 160"/>
                <a:gd name="T7" fmla="*/ 240 h 768"/>
                <a:gd name="T8" fmla="*/ 160 w 160"/>
                <a:gd name="T9" fmla="*/ 384 h 768"/>
                <a:gd name="T10" fmla="*/ 16 w 160"/>
                <a:gd name="T11" fmla="*/ 432 h 768"/>
                <a:gd name="T12" fmla="*/ 160 w 160"/>
                <a:gd name="T13" fmla="*/ 576 h 768"/>
                <a:gd name="T14" fmla="*/ 16 w 160"/>
                <a:gd name="T15" fmla="*/ 624 h 768"/>
                <a:gd name="T16" fmla="*/ 64 w 160"/>
                <a:gd name="T17" fmla="*/ 672 h 768"/>
                <a:gd name="T18" fmla="*/ 64 w 160"/>
                <a:gd name="T1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768">
                  <a:moveTo>
                    <a:pt x="112" y="0"/>
                  </a:moveTo>
                  <a:cubicBezTo>
                    <a:pt x="60" y="8"/>
                    <a:pt x="8" y="16"/>
                    <a:pt x="16" y="48"/>
                  </a:cubicBezTo>
                  <a:cubicBezTo>
                    <a:pt x="24" y="80"/>
                    <a:pt x="160" y="160"/>
                    <a:pt x="160" y="192"/>
                  </a:cubicBezTo>
                  <a:cubicBezTo>
                    <a:pt x="160" y="224"/>
                    <a:pt x="16" y="208"/>
                    <a:pt x="16" y="240"/>
                  </a:cubicBezTo>
                  <a:cubicBezTo>
                    <a:pt x="16" y="272"/>
                    <a:pt x="160" y="352"/>
                    <a:pt x="160" y="384"/>
                  </a:cubicBezTo>
                  <a:cubicBezTo>
                    <a:pt x="160" y="416"/>
                    <a:pt x="16" y="400"/>
                    <a:pt x="16" y="432"/>
                  </a:cubicBezTo>
                  <a:cubicBezTo>
                    <a:pt x="16" y="464"/>
                    <a:pt x="160" y="544"/>
                    <a:pt x="160" y="576"/>
                  </a:cubicBezTo>
                  <a:cubicBezTo>
                    <a:pt x="160" y="608"/>
                    <a:pt x="32" y="608"/>
                    <a:pt x="16" y="624"/>
                  </a:cubicBezTo>
                  <a:cubicBezTo>
                    <a:pt x="0" y="640"/>
                    <a:pt x="56" y="648"/>
                    <a:pt x="64" y="672"/>
                  </a:cubicBezTo>
                  <a:cubicBezTo>
                    <a:pt x="72" y="696"/>
                    <a:pt x="68" y="732"/>
                    <a:pt x="64" y="76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F2F7E781-8097-4435-A8F2-C296E968A349}"/>
                </a:ext>
              </a:extLst>
            </p:cNvPr>
            <p:cNvSpPr>
              <a:spLocks/>
            </p:cNvSpPr>
            <p:nvPr/>
          </p:nvSpPr>
          <p:spPr bwMode="auto">
            <a:xfrm rot="37335377">
              <a:off x="4584" y="3480"/>
              <a:ext cx="48" cy="480"/>
            </a:xfrm>
            <a:custGeom>
              <a:avLst/>
              <a:gdLst>
                <a:gd name="T0" fmla="*/ 112 w 160"/>
                <a:gd name="T1" fmla="*/ 0 h 768"/>
                <a:gd name="T2" fmla="*/ 16 w 160"/>
                <a:gd name="T3" fmla="*/ 48 h 768"/>
                <a:gd name="T4" fmla="*/ 160 w 160"/>
                <a:gd name="T5" fmla="*/ 192 h 768"/>
                <a:gd name="T6" fmla="*/ 16 w 160"/>
                <a:gd name="T7" fmla="*/ 240 h 768"/>
                <a:gd name="T8" fmla="*/ 160 w 160"/>
                <a:gd name="T9" fmla="*/ 384 h 768"/>
                <a:gd name="T10" fmla="*/ 16 w 160"/>
                <a:gd name="T11" fmla="*/ 432 h 768"/>
                <a:gd name="T12" fmla="*/ 160 w 160"/>
                <a:gd name="T13" fmla="*/ 576 h 768"/>
                <a:gd name="T14" fmla="*/ 16 w 160"/>
                <a:gd name="T15" fmla="*/ 624 h 768"/>
                <a:gd name="T16" fmla="*/ 64 w 160"/>
                <a:gd name="T17" fmla="*/ 672 h 768"/>
                <a:gd name="T18" fmla="*/ 64 w 160"/>
                <a:gd name="T1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768">
                  <a:moveTo>
                    <a:pt x="112" y="0"/>
                  </a:moveTo>
                  <a:cubicBezTo>
                    <a:pt x="60" y="8"/>
                    <a:pt x="8" y="16"/>
                    <a:pt x="16" y="48"/>
                  </a:cubicBezTo>
                  <a:cubicBezTo>
                    <a:pt x="24" y="80"/>
                    <a:pt x="160" y="160"/>
                    <a:pt x="160" y="192"/>
                  </a:cubicBezTo>
                  <a:cubicBezTo>
                    <a:pt x="160" y="224"/>
                    <a:pt x="16" y="208"/>
                    <a:pt x="16" y="240"/>
                  </a:cubicBezTo>
                  <a:cubicBezTo>
                    <a:pt x="16" y="272"/>
                    <a:pt x="160" y="352"/>
                    <a:pt x="160" y="384"/>
                  </a:cubicBezTo>
                  <a:cubicBezTo>
                    <a:pt x="160" y="416"/>
                    <a:pt x="16" y="400"/>
                    <a:pt x="16" y="432"/>
                  </a:cubicBezTo>
                  <a:cubicBezTo>
                    <a:pt x="16" y="464"/>
                    <a:pt x="160" y="544"/>
                    <a:pt x="160" y="576"/>
                  </a:cubicBezTo>
                  <a:cubicBezTo>
                    <a:pt x="160" y="608"/>
                    <a:pt x="32" y="608"/>
                    <a:pt x="16" y="624"/>
                  </a:cubicBezTo>
                  <a:cubicBezTo>
                    <a:pt x="0" y="640"/>
                    <a:pt x="56" y="648"/>
                    <a:pt x="64" y="672"/>
                  </a:cubicBezTo>
                  <a:cubicBezTo>
                    <a:pt x="72" y="696"/>
                    <a:pt x="68" y="732"/>
                    <a:pt x="64" y="76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Rectangle 15">
              <a:extLst>
                <a:ext uri="{FF2B5EF4-FFF2-40B4-BE49-F238E27FC236}">
                  <a16:creationId xmlns:a16="http://schemas.microsoft.com/office/drawing/2014/main" id="{8F7DD834-7C52-47ED-B03F-CB97E1B7B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360"/>
              <a:ext cx="96" cy="816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Text Box 16">
              <a:extLst>
                <a:ext uri="{FF2B5EF4-FFF2-40B4-BE49-F238E27FC236}">
                  <a16:creationId xmlns:a16="http://schemas.microsoft.com/office/drawing/2014/main" id="{CAC59053-824E-49C8-AFA1-D49B02A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072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en-US" altLang="zh-CN" sz="2800" b="1">
                  <a:solidFill>
                    <a:srgbClr val="0000FF"/>
                  </a:solidFill>
                </a:rPr>
                <a:t>Al</a:t>
              </a:r>
            </a:p>
          </p:txBody>
        </p:sp>
      </p:grpSp>
      <p:graphicFrame>
        <p:nvGraphicFramePr>
          <p:cNvPr id="40" name="Object 18">
            <a:extLst>
              <a:ext uri="{FF2B5EF4-FFF2-40B4-BE49-F238E27FC236}">
                <a16:creationId xmlns:a16="http://schemas.microsoft.com/office/drawing/2014/main" id="{3BB7910C-435F-4A08-89CA-9A362F6A9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3832" y="4444924"/>
          <a:ext cx="209232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37" name="Equation" r:id="rId5" imgW="761760" imgH="431640" progId="Equation.DSMT4">
                  <p:embed/>
                </p:oleObj>
              </mc:Choice>
              <mc:Fallback>
                <p:oleObj name="Equation" r:id="rId5" imgW="761760" imgH="431640" progId="Equation.DSMT4">
                  <p:embed/>
                  <p:pic>
                    <p:nvPicPr>
                      <p:cNvPr id="40" name="Object 18">
                        <a:extLst>
                          <a:ext uri="{FF2B5EF4-FFF2-40B4-BE49-F238E27FC236}">
                            <a16:creationId xmlns:a16="http://schemas.microsoft.com/office/drawing/2014/main" id="{3BB7910C-435F-4A08-89CA-9A362F6A9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832" y="4444924"/>
                        <a:ext cx="2092325" cy="1177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Group 19">
            <a:extLst>
              <a:ext uri="{FF2B5EF4-FFF2-40B4-BE49-F238E27FC236}">
                <a16:creationId xmlns:a16="http://schemas.microsoft.com/office/drawing/2014/main" id="{1DAF2825-7BCC-4B8D-A504-03A16F785007}"/>
              </a:ext>
            </a:extLst>
          </p:cNvPr>
          <p:cNvGrpSpPr>
            <a:grpSpLocks/>
          </p:cNvGrpSpPr>
          <p:nvPr/>
        </p:nvGrpSpPr>
        <p:grpSpPr bwMode="auto">
          <a:xfrm>
            <a:off x="1240160" y="4509937"/>
            <a:ext cx="3505200" cy="1752600"/>
            <a:chOff x="48" y="2976"/>
            <a:chExt cx="2208" cy="1104"/>
          </a:xfrm>
        </p:grpSpPr>
        <p:sp>
          <p:nvSpPr>
            <p:cNvPr id="42" name="Rectangle 20">
              <a:extLst>
                <a:ext uri="{FF2B5EF4-FFF2-40B4-BE49-F238E27FC236}">
                  <a16:creationId xmlns:a16="http://schemas.microsoft.com/office/drawing/2014/main" id="{1AD4180C-162F-4533-857B-1BAB78907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52"/>
              <a:ext cx="480" cy="528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AutoShape 21">
              <a:extLst>
                <a:ext uri="{FF2B5EF4-FFF2-40B4-BE49-F238E27FC236}">
                  <a16:creationId xmlns:a16="http://schemas.microsoft.com/office/drawing/2014/main" id="{58BFEDD4-062C-4258-BB5C-5ABE1FCA1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3744"/>
              <a:ext cx="144" cy="144"/>
            </a:xfrm>
            <a:prstGeom prst="sun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22">
              <a:extLst>
                <a:ext uri="{FF2B5EF4-FFF2-40B4-BE49-F238E27FC236}">
                  <a16:creationId xmlns:a16="http://schemas.microsoft.com/office/drawing/2014/main" id="{ABABEED0-A561-4AD3-9137-4D394FDC0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976"/>
              <a:ext cx="105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探测器计数率</a:t>
              </a:r>
              <a:r>
                <a:rPr kumimoji="0" lang="zh-CN" altLang="en-US" sz="2400" b="1" dirty="0">
                  <a:solidFill>
                    <a:srgbClr val="0000FF"/>
                  </a:solidFill>
                </a:rPr>
                <a:t>：</a:t>
              </a:r>
              <a:r>
                <a:rPr kumimoji="0" lang="en-US" altLang="zh-CN" sz="2400" b="1" dirty="0">
                  <a:solidFill>
                    <a:srgbClr val="FF0000"/>
                  </a:solidFill>
                </a:rPr>
                <a:t>n</a:t>
              </a:r>
              <a:r>
                <a:rPr kumimoji="0" lang="en-US" altLang="zh-CN" sz="2400" b="1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5" name="Line 23">
              <a:extLst>
                <a:ext uri="{FF2B5EF4-FFF2-40B4-BE49-F238E27FC236}">
                  <a16:creationId xmlns:a16="http://schemas.microsoft.com/office/drawing/2014/main" id="{6AC7C1F2-A2D4-4271-BC82-0B364DAA1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3888"/>
              <a:ext cx="48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D124B82F-D04F-4F3C-94B7-0EC0AE0DE5A6}"/>
                </a:ext>
              </a:extLst>
            </p:cNvPr>
            <p:cNvSpPr>
              <a:spLocks/>
            </p:cNvSpPr>
            <p:nvPr/>
          </p:nvSpPr>
          <p:spPr bwMode="auto">
            <a:xfrm rot="37335377">
              <a:off x="512" y="3546"/>
              <a:ext cx="48" cy="480"/>
            </a:xfrm>
            <a:custGeom>
              <a:avLst/>
              <a:gdLst>
                <a:gd name="T0" fmla="*/ 112 w 160"/>
                <a:gd name="T1" fmla="*/ 0 h 768"/>
                <a:gd name="T2" fmla="*/ 16 w 160"/>
                <a:gd name="T3" fmla="*/ 48 h 768"/>
                <a:gd name="T4" fmla="*/ 160 w 160"/>
                <a:gd name="T5" fmla="*/ 192 h 768"/>
                <a:gd name="T6" fmla="*/ 16 w 160"/>
                <a:gd name="T7" fmla="*/ 240 h 768"/>
                <a:gd name="T8" fmla="*/ 160 w 160"/>
                <a:gd name="T9" fmla="*/ 384 h 768"/>
                <a:gd name="T10" fmla="*/ 16 w 160"/>
                <a:gd name="T11" fmla="*/ 432 h 768"/>
                <a:gd name="T12" fmla="*/ 160 w 160"/>
                <a:gd name="T13" fmla="*/ 576 h 768"/>
                <a:gd name="T14" fmla="*/ 16 w 160"/>
                <a:gd name="T15" fmla="*/ 624 h 768"/>
                <a:gd name="T16" fmla="*/ 64 w 160"/>
                <a:gd name="T17" fmla="*/ 672 h 768"/>
                <a:gd name="T18" fmla="*/ 64 w 160"/>
                <a:gd name="T1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768">
                  <a:moveTo>
                    <a:pt x="112" y="0"/>
                  </a:moveTo>
                  <a:cubicBezTo>
                    <a:pt x="60" y="8"/>
                    <a:pt x="8" y="16"/>
                    <a:pt x="16" y="48"/>
                  </a:cubicBezTo>
                  <a:cubicBezTo>
                    <a:pt x="24" y="80"/>
                    <a:pt x="160" y="160"/>
                    <a:pt x="160" y="192"/>
                  </a:cubicBezTo>
                  <a:cubicBezTo>
                    <a:pt x="160" y="224"/>
                    <a:pt x="16" y="208"/>
                    <a:pt x="16" y="240"/>
                  </a:cubicBezTo>
                  <a:cubicBezTo>
                    <a:pt x="16" y="272"/>
                    <a:pt x="160" y="352"/>
                    <a:pt x="160" y="384"/>
                  </a:cubicBezTo>
                  <a:cubicBezTo>
                    <a:pt x="160" y="416"/>
                    <a:pt x="16" y="400"/>
                    <a:pt x="16" y="432"/>
                  </a:cubicBezTo>
                  <a:cubicBezTo>
                    <a:pt x="16" y="464"/>
                    <a:pt x="160" y="544"/>
                    <a:pt x="160" y="576"/>
                  </a:cubicBezTo>
                  <a:cubicBezTo>
                    <a:pt x="160" y="608"/>
                    <a:pt x="32" y="608"/>
                    <a:pt x="16" y="624"/>
                  </a:cubicBezTo>
                  <a:cubicBezTo>
                    <a:pt x="0" y="640"/>
                    <a:pt x="56" y="648"/>
                    <a:pt x="64" y="672"/>
                  </a:cubicBezTo>
                  <a:cubicBezTo>
                    <a:pt x="72" y="696"/>
                    <a:pt x="68" y="732"/>
                    <a:pt x="64" y="76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25">
              <a:extLst>
                <a:ext uri="{FF2B5EF4-FFF2-40B4-BE49-F238E27FC236}">
                  <a16:creationId xmlns:a16="http://schemas.microsoft.com/office/drawing/2014/main" id="{69D3822D-D250-4B0A-B5CF-8E8A17D5D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" y="3936"/>
              <a:ext cx="48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A0671252-3CA3-407C-9CC0-C0C0EB410EE8}"/>
                </a:ext>
              </a:extLst>
            </p:cNvPr>
            <p:cNvSpPr>
              <a:spLocks/>
            </p:cNvSpPr>
            <p:nvPr/>
          </p:nvSpPr>
          <p:spPr bwMode="auto">
            <a:xfrm rot="37335377">
              <a:off x="1176" y="3480"/>
              <a:ext cx="48" cy="480"/>
            </a:xfrm>
            <a:custGeom>
              <a:avLst/>
              <a:gdLst>
                <a:gd name="T0" fmla="*/ 112 w 160"/>
                <a:gd name="T1" fmla="*/ 0 h 768"/>
                <a:gd name="T2" fmla="*/ 16 w 160"/>
                <a:gd name="T3" fmla="*/ 48 h 768"/>
                <a:gd name="T4" fmla="*/ 160 w 160"/>
                <a:gd name="T5" fmla="*/ 192 h 768"/>
                <a:gd name="T6" fmla="*/ 16 w 160"/>
                <a:gd name="T7" fmla="*/ 240 h 768"/>
                <a:gd name="T8" fmla="*/ 160 w 160"/>
                <a:gd name="T9" fmla="*/ 384 h 768"/>
                <a:gd name="T10" fmla="*/ 16 w 160"/>
                <a:gd name="T11" fmla="*/ 432 h 768"/>
                <a:gd name="T12" fmla="*/ 160 w 160"/>
                <a:gd name="T13" fmla="*/ 576 h 768"/>
                <a:gd name="T14" fmla="*/ 16 w 160"/>
                <a:gd name="T15" fmla="*/ 624 h 768"/>
                <a:gd name="T16" fmla="*/ 64 w 160"/>
                <a:gd name="T17" fmla="*/ 672 h 768"/>
                <a:gd name="T18" fmla="*/ 64 w 160"/>
                <a:gd name="T1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768">
                  <a:moveTo>
                    <a:pt x="112" y="0"/>
                  </a:moveTo>
                  <a:cubicBezTo>
                    <a:pt x="60" y="8"/>
                    <a:pt x="8" y="16"/>
                    <a:pt x="16" y="48"/>
                  </a:cubicBezTo>
                  <a:cubicBezTo>
                    <a:pt x="24" y="80"/>
                    <a:pt x="160" y="160"/>
                    <a:pt x="160" y="192"/>
                  </a:cubicBezTo>
                  <a:cubicBezTo>
                    <a:pt x="160" y="224"/>
                    <a:pt x="16" y="208"/>
                    <a:pt x="16" y="240"/>
                  </a:cubicBezTo>
                  <a:cubicBezTo>
                    <a:pt x="16" y="272"/>
                    <a:pt x="160" y="352"/>
                    <a:pt x="160" y="384"/>
                  </a:cubicBezTo>
                  <a:cubicBezTo>
                    <a:pt x="160" y="416"/>
                    <a:pt x="16" y="400"/>
                    <a:pt x="16" y="432"/>
                  </a:cubicBezTo>
                  <a:cubicBezTo>
                    <a:pt x="16" y="464"/>
                    <a:pt x="160" y="544"/>
                    <a:pt x="160" y="576"/>
                  </a:cubicBezTo>
                  <a:cubicBezTo>
                    <a:pt x="160" y="608"/>
                    <a:pt x="32" y="608"/>
                    <a:pt x="16" y="624"/>
                  </a:cubicBezTo>
                  <a:cubicBezTo>
                    <a:pt x="0" y="640"/>
                    <a:pt x="56" y="648"/>
                    <a:pt x="64" y="672"/>
                  </a:cubicBezTo>
                  <a:cubicBezTo>
                    <a:pt x="72" y="696"/>
                    <a:pt x="68" y="732"/>
                    <a:pt x="64" y="76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Text Box 27">
              <a:extLst>
                <a:ext uri="{FF2B5EF4-FFF2-40B4-BE49-F238E27FC236}">
                  <a16:creationId xmlns:a16="http://schemas.microsoft.com/office/drawing/2014/main" id="{C3137FF0-56B2-4421-B7A3-5919D8675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648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en-US" altLang="zh-CN" sz="2400" b="1">
                  <a:solidFill>
                    <a:srgbClr val="0000FF"/>
                  </a:solidFill>
                </a:rPr>
                <a:t>β</a:t>
              </a:r>
              <a:r>
                <a:rPr kumimoji="0" lang="en-US" altLang="zh-CN" sz="2400" b="1">
                  <a:solidFill>
                    <a:schemeClr val="tx2"/>
                  </a:solidFill>
                </a:rPr>
                <a:t>+</a:t>
              </a:r>
              <a:r>
                <a:rPr kumimoji="0" lang="el-GR" altLang="zh-CN" sz="2400" b="1">
                  <a:solidFill>
                    <a:srgbClr val="0000FF"/>
                  </a:solidFill>
                  <a:cs typeface="Arial" pitchFamily="34" charset="0"/>
                </a:rPr>
                <a:t>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45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79947" y="1"/>
            <a:ext cx="4812052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4π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计数法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56788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β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放射性样品活度的测量</a:t>
            </a:r>
          </a:p>
        </p:txBody>
      </p:sp>
      <p:sp>
        <p:nvSpPr>
          <p:cNvPr id="50" name="Text Box 2">
            <a:extLst>
              <a:ext uri="{FF2B5EF4-FFF2-40B4-BE49-F238E27FC236}">
                <a16:creationId xmlns:a16="http://schemas.microsoft.com/office/drawing/2014/main" id="{7D6962F7-BCC1-4FE5-8A0E-8E63D4785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40" y="445739"/>
            <a:ext cx="8382000" cy="138499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对于小立体角方法，由于修正因子多，测量误差大：</a:t>
            </a:r>
          </a:p>
          <a:p>
            <a:pPr lvl="1" algn="just">
              <a:spcBef>
                <a:spcPct val="500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&gt;1MeV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％～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％</a:t>
            </a:r>
          </a:p>
          <a:p>
            <a:pPr lvl="1" algn="just">
              <a:spcBef>
                <a:spcPct val="500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&lt;0.3MeV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：更大，已不适用</a:t>
            </a:r>
          </a:p>
        </p:txBody>
      </p:sp>
      <p:sp>
        <p:nvSpPr>
          <p:cNvPr id="51" name="Text Box 3">
            <a:extLst>
              <a:ext uri="{FF2B5EF4-FFF2-40B4-BE49-F238E27FC236}">
                <a16:creationId xmlns:a16="http://schemas.microsoft.com/office/drawing/2014/main" id="{5A9BE047-9876-4F76-9ED6-96DB9E6F5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892" y="3974131"/>
            <a:ext cx="5725143" cy="1785104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内充气正比计数器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液体闪烁计数器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适用于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等低能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放射性测量，将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14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C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、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3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H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混于工作介质中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2" name="Text Box 6">
            <a:extLst>
              <a:ext uri="{FF2B5EF4-FFF2-40B4-BE49-F238E27FC236}">
                <a16:creationId xmlns:a16="http://schemas.microsoft.com/office/drawing/2014/main" id="{9A8A07FB-0370-4DA8-AAFF-FB1DD773C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40" y="1918998"/>
            <a:ext cx="10621687" cy="830997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将源移到计数管内部，使计数管对源所张立体角为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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，减小了散射、吸收和几何位置的影响。测量误差小，可好于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％。</a:t>
            </a:r>
          </a:p>
        </p:txBody>
      </p:sp>
      <p:grpSp>
        <p:nvGrpSpPr>
          <p:cNvPr id="53" name="Group 12">
            <a:extLst>
              <a:ext uri="{FF2B5EF4-FFF2-40B4-BE49-F238E27FC236}">
                <a16:creationId xmlns:a16="http://schemas.microsoft.com/office/drawing/2014/main" id="{7B9DE698-2803-4A8A-863B-3D6CC24D3A8A}"/>
              </a:ext>
            </a:extLst>
          </p:cNvPr>
          <p:cNvGrpSpPr>
            <a:grpSpLocks/>
          </p:cNvGrpSpPr>
          <p:nvPr/>
        </p:nvGrpSpPr>
        <p:grpSpPr bwMode="auto">
          <a:xfrm>
            <a:off x="872236" y="2822252"/>
            <a:ext cx="6761163" cy="3860801"/>
            <a:chOff x="96" y="1888"/>
            <a:chExt cx="4259" cy="2432"/>
          </a:xfrm>
        </p:grpSpPr>
        <p:sp>
          <p:nvSpPr>
            <p:cNvPr id="54" name="Text Box 8">
              <a:extLst>
                <a:ext uri="{FF2B5EF4-FFF2-40B4-BE49-F238E27FC236}">
                  <a16:creationId xmlns:a16="http://schemas.microsoft.com/office/drawing/2014/main" id="{AC270E75-0A60-4942-AEB9-B9C45BB5B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1888"/>
              <a:ext cx="4259" cy="291"/>
            </a:xfrm>
            <a:prstGeom prst="rect">
              <a:avLst/>
            </a:prstGeom>
            <a:noFill/>
            <a:ln w="38100" cmpd="dbl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  <a:r>
                <a:rPr lang="zh-CN" altLang="en-US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流气式</a:t>
              </a:r>
              <a:r>
                <a:rPr lang="en-US" altLang="zh-CN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r>
                <a:rPr lang="en-US" altLang="zh-CN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itchFamily="18" charset="2"/>
                </a:rPr>
                <a:t></a:t>
              </a:r>
              <a:r>
                <a:rPr lang="zh-CN" altLang="en-US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itchFamily="18" charset="2"/>
                </a:rPr>
                <a:t>正比计数器</a:t>
              </a:r>
              <a:r>
                <a:rPr lang="zh-CN" altLang="en-US" sz="2400" b="1" dirty="0">
                  <a:solidFill>
                    <a:srgbClr val="0000FF"/>
                  </a:solidFill>
                  <a:sym typeface="Symbol" pitchFamily="18" charset="2"/>
                </a:rPr>
                <a:t>；</a:t>
              </a:r>
              <a:r>
                <a:rPr lang="en-US" altLang="zh-CN" sz="2400" b="1" dirty="0">
                  <a:solidFill>
                    <a:srgbClr val="0000FF"/>
                  </a:solidFill>
                  <a:sym typeface="Symbol" pitchFamily="18" charset="2"/>
                </a:rPr>
                <a:t>(</a:t>
              </a:r>
              <a:r>
                <a:rPr lang="zh-CN" altLang="en-US" sz="2400" b="1" dirty="0">
                  <a:solidFill>
                    <a:srgbClr val="0000FF"/>
                  </a:solidFill>
                  <a:sym typeface="Symbol" pitchFamily="18" charset="2"/>
                </a:rPr>
                <a:t>适用于固态放射源</a:t>
              </a:r>
              <a:r>
                <a:rPr lang="en-US" altLang="zh-CN" sz="2400" b="1" dirty="0">
                  <a:solidFill>
                    <a:srgbClr val="0000FF"/>
                  </a:solidFill>
                  <a:sym typeface="Symbol" pitchFamily="18" charset="2"/>
                </a:rPr>
                <a:t>)</a:t>
              </a:r>
            </a:p>
          </p:txBody>
        </p:sp>
        <p:sp>
          <p:nvSpPr>
            <p:cNvPr id="55" name="Text Box 10">
              <a:extLst>
                <a:ext uri="{FF2B5EF4-FFF2-40B4-BE49-F238E27FC236}">
                  <a16:creationId xmlns:a16="http://schemas.microsoft.com/office/drawing/2014/main" id="{984F8390-0B38-4BC0-9FA7-F9C0E8237B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" y="2326"/>
              <a:ext cx="115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44000"/>
                </a:lnSpc>
                <a:spcBef>
                  <a:spcPct val="0"/>
                </a:spcBef>
              </a:pPr>
              <a:r>
                <a:rPr kumimoji="0" lang="en-US" altLang="zh-CN" sz="1600" b="1" dirty="0">
                  <a:solidFill>
                    <a:srgbClr val="0000FF"/>
                  </a:solidFill>
                </a:rPr>
                <a:t>1-</a:t>
              </a:r>
              <a:r>
                <a:rPr kumimoji="0" lang="zh-CN" altLang="en-US" sz="1600" b="1" dirty="0">
                  <a:solidFill>
                    <a:srgbClr val="0000FF"/>
                  </a:solidFill>
                </a:rPr>
                <a:t>绝缘柱；</a:t>
              </a:r>
            </a:p>
            <a:p>
              <a:pPr algn="just">
                <a:lnSpc>
                  <a:spcPct val="144000"/>
                </a:lnSpc>
                <a:spcBef>
                  <a:spcPct val="0"/>
                </a:spcBef>
              </a:pPr>
              <a:r>
                <a:rPr kumimoji="0" lang="en-US" altLang="zh-CN" sz="1600" b="1" dirty="0">
                  <a:solidFill>
                    <a:srgbClr val="0000FF"/>
                  </a:solidFill>
                </a:rPr>
                <a:t>2-</a:t>
              </a:r>
              <a:r>
                <a:rPr kumimoji="0" lang="zh-CN" altLang="en-US" sz="1600" b="1" dirty="0">
                  <a:solidFill>
                    <a:srgbClr val="0000FF"/>
                  </a:solidFill>
                </a:rPr>
                <a:t>出气口；</a:t>
              </a:r>
            </a:p>
            <a:p>
              <a:pPr algn="just">
                <a:lnSpc>
                  <a:spcPct val="144000"/>
                </a:lnSpc>
                <a:spcBef>
                  <a:spcPct val="0"/>
                </a:spcBef>
              </a:pPr>
              <a:r>
                <a:rPr kumimoji="0" lang="en-US" altLang="zh-CN" sz="1600" b="1" dirty="0">
                  <a:solidFill>
                    <a:srgbClr val="0000FF"/>
                  </a:solidFill>
                </a:rPr>
                <a:t>3-</a:t>
              </a:r>
              <a:r>
                <a:rPr kumimoji="0" lang="zh-CN" altLang="en-US" sz="1600" b="1" dirty="0">
                  <a:solidFill>
                    <a:srgbClr val="0000FF"/>
                  </a:solidFill>
                </a:rPr>
                <a:t>金属外壳；</a:t>
              </a:r>
            </a:p>
            <a:p>
              <a:pPr algn="just">
                <a:lnSpc>
                  <a:spcPct val="144000"/>
                </a:lnSpc>
                <a:spcBef>
                  <a:spcPct val="0"/>
                </a:spcBef>
              </a:pPr>
              <a:r>
                <a:rPr kumimoji="0" lang="en-US" altLang="zh-CN" sz="1600" b="1" dirty="0">
                  <a:solidFill>
                    <a:srgbClr val="0000FF"/>
                  </a:solidFill>
                </a:rPr>
                <a:t>4-</a:t>
              </a:r>
              <a:r>
                <a:rPr kumimoji="0" lang="zh-CN" altLang="en-US" sz="1600" b="1" dirty="0">
                  <a:solidFill>
                    <a:srgbClr val="0000FF"/>
                  </a:solidFill>
                </a:rPr>
                <a:t>密封垫圈；</a:t>
              </a:r>
            </a:p>
            <a:p>
              <a:pPr algn="just">
                <a:lnSpc>
                  <a:spcPct val="144000"/>
                </a:lnSpc>
                <a:spcBef>
                  <a:spcPct val="0"/>
                </a:spcBef>
              </a:pPr>
              <a:r>
                <a:rPr kumimoji="0" lang="en-US" altLang="zh-CN" sz="1600" b="1" dirty="0">
                  <a:solidFill>
                    <a:srgbClr val="0000FF"/>
                  </a:solidFill>
                </a:rPr>
                <a:t>5-</a:t>
              </a:r>
              <a:r>
                <a:rPr kumimoji="0" lang="zh-CN" altLang="en-US" sz="1600" b="1" dirty="0">
                  <a:solidFill>
                    <a:srgbClr val="0000FF"/>
                  </a:solidFill>
                </a:rPr>
                <a:t>梨状阳极丝；</a:t>
              </a:r>
            </a:p>
            <a:p>
              <a:pPr algn="just">
                <a:lnSpc>
                  <a:spcPct val="144000"/>
                </a:lnSpc>
                <a:spcBef>
                  <a:spcPct val="0"/>
                </a:spcBef>
              </a:pPr>
              <a:r>
                <a:rPr kumimoji="0" lang="en-US" altLang="zh-CN" sz="1600" b="1" dirty="0">
                  <a:solidFill>
                    <a:srgbClr val="0000FF"/>
                  </a:solidFill>
                </a:rPr>
                <a:t>6-</a:t>
              </a:r>
              <a:r>
                <a:rPr kumimoji="0" lang="zh-CN" altLang="en-US" sz="1600" b="1" dirty="0">
                  <a:solidFill>
                    <a:srgbClr val="0000FF"/>
                  </a:solidFill>
                </a:rPr>
                <a:t>进气口；</a:t>
              </a:r>
            </a:p>
            <a:p>
              <a:pPr algn="just">
                <a:lnSpc>
                  <a:spcPct val="144000"/>
                </a:lnSpc>
                <a:spcBef>
                  <a:spcPct val="0"/>
                </a:spcBef>
              </a:pPr>
              <a:r>
                <a:rPr kumimoji="0" lang="en-US" altLang="zh-CN" sz="1600" b="1" dirty="0">
                  <a:solidFill>
                    <a:srgbClr val="0000FF"/>
                  </a:solidFill>
                </a:rPr>
                <a:t>7-</a:t>
              </a:r>
              <a:r>
                <a:rPr kumimoji="0" lang="zh-CN" altLang="en-US" sz="1600" b="1" dirty="0">
                  <a:solidFill>
                    <a:srgbClr val="0000FF"/>
                  </a:solidFill>
                </a:rPr>
                <a:t>承托源的铝环；</a:t>
              </a:r>
            </a:p>
            <a:p>
              <a:pPr algn="just">
                <a:lnSpc>
                  <a:spcPct val="144000"/>
                </a:lnSpc>
                <a:spcBef>
                  <a:spcPct val="0"/>
                </a:spcBef>
              </a:pPr>
              <a:r>
                <a:rPr kumimoji="0" lang="en-US" altLang="zh-CN" sz="1600" b="1" dirty="0">
                  <a:solidFill>
                    <a:srgbClr val="0000FF"/>
                  </a:solidFill>
                </a:rPr>
                <a:t>8-</a:t>
              </a:r>
              <a:r>
                <a:rPr kumimoji="0" lang="zh-CN" altLang="en-US" sz="1600" b="1" dirty="0">
                  <a:solidFill>
                    <a:srgbClr val="0000FF"/>
                  </a:solidFill>
                </a:rPr>
                <a:t>有机薄膜</a:t>
              </a:r>
            </a:p>
          </p:txBody>
        </p:sp>
        <p:pic>
          <p:nvPicPr>
            <p:cNvPr id="56" name="Picture 11">
              <a:extLst>
                <a:ext uri="{FF2B5EF4-FFF2-40B4-BE49-F238E27FC236}">
                  <a16:creationId xmlns:a16="http://schemas.microsoft.com/office/drawing/2014/main" id="{A84A3D26-4F64-44AB-91E7-DEF816F3B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205"/>
              <a:ext cx="1778" cy="2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40E94140-BB53-4072-B420-049F36A09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589741"/>
              </p:ext>
            </p:extLst>
          </p:nvPr>
        </p:nvGraphicFramePr>
        <p:xfrm>
          <a:off x="6120435" y="962036"/>
          <a:ext cx="5219640" cy="72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87" name="Equation" r:id="rId4" imgW="1739880" imgH="241200" progId="Equation.DSMT4">
                  <p:embed/>
                </p:oleObj>
              </mc:Choice>
              <mc:Fallback>
                <p:oleObj name="Equation" r:id="rId4" imgW="1739880" imgH="2412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435" y="962036"/>
                        <a:ext cx="5219640" cy="723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 algn="ctr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91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67B674B2-CBFA-40A3-9A13-E60705BD3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432" y="5726238"/>
            <a:ext cx="7162800" cy="528638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本章内容：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活度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测量，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符合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方法，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能量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测量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988D1B77-8803-4450-AD78-1DDF14808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7400" y="619268"/>
            <a:ext cx="8001000" cy="4865947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放射性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活度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测量</a:t>
            </a:r>
            <a:r>
              <a:rPr lang="en-US" altLang="zh-CN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放射性活度、发射率</a:t>
            </a:r>
            <a:endParaRPr lang="zh-CN" altLang="en-US" sz="28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辐射粒子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测量</a:t>
            </a:r>
            <a:r>
              <a:rPr lang="en-US" altLang="zh-CN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粒子能量、能谱</a:t>
            </a:r>
            <a:endParaRPr lang="zh-CN" altLang="en-US" sz="28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粒子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鉴别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鉴别未知粒子、区分不同粒子</a:t>
            </a:r>
            <a:endParaRPr lang="zh-CN" altLang="en-US" sz="28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辐射场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测量</a:t>
            </a:r>
            <a:r>
              <a:rPr lang="en-US" altLang="zh-CN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空间分布、注量率</a:t>
            </a:r>
            <a:endParaRPr lang="zh-CN" altLang="en-US" sz="28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位置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测量</a:t>
            </a:r>
            <a:r>
              <a:rPr lang="en-US" altLang="zh-CN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入射位置、其它物理量</a:t>
            </a:r>
            <a:endParaRPr lang="zh-CN" altLang="en-US" sz="28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测量</a:t>
            </a:r>
            <a:r>
              <a:rPr lang="en-US" altLang="zh-CN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入射时间、半衰期、飞行时间</a:t>
            </a:r>
            <a:endParaRPr lang="zh-CN" altLang="en-US" sz="28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辐射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剂量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测量</a:t>
            </a:r>
            <a:r>
              <a:rPr lang="en-US" altLang="zh-CN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辐射能量吸收</a:t>
            </a:r>
            <a:endParaRPr lang="zh-CN" altLang="en-US" sz="28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1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40481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483946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四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el-GR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辐射强度测量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6AAB41E-2613-4439-9E87-C47B0C356337}"/>
              </a:ext>
            </a:extLst>
          </p:cNvPr>
          <p:cNvSpPr txBox="1">
            <a:spLocks noChangeArrowheads="1"/>
          </p:cNvSpPr>
          <p:nvPr/>
        </p:nvSpPr>
        <p:spPr>
          <a:xfrm>
            <a:off x="3195275" y="1201431"/>
            <a:ext cx="5314950" cy="3744416"/>
          </a:xfrm>
          <a:prstGeom prst="rect">
            <a:avLst/>
          </a:prstGeom>
          <a:noFill/>
          <a:ln w="38100" cap="flat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影响活度测量的几个因素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α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l-G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辐射强度测量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低水平活度样品测量问题</a:t>
            </a:r>
            <a:endParaRPr kumimoji="1" lang="zh-CN" altLang="el-GR" sz="28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651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40481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483946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四</a:t>
            </a:r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el-GR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辐射强度测量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214A0174-604F-48DD-96F3-2379E6B84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764704"/>
            <a:ext cx="7924800" cy="2935288"/>
          </a:xfrm>
          <a:prstGeom prst="rect">
            <a:avLst/>
          </a:prstGeom>
          <a:noFill/>
          <a:ln w="38100" cmpd="dbl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8001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2573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7145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717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el-GR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射线测量是辐射探测的重要领域。</a:t>
            </a: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强度和能量测量都很重要。</a:t>
            </a: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强度测量可以是相对或绝对测量，包括：</a:t>
            </a:r>
          </a:p>
          <a:p>
            <a:pPr lvl="1">
              <a:spcBef>
                <a:spcPct val="50000"/>
              </a:spcBef>
              <a:buFont typeface="Wingdings" pitchFamily="2" charset="2"/>
              <a:buAutoNum type="arabicPeriod"/>
            </a:pP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注量率测量</a:t>
            </a:r>
          </a:p>
          <a:p>
            <a:pPr lvl="1">
              <a:spcBef>
                <a:spcPct val="50000"/>
              </a:spcBef>
              <a:buFont typeface="Wingdings" pitchFamily="2" charset="2"/>
              <a:buAutoNum type="arabicPeriod"/>
            </a:pP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放射样品的活度测量</a:t>
            </a:r>
            <a:endParaRPr kumimoji="0" lang="zh-CN" altLang="el-GR" sz="24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05FF4182-B950-432B-91AB-FC9A8002B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3933479"/>
            <a:ext cx="5832648" cy="2308324"/>
          </a:xfrm>
          <a:prstGeom prst="rect">
            <a:avLst/>
          </a:prstGeom>
          <a:noFill/>
          <a:ln w="38100" cmpd="dbl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15963" indent="-258763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ts val="1200"/>
              </a:spcBef>
            </a:pPr>
            <a:r>
              <a:rPr kumimoji="0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注量率</a:t>
            </a:r>
            <a:r>
              <a:rPr kumimoji="0" lang="zh-CN" altLang="en-US" sz="2800" b="1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</a:rPr>
              <a:t>：</a:t>
            </a:r>
          </a:p>
          <a:p>
            <a:pPr lvl="1">
              <a:spcBef>
                <a:spcPts val="1200"/>
              </a:spcBef>
              <a:buFontTx/>
              <a:buChar char="•"/>
            </a:pPr>
            <a:r>
              <a:rPr kumimoji="0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空间某点单位面积单位时间内通过的粒子数目。</a:t>
            </a:r>
          </a:p>
          <a:p>
            <a:pPr lvl="1">
              <a:spcBef>
                <a:spcPts val="1200"/>
              </a:spcBef>
              <a:buFontTx/>
              <a:buChar char="•"/>
            </a:pPr>
            <a:r>
              <a:rPr kumimoji="0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可用进入球面的粒子数目除以球的横截面积得到。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2B8203C3-0735-4616-BE03-1FD420BFE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064" y="3933479"/>
            <a:ext cx="5305672" cy="2092881"/>
          </a:xfrm>
          <a:prstGeom prst="rect">
            <a:avLst/>
          </a:prstGeom>
          <a:noFill/>
          <a:ln w="38100" cmpd="dbl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15963" indent="-258763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ts val="12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活度</a:t>
            </a:r>
            <a:r>
              <a:rPr kumimoji="0" lang="zh-CN" altLang="en-US" sz="2800" b="1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</a:rPr>
              <a:t>：</a:t>
            </a:r>
          </a:p>
          <a:p>
            <a:pPr lvl="1">
              <a:spcBef>
                <a:spcPts val="1200"/>
              </a:spcBef>
              <a:buFontTx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测量</a:t>
            </a:r>
            <a:r>
              <a:rPr lang="el-GR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射线的发射率</a:t>
            </a:r>
            <a:endParaRPr lang="zh-CN" altLang="el-GR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  <a:buFontTx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结合衰变纲图，可得活度</a:t>
            </a:r>
          </a:p>
          <a:p>
            <a:pPr lvl="1">
              <a:spcBef>
                <a:spcPts val="1200"/>
              </a:spcBef>
              <a:buFontTx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精确的测量需要能谱分析的协助</a:t>
            </a:r>
          </a:p>
        </p:txBody>
      </p:sp>
    </p:spTree>
    <p:extLst>
      <p:ext uri="{BB962C8B-B14F-4D97-AF65-F5344CB8AC3E}">
        <p14:creationId xmlns:p14="http://schemas.microsoft.com/office/powerpoint/2010/main" val="68402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40481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483946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低水平活度样品测量问题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6AAB41E-2613-4439-9E87-C47B0C356337}"/>
              </a:ext>
            </a:extLst>
          </p:cNvPr>
          <p:cNvSpPr txBox="1">
            <a:spLocks noChangeArrowheads="1"/>
          </p:cNvSpPr>
          <p:nvPr/>
        </p:nvSpPr>
        <p:spPr>
          <a:xfrm>
            <a:off x="3195275" y="1201431"/>
            <a:ext cx="5314950" cy="3744416"/>
          </a:xfrm>
          <a:prstGeom prst="rect">
            <a:avLst/>
          </a:prstGeom>
          <a:noFill/>
          <a:ln w="38100" cap="flat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影响活度测量的几个因素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α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l-GR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辐射强度测量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低水平活度样品测量问题</a:t>
            </a:r>
            <a:endParaRPr kumimoji="1" lang="zh-CN" altLang="el-GR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425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40481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483946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低水平活度样品测量问题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BEA50E4-CFF1-4614-977D-B4CEC17E58CF}"/>
              </a:ext>
            </a:extLst>
          </p:cNvPr>
          <p:cNvSpPr txBox="1">
            <a:spLocks noChangeArrowheads="1"/>
          </p:cNvSpPr>
          <p:nvPr/>
        </p:nvSpPr>
        <p:spPr>
          <a:xfrm>
            <a:off x="178525" y="284672"/>
            <a:ext cx="11660777" cy="3965111"/>
          </a:xfrm>
          <a:prstGeom prst="rect">
            <a:avLst/>
          </a:prstGeom>
          <a:ln>
            <a:noFill/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ct val="50000"/>
              </a:spcAft>
              <a:buFont typeface="Webdings" panose="05030102010509060703" pitchFamily="18" charset="2"/>
              <a:buChar char="s"/>
            </a:pP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样品的活度可能很低</a:t>
            </a: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在低水平放射性测量</a:t>
            </a:r>
            <a:r>
              <a:rPr lang="zh-CN" altLang="en-US" sz="2400" b="1" dirty="0">
                <a:solidFill>
                  <a:srgbClr val="0000FF"/>
                </a:solidFill>
                <a:ea typeface="华文仿宋" pitchFamily="2" charset="-122"/>
              </a:rPr>
              <a:t>（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如环境监测、辐射防护、考古、地质学及有关生命科学的研究</a:t>
            </a:r>
            <a:r>
              <a:rPr lang="zh-CN" altLang="en-US" sz="2400" b="1" dirty="0">
                <a:solidFill>
                  <a:srgbClr val="0000FF"/>
                </a:solidFill>
                <a:ea typeface="华文仿宋" pitchFamily="2" charset="-122"/>
              </a:rPr>
              <a:t>）中，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样品的活度可能很低</a:t>
            </a:r>
            <a:r>
              <a:rPr lang="zh-CN" altLang="en-US" sz="2400" b="1" dirty="0">
                <a:solidFill>
                  <a:srgbClr val="0000FF"/>
                </a:solidFill>
                <a:ea typeface="华文仿宋" pitchFamily="2" charset="-122"/>
              </a:rPr>
              <a:t>；</a:t>
            </a:r>
          </a:p>
          <a:p>
            <a:pPr>
              <a:lnSpc>
                <a:spcPct val="200000"/>
              </a:lnSpc>
              <a:spcAft>
                <a:spcPct val="50000"/>
              </a:spcAft>
              <a:buFont typeface="Webdings" panose="05030102010509060703" pitchFamily="18" charset="2"/>
              <a:buChar char="s"/>
            </a:pP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本底的活度较高</a:t>
            </a: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相比之下，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本底的活度较高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，对样品的活度测量构成了干扰；</a:t>
            </a:r>
          </a:p>
          <a:p>
            <a:pPr>
              <a:lnSpc>
                <a:spcPct val="200000"/>
              </a:lnSpc>
              <a:spcAft>
                <a:spcPct val="50000"/>
              </a:spcAft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此时，如何确认</a:t>
            </a:r>
            <a:r>
              <a:rPr lang="zh-CN" altLang="en-US" sz="2800" b="1" u="sng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是否存在样品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4ABD1F-DC98-4FCE-B854-A4043F3C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28" y="3143795"/>
            <a:ext cx="5372203" cy="35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40481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测量装置的优质因子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4839460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低水平活度样品测量问题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8FB6590-D409-45BD-8973-EE7EBC3BB092}"/>
              </a:ext>
            </a:extLst>
          </p:cNvPr>
          <p:cNvSpPr txBox="1">
            <a:spLocks noChangeArrowheads="1"/>
          </p:cNvSpPr>
          <p:nvPr/>
        </p:nvSpPr>
        <p:spPr>
          <a:xfrm>
            <a:off x="270671" y="384685"/>
            <a:ext cx="3384550" cy="431800"/>
          </a:xfrm>
          <a:prstGeom prst="rect">
            <a:avLst/>
          </a:prstGeom>
          <a:ln>
            <a:solidFill>
              <a:srgbClr val="66FF33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ea typeface="华文仿宋" pitchFamily="2" charset="-122"/>
              </a:rPr>
              <a:t>第七章的学习已经知道：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CF83EFB3-DEA1-4B05-A255-675193F025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938023"/>
              </p:ext>
            </p:extLst>
          </p:nvPr>
        </p:nvGraphicFramePr>
        <p:xfrm>
          <a:off x="2050693" y="1055017"/>
          <a:ext cx="3098160" cy="106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84" name="Equation" r:id="rId3" imgW="1549080" imgH="533160" progId="Equation.DSMT4">
                  <p:embed/>
                </p:oleObj>
              </mc:Choice>
              <mc:Fallback>
                <p:oleObj name="Equation" r:id="rId3" imgW="1549080" imgH="533160" progId="Equation.DSMT4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CF83EFB3-DEA1-4B05-A255-675193F025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0693" y="1055017"/>
                        <a:ext cx="3098160" cy="106632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7C5A825F-E17B-4C38-9E14-F53B34057E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13993"/>
              </p:ext>
            </p:extLst>
          </p:nvPr>
        </p:nvGraphicFramePr>
        <p:xfrm>
          <a:off x="7342838" y="1105777"/>
          <a:ext cx="1193760" cy="9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85" name="Equation" r:id="rId5" imgW="596880" imgH="482400" progId="Equation.DSMT4">
                  <p:embed/>
                </p:oleObj>
              </mc:Choice>
              <mc:Fallback>
                <p:oleObj name="Equation" r:id="rId5" imgW="596880" imgH="482400" progId="Equation.DSMT4">
                  <p:embed/>
                  <p:pic>
                    <p:nvPicPr>
                      <p:cNvPr id="10" name="Object 6">
                        <a:extLst>
                          <a:ext uri="{FF2B5EF4-FFF2-40B4-BE49-F238E27FC236}">
                            <a16:creationId xmlns:a16="http://schemas.microsoft.com/office/drawing/2014/main" id="{7C5A825F-E17B-4C38-9E14-F53B34057E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2838" y="1105777"/>
                        <a:ext cx="1193760" cy="9648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1CF2EF4-B55F-491F-889E-A6632E446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360895"/>
              </p:ext>
            </p:extLst>
          </p:nvPr>
        </p:nvGraphicFramePr>
        <p:xfrm>
          <a:off x="8813828" y="645595"/>
          <a:ext cx="2234880" cy="101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86" name="Equation" r:id="rId7" imgW="1117440" imgH="507960" progId="Equation.DSMT4">
                  <p:embed/>
                </p:oleObj>
              </mc:Choice>
              <mc:Fallback>
                <p:oleObj name="Equation" r:id="rId7" imgW="1117440" imgH="507960" progId="Equation.DSMT4">
                  <p:embed/>
                  <p:pic>
                    <p:nvPicPr>
                      <p:cNvPr id="11" name="Object 8">
                        <a:extLst>
                          <a:ext uri="{FF2B5EF4-FFF2-40B4-BE49-F238E27FC236}">
                            <a16:creationId xmlns:a16="http://schemas.microsoft.com/office/drawing/2014/main" id="{81CF2EF4-B55F-491F-889E-A6632E4466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3828" y="645595"/>
                        <a:ext cx="2234880" cy="101592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CA3B92CE-6936-4474-A0B1-E7BAECE3C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531355"/>
              </p:ext>
            </p:extLst>
          </p:nvPr>
        </p:nvGraphicFramePr>
        <p:xfrm>
          <a:off x="8813828" y="1762755"/>
          <a:ext cx="223488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87" name="Equation" r:id="rId9" imgW="1117440" imgH="457200" progId="Equation.DSMT4">
                  <p:embed/>
                </p:oleObj>
              </mc:Choice>
              <mc:Fallback>
                <p:oleObj name="Equation" r:id="rId9" imgW="1117440" imgH="457200" progId="Equation.DSMT4">
                  <p:embed/>
                  <p:pic>
                    <p:nvPicPr>
                      <p:cNvPr id="12" name="Object 9">
                        <a:extLst>
                          <a:ext uri="{FF2B5EF4-FFF2-40B4-BE49-F238E27FC236}">
                            <a16:creationId xmlns:a16="http://schemas.microsoft.com/office/drawing/2014/main" id="{CA3B92CE-6936-4474-A0B1-E7BAECE3CD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3828" y="1762755"/>
                        <a:ext cx="2234880" cy="9144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69C66FEB-1F06-4ECD-86E5-FEE7B5FD2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076886"/>
              </p:ext>
            </p:extLst>
          </p:nvPr>
        </p:nvGraphicFramePr>
        <p:xfrm>
          <a:off x="945012" y="2677155"/>
          <a:ext cx="256536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88" name="Equation" r:id="rId11" imgW="1282680" imgH="457200" progId="Equation.DSMT4">
                  <p:embed/>
                </p:oleObj>
              </mc:Choice>
              <mc:Fallback>
                <p:oleObj name="Equation" r:id="rId11" imgW="1282680" imgH="457200" progId="Equation.DSMT4">
                  <p:embed/>
                  <p:pic>
                    <p:nvPicPr>
                      <p:cNvPr id="13" name="Object 10">
                        <a:extLst>
                          <a:ext uri="{FF2B5EF4-FFF2-40B4-BE49-F238E27FC236}">
                            <a16:creationId xmlns:a16="http://schemas.microsoft.com/office/drawing/2014/main" id="{69C66FEB-1F06-4ECD-86E5-FEE7B5FD26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5012" y="2677155"/>
                        <a:ext cx="2565360" cy="9144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">
            <a:extLst>
              <a:ext uri="{FF2B5EF4-FFF2-40B4-BE49-F238E27FC236}">
                <a16:creationId xmlns:a16="http://schemas.microsoft.com/office/drawing/2014/main" id="{7A509624-13CB-48AF-92C1-F2FAD4778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75960"/>
              </p:ext>
            </p:extLst>
          </p:nvPr>
        </p:nvGraphicFramePr>
        <p:xfrm>
          <a:off x="5846648" y="1305983"/>
          <a:ext cx="121896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89"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14" name="Object 11">
                        <a:extLst>
                          <a:ext uri="{FF2B5EF4-FFF2-40B4-BE49-F238E27FC236}">
                            <a16:creationId xmlns:a16="http://schemas.microsoft.com/office/drawing/2014/main" id="{7A509624-13CB-48AF-92C1-F2FAD47782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648" y="1305983"/>
                        <a:ext cx="1218960" cy="4572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>
            <a:extLst>
              <a:ext uri="{FF2B5EF4-FFF2-40B4-BE49-F238E27FC236}">
                <a16:creationId xmlns:a16="http://schemas.microsoft.com/office/drawing/2014/main" id="{43A77267-6FAA-4E28-8EE1-BCE47224B5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309402"/>
              </p:ext>
            </p:extLst>
          </p:nvPr>
        </p:nvGraphicFramePr>
        <p:xfrm>
          <a:off x="4103849" y="2591197"/>
          <a:ext cx="2286000" cy="101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90" name="Equation" r:id="rId15" imgW="1143000" imgH="507960" progId="Equation.DSMT4">
                  <p:embed/>
                </p:oleObj>
              </mc:Choice>
              <mc:Fallback>
                <p:oleObj name="Equation" r:id="rId15" imgW="1143000" imgH="507960" progId="Equation.DSMT4">
                  <p:embed/>
                  <p:pic>
                    <p:nvPicPr>
                      <p:cNvPr id="15" name="Object 12">
                        <a:extLst>
                          <a:ext uri="{FF2B5EF4-FFF2-40B4-BE49-F238E27FC236}">
                            <a16:creationId xmlns:a16="http://schemas.microsoft.com/office/drawing/2014/main" id="{43A77267-6FAA-4E28-8EE1-BCE47224B5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849" y="2591197"/>
                        <a:ext cx="2286000" cy="101592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3">
            <a:extLst>
              <a:ext uri="{FF2B5EF4-FFF2-40B4-BE49-F238E27FC236}">
                <a16:creationId xmlns:a16="http://schemas.microsoft.com/office/drawing/2014/main" id="{351EB6B7-707E-496C-9670-976D5A198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705200"/>
              </p:ext>
            </p:extLst>
          </p:nvPr>
        </p:nvGraphicFramePr>
        <p:xfrm>
          <a:off x="414024" y="4181444"/>
          <a:ext cx="4473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91" name="Equation" r:id="rId17" imgW="1752480" imgH="241200" progId="Equation.DSMT4">
                  <p:embed/>
                </p:oleObj>
              </mc:Choice>
              <mc:Fallback>
                <p:oleObj name="Equation" r:id="rId17" imgW="1752480" imgH="241200" progId="Equation.DSMT4">
                  <p:embed/>
                  <p:pic>
                    <p:nvPicPr>
                      <p:cNvPr id="16" name="Object 13">
                        <a:extLst>
                          <a:ext uri="{FF2B5EF4-FFF2-40B4-BE49-F238E27FC236}">
                            <a16:creationId xmlns:a16="http://schemas.microsoft.com/office/drawing/2014/main" id="{351EB6B7-707E-496C-9670-976D5A1985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4" y="4181444"/>
                        <a:ext cx="4473575" cy="619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15">
            <a:extLst>
              <a:ext uri="{FF2B5EF4-FFF2-40B4-BE49-F238E27FC236}">
                <a16:creationId xmlns:a16="http://schemas.microsoft.com/office/drawing/2014/main" id="{C1A33CF6-F601-4BDA-951C-33C021C437C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93350" y="4073220"/>
            <a:ext cx="585788" cy="660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rot="10800000" vert="eaVert" anchor="ctr">
            <a:spAutoFit/>
          </a:bodyPr>
          <a:lstStyle/>
          <a:p>
            <a:pPr marL="2057400" indent="-2057400" algn="ctr"/>
            <a:endParaRPr lang="zh-CN" altLang="zh-C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125394-995A-4F3A-8906-3633BB64CC34}"/>
              </a:ext>
            </a:extLst>
          </p:cNvPr>
          <p:cNvGrpSpPr>
            <a:grpSpLocks/>
          </p:cNvGrpSpPr>
          <p:nvPr/>
        </p:nvGrpSpPr>
        <p:grpSpPr bwMode="auto">
          <a:xfrm>
            <a:off x="756059" y="5133479"/>
            <a:ext cx="5508625" cy="965200"/>
            <a:chOff x="703" y="3443"/>
            <a:chExt cx="3470" cy="608"/>
          </a:xfrm>
        </p:grpSpPr>
        <p:graphicFrame>
          <p:nvGraphicFramePr>
            <p:cNvPr id="19" name="Object 14">
              <a:extLst>
                <a:ext uri="{FF2B5EF4-FFF2-40B4-BE49-F238E27FC236}">
                  <a16:creationId xmlns:a16="http://schemas.microsoft.com/office/drawing/2014/main" id="{5184ED28-9287-4978-AE36-C316895F4A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7" y="3443"/>
            <a:ext cx="1136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092" name="Equation" r:id="rId19" imgW="901440" imgH="482400" progId="Equation.DSMT4">
                    <p:embed/>
                  </p:oleObj>
                </mc:Choice>
                <mc:Fallback>
                  <p:oleObj name="Equation" r:id="rId19" imgW="901440" imgH="482400" progId="Equation.DSMT4">
                    <p:embed/>
                    <p:pic>
                      <p:nvPicPr>
                        <p:cNvPr id="19" name="Object 14">
                          <a:extLst>
                            <a:ext uri="{FF2B5EF4-FFF2-40B4-BE49-F238E27FC236}">
                              <a16:creationId xmlns:a16="http://schemas.microsoft.com/office/drawing/2014/main" id="{5184ED28-9287-4978-AE36-C316895F4A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7" y="3443"/>
                          <a:ext cx="1136" cy="608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403BC201-C918-48A5-9528-289DBFFD1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3562"/>
              <a:ext cx="217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2057400" indent="-20574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indent="0">
                <a:spcBef>
                  <a:spcPct val="20000"/>
                </a:spcBef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探测器装置的</a:t>
              </a:r>
              <a:r>
                <a:rPr lang="zh-CN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优质因子</a:t>
              </a:r>
            </a:p>
          </p:txBody>
        </p:sp>
      </p:grpSp>
      <p:graphicFrame>
        <p:nvGraphicFramePr>
          <p:cNvPr id="21" name="Object 18">
            <a:extLst>
              <a:ext uri="{FF2B5EF4-FFF2-40B4-BE49-F238E27FC236}">
                <a16:creationId xmlns:a16="http://schemas.microsoft.com/office/drawing/2014/main" id="{96E6173F-AED8-4BF5-AF9E-AB9C3B89C3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695988"/>
              </p:ext>
            </p:extLst>
          </p:nvPr>
        </p:nvGraphicFramePr>
        <p:xfrm>
          <a:off x="3734044" y="400495"/>
          <a:ext cx="142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93" name="Equation" r:id="rId21" imgW="711000" imgH="228600" progId="Equation.DSMT4">
                  <p:embed/>
                </p:oleObj>
              </mc:Choice>
              <mc:Fallback>
                <p:oleObj name="Equation" r:id="rId21" imgW="711000" imgH="228600" progId="Equation.DSMT4">
                  <p:embed/>
                  <p:pic>
                    <p:nvPicPr>
                      <p:cNvPr id="21" name="Object 18">
                        <a:extLst>
                          <a:ext uri="{FF2B5EF4-FFF2-40B4-BE49-F238E27FC236}">
                            <a16:creationId xmlns:a16="http://schemas.microsoft.com/office/drawing/2014/main" id="{96E6173F-AED8-4BF5-AF9E-AB9C3B89C3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4044" y="400495"/>
                        <a:ext cx="1422000" cy="4572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3">
            <a:extLst>
              <a:ext uri="{FF2B5EF4-FFF2-40B4-BE49-F238E27FC236}">
                <a16:creationId xmlns:a16="http://schemas.microsoft.com/office/drawing/2014/main" id="{BCCB6827-E796-47A1-9670-0A532CC27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351560"/>
              </p:ext>
            </p:extLst>
          </p:nvPr>
        </p:nvGraphicFramePr>
        <p:xfrm>
          <a:off x="6810773" y="2479638"/>
          <a:ext cx="5450723" cy="3806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94" name="Graph" r:id="rId23" imgW="4156253" imgH="2901696" progId="Origin50.Graph">
                  <p:embed/>
                </p:oleObj>
              </mc:Choice>
              <mc:Fallback>
                <p:oleObj name="Graph" r:id="rId23" imgW="4156253" imgH="2901696" progId="Origin50.Graph">
                  <p:embed/>
                  <p:pic>
                    <p:nvPicPr>
                      <p:cNvPr id="34" name="Object 13">
                        <a:extLst>
                          <a:ext uri="{FF2B5EF4-FFF2-40B4-BE49-F238E27FC236}">
                            <a16:creationId xmlns:a16="http://schemas.microsoft.com/office/drawing/2014/main" id="{6742F04D-56EF-481B-99B4-D8DB315DEB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773" y="2479638"/>
                        <a:ext cx="5450723" cy="3806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399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498022" y="1"/>
            <a:ext cx="4693977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如何根据</a:t>
            </a:r>
            <a:r>
              <a:rPr lang="en-US" altLang="zh-CN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来判断有没有源？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671677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低水平活度样品测量问题</a:t>
            </a:r>
          </a:p>
        </p:txBody>
      </p:sp>
      <p:sp>
        <p:nvSpPr>
          <p:cNvPr id="22" name="Rectangle 4" descr="浅色下对角线">
            <a:extLst>
              <a:ext uri="{FF2B5EF4-FFF2-40B4-BE49-F238E27FC236}">
                <a16:creationId xmlns:a16="http://schemas.microsoft.com/office/drawing/2014/main" id="{19DC4073-99EA-4889-BEBE-B04B8525A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672" y="1184143"/>
            <a:ext cx="3240088" cy="385762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2057400" indent="-2057400" algn="ctr"/>
            <a:endParaRPr lang="zh-CN" altLang="zh-CN"/>
          </a:p>
        </p:txBody>
      </p:sp>
      <p:sp>
        <p:nvSpPr>
          <p:cNvPr id="23" name="AutoShape 5">
            <a:extLst>
              <a:ext uri="{FF2B5EF4-FFF2-40B4-BE49-F238E27FC236}">
                <a16:creationId xmlns:a16="http://schemas.microsoft.com/office/drawing/2014/main" id="{3D0AEA59-530E-4363-9786-51E840CE2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885" y="1292093"/>
            <a:ext cx="144462" cy="14446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92F67380-2B74-4FFE-9543-1B9895163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585" y="1292093"/>
            <a:ext cx="144462" cy="14446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FE5721FE-96A7-4475-AD2B-BF170E002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722" y="1292093"/>
            <a:ext cx="144463" cy="14446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C1C1A7C7-82AD-4EA8-9122-81560A216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985" y="1292093"/>
            <a:ext cx="144462" cy="14446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27" name="Rectangle 9" descr="浅色下对角线">
            <a:extLst>
              <a:ext uri="{FF2B5EF4-FFF2-40B4-BE49-F238E27FC236}">
                <a16:creationId xmlns:a16="http://schemas.microsoft.com/office/drawing/2014/main" id="{38B73D53-46C6-41AD-8054-93C68BEEF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022" y="1723893"/>
            <a:ext cx="863600" cy="38576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2057400" indent="-2057400" algn="ctr"/>
            <a:endParaRPr lang="zh-CN" altLang="zh-CN"/>
          </a:p>
        </p:txBody>
      </p:sp>
      <p:sp>
        <p:nvSpPr>
          <p:cNvPr id="28" name="AutoShape 10">
            <a:extLst>
              <a:ext uri="{FF2B5EF4-FFF2-40B4-BE49-F238E27FC236}">
                <a16:creationId xmlns:a16="http://schemas.microsoft.com/office/drawing/2014/main" id="{6B57828B-0BAD-4D9C-9D00-10BD49A5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385" y="1866768"/>
            <a:ext cx="144462" cy="14446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29" name="Rectangle 11" descr="浅色下对角线">
            <a:extLst>
              <a:ext uri="{FF2B5EF4-FFF2-40B4-BE49-F238E27FC236}">
                <a16:creationId xmlns:a16="http://schemas.microsoft.com/office/drawing/2014/main" id="{60176A2A-AC20-46BF-AB37-5EC15C395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546" y="1080643"/>
            <a:ext cx="3240088" cy="385762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2057400" indent="-2057400" algn="ctr"/>
            <a:endParaRPr lang="zh-CN" altLang="zh-CN"/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A1A511FA-DB4E-44DC-A832-4BA7B268A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759" y="1188593"/>
            <a:ext cx="144462" cy="14446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31" name="AutoShape 13">
            <a:extLst>
              <a:ext uri="{FF2B5EF4-FFF2-40B4-BE49-F238E27FC236}">
                <a16:creationId xmlns:a16="http://schemas.microsoft.com/office/drawing/2014/main" id="{D80E9553-41E2-4E15-917D-6A431135A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459" y="1188593"/>
            <a:ext cx="144462" cy="14446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32" name="AutoShape 14">
            <a:extLst>
              <a:ext uri="{FF2B5EF4-FFF2-40B4-BE49-F238E27FC236}">
                <a16:creationId xmlns:a16="http://schemas.microsoft.com/office/drawing/2014/main" id="{94F45024-5071-4E25-B3CA-AB9B90A1E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596" y="1188593"/>
            <a:ext cx="144463" cy="14446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057400" indent="-2057400" algn="ctr"/>
            <a:endParaRPr lang="zh-CN" altLang="zh-CN"/>
          </a:p>
        </p:txBody>
      </p:sp>
      <p:sp>
        <p:nvSpPr>
          <p:cNvPr id="33" name="AutoShape 15">
            <a:extLst>
              <a:ext uri="{FF2B5EF4-FFF2-40B4-BE49-F238E27FC236}">
                <a16:creationId xmlns:a16="http://schemas.microsoft.com/office/drawing/2014/main" id="{23732140-23C7-421E-B8D6-AA08BC163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859" y="1188593"/>
            <a:ext cx="144462" cy="14446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057400" indent="-2057400" algn="ctr"/>
            <a:endParaRPr lang="zh-CN" altLang="zh-CN"/>
          </a:p>
        </p:txBody>
      </p:sp>
      <p:grpSp>
        <p:nvGrpSpPr>
          <p:cNvPr id="34" name="Group 41">
            <a:extLst>
              <a:ext uri="{FF2B5EF4-FFF2-40B4-BE49-F238E27FC236}">
                <a16:creationId xmlns:a16="http://schemas.microsoft.com/office/drawing/2014/main" id="{E21C9532-CE4D-45FF-A2BD-93429EF4F9DA}"/>
              </a:ext>
            </a:extLst>
          </p:cNvPr>
          <p:cNvGrpSpPr>
            <a:grpSpLocks/>
          </p:cNvGrpSpPr>
          <p:nvPr/>
        </p:nvGrpSpPr>
        <p:grpSpPr bwMode="auto">
          <a:xfrm>
            <a:off x="9250896" y="1561655"/>
            <a:ext cx="2413000" cy="457200"/>
            <a:chOff x="3696" y="1047"/>
            <a:chExt cx="1520" cy="288"/>
          </a:xfrm>
        </p:grpSpPr>
        <p:sp>
          <p:nvSpPr>
            <p:cNvPr id="35" name="Rectangle 16" descr="浅色下对角线">
              <a:extLst>
                <a:ext uri="{FF2B5EF4-FFF2-40B4-BE49-F238E27FC236}">
                  <a16:creationId xmlns:a16="http://schemas.microsoft.com/office/drawing/2014/main" id="{D926754A-0B72-4D1D-9423-72761C203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071"/>
              <a:ext cx="544" cy="24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2057400" indent="-2057400" algn="ctr"/>
              <a:endParaRPr lang="zh-CN" altLang="zh-CN"/>
            </a:p>
          </p:txBody>
        </p: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32C8EED9-27AA-4A3B-A3AB-968CCEA0E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" y="1047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057400" indent="-20574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</a:rPr>
                <a:t>空白样品</a:t>
              </a:r>
            </a:p>
          </p:txBody>
        </p:sp>
      </p:grpSp>
      <p:sp>
        <p:nvSpPr>
          <p:cNvPr id="37" name="Text Box 19">
            <a:extLst>
              <a:ext uri="{FF2B5EF4-FFF2-40B4-BE49-F238E27FC236}">
                <a16:creationId xmlns:a16="http://schemas.microsoft.com/office/drawing/2014/main" id="{D424BC9D-E4BC-4741-9ABF-ACA47016C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6085" y="168579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057400" indent="-20574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样品</a:t>
            </a:r>
          </a:p>
        </p:txBody>
      </p:sp>
      <p:sp>
        <p:nvSpPr>
          <p:cNvPr id="38" name="Text Box 20">
            <a:extLst>
              <a:ext uri="{FF2B5EF4-FFF2-40B4-BE49-F238E27FC236}">
                <a16:creationId xmlns:a16="http://schemas.microsoft.com/office/drawing/2014/main" id="{19A72A3D-BF72-46E2-AF7F-0BC95C44E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05" y="3037087"/>
            <a:ext cx="11797246" cy="461665"/>
          </a:xfrm>
          <a:prstGeom prst="rect">
            <a:avLst/>
          </a:prstGeom>
          <a:noFill/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2246313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24257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605088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8447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41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98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560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61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由于样品的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活度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&lt;&lt;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本底活度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，则“样品”和“空白样品”的测量时间应选为一样：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39" name="Object 21">
            <a:extLst>
              <a:ext uri="{FF2B5EF4-FFF2-40B4-BE49-F238E27FC236}">
                <a16:creationId xmlns:a16="http://schemas.microsoft.com/office/drawing/2014/main" id="{DC58235D-B7DE-4CB2-B22A-0876A87F83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562252"/>
              </p:ext>
            </p:extLst>
          </p:nvPr>
        </p:nvGraphicFramePr>
        <p:xfrm>
          <a:off x="2907914" y="4150238"/>
          <a:ext cx="21463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5" name="Equation" r:id="rId3" imgW="850680" imgH="228600" progId="Equation.DSMT4">
                  <p:embed/>
                </p:oleObj>
              </mc:Choice>
              <mc:Fallback>
                <p:oleObj name="Equation" r:id="rId3" imgW="850680" imgH="228600" progId="Equation.DSMT4">
                  <p:embed/>
                  <p:pic>
                    <p:nvPicPr>
                      <p:cNvPr id="2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914" y="4150238"/>
                        <a:ext cx="2146300" cy="5762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22">
            <a:extLst>
              <a:ext uri="{FF2B5EF4-FFF2-40B4-BE49-F238E27FC236}">
                <a16:creationId xmlns:a16="http://schemas.microsoft.com/office/drawing/2014/main" id="{532BF9B2-D161-4B47-B415-1C162FAB2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780463"/>
              </p:ext>
            </p:extLst>
          </p:nvPr>
        </p:nvGraphicFramePr>
        <p:xfrm>
          <a:off x="8380027" y="4148650"/>
          <a:ext cx="5445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6" name="Equation" r:id="rId5" imgW="215640" imgH="228600" progId="Equation.DSMT4">
                  <p:embed/>
                </p:oleObj>
              </mc:Choice>
              <mc:Fallback>
                <p:oleObj name="Equation" r:id="rId5" imgW="215640" imgH="228600" progId="Equation.DSMT4">
                  <p:embed/>
                  <p:pic>
                    <p:nvPicPr>
                      <p:cNvPr id="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0027" y="4148650"/>
                        <a:ext cx="544512" cy="5762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24">
            <a:extLst>
              <a:ext uri="{FF2B5EF4-FFF2-40B4-BE49-F238E27FC236}">
                <a16:creationId xmlns:a16="http://schemas.microsoft.com/office/drawing/2014/main" id="{3D4984A0-6891-4C85-8E43-21131C085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585" y="67773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057400" indent="-20574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环境</a:t>
            </a:r>
          </a:p>
        </p:txBody>
      </p:sp>
      <p:sp>
        <p:nvSpPr>
          <p:cNvPr id="42" name="Text Box 25">
            <a:extLst>
              <a:ext uri="{FF2B5EF4-FFF2-40B4-BE49-F238E27FC236}">
                <a16:creationId xmlns:a16="http://schemas.microsoft.com/office/drawing/2014/main" id="{3BB0FBDE-B0C1-4B2D-809F-400CC2BA4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9459" y="57423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057400" indent="-20574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环境</a:t>
            </a:r>
          </a:p>
        </p:txBody>
      </p:sp>
      <p:sp>
        <p:nvSpPr>
          <p:cNvPr id="43" name="Text Box 27">
            <a:extLst>
              <a:ext uri="{FF2B5EF4-FFF2-40B4-BE49-F238E27FC236}">
                <a16:creationId xmlns:a16="http://schemas.microsoft.com/office/drawing/2014/main" id="{A7EAD2B0-BF38-4F53-B7E0-583500DD0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05" y="405227"/>
            <a:ext cx="1809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057400" indent="-20574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样品测量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id="{364403E0-F380-4073-A8DE-D82133A06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056" y="451992"/>
            <a:ext cx="1809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057400" indent="-20574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本底测量</a:t>
            </a:r>
          </a:p>
        </p:txBody>
      </p:sp>
      <p:grpSp>
        <p:nvGrpSpPr>
          <p:cNvPr id="45" name="Group 35">
            <a:extLst>
              <a:ext uri="{FF2B5EF4-FFF2-40B4-BE49-F238E27FC236}">
                <a16:creationId xmlns:a16="http://schemas.microsoft.com/office/drawing/2014/main" id="{F79742D6-38DB-4978-9BC1-29AA0C7D9E46}"/>
              </a:ext>
            </a:extLst>
          </p:cNvPr>
          <p:cNvGrpSpPr>
            <a:grpSpLocks/>
          </p:cNvGrpSpPr>
          <p:nvPr/>
        </p:nvGrpSpPr>
        <p:grpSpPr bwMode="auto">
          <a:xfrm>
            <a:off x="2907914" y="5014111"/>
            <a:ext cx="7396163" cy="1295400"/>
            <a:chOff x="476" y="3067"/>
            <a:chExt cx="4659" cy="816"/>
          </a:xfrm>
        </p:grpSpPr>
        <p:sp>
          <p:nvSpPr>
            <p:cNvPr id="46" name="Text Box 26">
              <a:extLst>
                <a:ext uri="{FF2B5EF4-FFF2-40B4-BE49-F238E27FC236}">
                  <a16:creationId xmlns:a16="http://schemas.microsoft.com/office/drawing/2014/main" id="{CB07AA47-CF2C-4CBD-AE1C-C3ED833AC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3430"/>
              <a:ext cx="3979" cy="300"/>
            </a:xfrm>
            <a:prstGeom prst="rect">
              <a:avLst/>
            </a:prstGeom>
            <a:noFill/>
            <a:ln w="19050" algn="ctr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057400" indent="-20574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如何根据</a:t>
              </a:r>
              <a:r>
                <a:rPr lang="en-US" altLang="zh-CN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N</a:t>
              </a:r>
              <a:r>
                <a:rPr lang="en-US" altLang="zh-CN" sz="2400" b="1" baseline="-25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的值来判断样品中是否有放射性？</a:t>
              </a:r>
            </a:p>
          </p:txBody>
        </p:sp>
        <p:pic>
          <p:nvPicPr>
            <p:cNvPr id="47" name="Picture 34" descr="2007819125259612_2">
              <a:extLst>
                <a:ext uri="{FF2B5EF4-FFF2-40B4-BE49-F238E27FC236}">
                  <a16:creationId xmlns:a16="http://schemas.microsoft.com/office/drawing/2014/main" id="{9B25BAD4-568A-4B50-97A3-2EEC20838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067"/>
              <a:ext cx="546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le 37">
            <a:extLst>
              <a:ext uri="{FF2B5EF4-FFF2-40B4-BE49-F238E27FC236}">
                <a16:creationId xmlns:a16="http://schemas.microsoft.com/office/drawing/2014/main" id="{36D03FAC-672F-4C48-B78F-FFD1A3A9C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735" y="2395405"/>
            <a:ext cx="203200" cy="385763"/>
          </a:xfrm>
          <a:prstGeom prst="rect">
            <a:avLst/>
          </a:prstGeom>
          <a:solidFill>
            <a:srgbClr val="FF00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2057400" indent="-2057400" algn="ctr"/>
            <a:endParaRPr lang="zh-CN" altLang="zh-CN"/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2DAB83FA-FE51-48E3-A746-CEE38D53C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647" y="2403343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057400" indent="-20574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仿宋" pitchFamily="2" charset="-122"/>
              </a:rPr>
              <a:t>探测器</a:t>
            </a:r>
          </a:p>
        </p:txBody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B19E641B-B4D5-4D53-AFC6-6533D859F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9821" y="2269680"/>
            <a:ext cx="203200" cy="385763"/>
          </a:xfrm>
          <a:prstGeom prst="rect">
            <a:avLst/>
          </a:prstGeom>
          <a:solidFill>
            <a:srgbClr val="FF0000"/>
          </a:solidFill>
          <a:ln w="19050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2057400" indent="-2057400" algn="ctr"/>
            <a:endParaRPr lang="zh-CN" altLang="zh-CN"/>
          </a:p>
        </p:txBody>
      </p:sp>
      <p:sp>
        <p:nvSpPr>
          <p:cNvPr id="51" name="Text Box 40">
            <a:extLst>
              <a:ext uri="{FF2B5EF4-FFF2-40B4-BE49-F238E27FC236}">
                <a16:creationId xmlns:a16="http://schemas.microsoft.com/office/drawing/2014/main" id="{A93556E0-2C60-4CC2-AB1B-710500FB8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8734" y="2277618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057400" indent="-20574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仿宋" pitchFamily="2" charset="-122"/>
              </a:rPr>
              <a:t>探测器</a:t>
            </a:r>
          </a:p>
        </p:txBody>
      </p:sp>
      <p:grpSp>
        <p:nvGrpSpPr>
          <p:cNvPr id="52" name="Group 44">
            <a:extLst>
              <a:ext uri="{FF2B5EF4-FFF2-40B4-BE49-F238E27FC236}">
                <a16:creationId xmlns:a16="http://schemas.microsoft.com/office/drawing/2014/main" id="{46D5EA93-BEE0-4C7B-A35B-E27611572C59}"/>
              </a:ext>
            </a:extLst>
          </p:cNvPr>
          <p:cNvGrpSpPr>
            <a:grpSpLocks/>
          </p:cNvGrpSpPr>
          <p:nvPr/>
        </p:nvGrpSpPr>
        <p:grpSpPr bwMode="auto">
          <a:xfrm>
            <a:off x="5068502" y="4437575"/>
            <a:ext cx="3325812" cy="1081088"/>
            <a:chOff x="1837" y="2840"/>
            <a:chExt cx="2095" cy="681"/>
          </a:xfrm>
        </p:grpSpPr>
        <p:graphicFrame>
          <p:nvGraphicFramePr>
            <p:cNvPr id="53" name="Object 23">
              <a:extLst>
                <a:ext uri="{FF2B5EF4-FFF2-40B4-BE49-F238E27FC236}">
                  <a16:creationId xmlns:a16="http://schemas.microsoft.com/office/drawing/2014/main" id="{1F9A3C38-F2EC-4EB4-AA73-7CEC501C93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8" y="3158"/>
            <a:ext cx="133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77" name="Equation" r:id="rId8" imgW="838080" imgH="228600" progId="Equation.DSMT4">
                    <p:embed/>
                  </p:oleObj>
                </mc:Choice>
                <mc:Fallback>
                  <p:oleObj name="Equation" r:id="rId8" imgW="838080" imgH="228600" progId="Equation.DSMT4">
                    <p:embed/>
                    <p:pic>
                      <p:nvPicPr>
                        <p:cNvPr id="37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3158"/>
                          <a:ext cx="1332" cy="36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4" name="AutoShape 42">
              <a:extLst>
                <a:ext uri="{FF2B5EF4-FFF2-40B4-BE49-F238E27FC236}">
                  <a16:creationId xmlns:a16="http://schemas.microsoft.com/office/drawing/2014/main" id="{C4871A83-64C1-41DF-9AF6-5A64B4E4C9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37" y="2840"/>
              <a:ext cx="856" cy="317"/>
            </a:xfrm>
            <a:prstGeom prst="curvedConnector2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43">
              <a:extLst>
                <a:ext uri="{FF2B5EF4-FFF2-40B4-BE49-F238E27FC236}">
                  <a16:creationId xmlns:a16="http://schemas.microsoft.com/office/drawing/2014/main" id="{E8EFE404-3541-4E0C-983A-F10C70A54D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2693" y="2840"/>
              <a:ext cx="1239" cy="318"/>
            </a:xfrm>
            <a:prstGeom prst="curvedConnector2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275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498023" y="1"/>
            <a:ext cx="2666172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如何根据</a:t>
            </a:r>
            <a:r>
              <a:rPr lang="en-US" altLang="zh-CN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来判断有没有源？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671677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低水平活度样品测量问题</a:t>
            </a:r>
          </a:p>
        </p:txBody>
      </p:sp>
      <p:grpSp>
        <p:nvGrpSpPr>
          <p:cNvPr id="57" name="Group 2">
            <a:extLst>
              <a:ext uri="{FF2B5EF4-FFF2-40B4-BE49-F238E27FC236}">
                <a16:creationId xmlns:a16="http://schemas.microsoft.com/office/drawing/2014/main" id="{98DDF4FA-55C3-4305-ABB3-8A29A48D7D6D}"/>
              </a:ext>
            </a:extLst>
          </p:cNvPr>
          <p:cNvGrpSpPr>
            <a:grpSpLocks/>
          </p:cNvGrpSpPr>
          <p:nvPr/>
        </p:nvGrpSpPr>
        <p:grpSpPr bwMode="auto">
          <a:xfrm>
            <a:off x="1883794" y="628644"/>
            <a:ext cx="8280400" cy="2828925"/>
            <a:chOff x="249" y="373"/>
            <a:chExt cx="5216" cy="1782"/>
          </a:xfrm>
        </p:grpSpPr>
        <p:graphicFrame>
          <p:nvGraphicFramePr>
            <p:cNvPr id="58" name="Object 3">
              <a:extLst>
                <a:ext uri="{FF2B5EF4-FFF2-40B4-BE49-F238E27FC236}">
                  <a16:creationId xmlns:a16="http://schemas.microsoft.com/office/drawing/2014/main" id="{1CADDAAA-EA23-4377-8EB3-39FD4F8606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" y="1235"/>
            <a:ext cx="5080" cy="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45" name="Graph" r:id="rId3" imgW="4156253" imgH="2901696" progId="Origin50.Graph">
                    <p:embed/>
                  </p:oleObj>
                </mc:Choice>
                <mc:Fallback>
                  <p:oleObj name="Graph" r:id="rId3" imgW="4156253" imgH="2901696" progId="Origin50.Graph">
                    <p:embed/>
                    <p:pic>
                      <p:nvPicPr>
                        <p:cNvPr id="52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712" t="50880" r="29735"/>
                        <a:stretch>
                          <a:fillRect/>
                        </a:stretch>
                      </p:blipFill>
                      <p:spPr bwMode="auto">
                        <a:xfrm>
                          <a:off x="249" y="1235"/>
                          <a:ext cx="5080" cy="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 algn="ctr">
                              <a:solidFill>
                                <a:srgbClr val="66FF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Line 4">
              <a:extLst>
                <a:ext uri="{FF2B5EF4-FFF2-40B4-BE49-F238E27FC236}">
                  <a16:creationId xmlns:a16="http://schemas.microsoft.com/office/drawing/2014/main" id="{D35CBCA9-CB76-4A25-B5F0-F2E2290DD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1797"/>
              <a:ext cx="517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Line 5">
              <a:extLst>
                <a:ext uri="{FF2B5EF4-FFF2-40B4-BE49-F238E27FC236}">
                  <a16:creationId xmlns:a16="http://schemas.microsoft.com/office/drawing/2014/main" id="{EF898F13-140C-42F4-9D7A-9F5B2F735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1" y="373"/>
              <a:ext cx="0" cy="14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61" name="Object 6">
              <a:extLst>
                <a:ext uri="{FF2B5EF4-FFF2-40B4-BE49-F238E27FC236}">
                  <a16:creationId xmlns:a16="http://schemas.microsoft.com/office/drawing/2014/main" id="{80CFD749-D68C-4D4E-B857-8B9EF23D74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6" y="1469"/>
            <a:ext cx="369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46" name="Equation" r:id="rId5" imgW="241300" imgH="228600" progId="Equation.DSMT4">
                    <p:embed/>
                  </p:oleObj>
                </mc:Choice>
                <mc:Fallback>
                  <p:oleObj name="Equation" r:id="rId5" imgW="241300" imgH="228600" progId="Equation.DSMT4">
                    <p:embed/>
                    <p:pic>
                      <p:nvPicPr>
                        <p:cNvPr id="5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1469"/>
                          <a:ext cx="369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" name="Line 9">
            <a:extLst>
              <a:ext uri="{FF2B5EF4-FFF2-40B4-BE49-F238E27FC236}">
                <a16:creationId xmlns:a16="http://schemas.microsoft.com/office/drawing/2014/main" id="{04A9B695-52A2-40C2-A272-338C69CAD7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8694" y="608006"/>
            <a:ext cx="0" cy="22304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3" name="Line 12">
            <a:extLst>
              <a:ext uri="{FF2B5EF4-FFF2-40B4-BE49-F238E27FC236}">
                <a16:creationId xmlns:a16="http://schemas.microsoft.com/office/drawing/2014/main" id="{5E6CF037-E5A9-4C3A-8AB9-7C77D877F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6306" y="1708144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64" name="Object 13">
            <a:extLst>
              <a:ext uri="{FF2B5EF4-FFF2-40B4-BE49-F238E27FC236}">
                <a16:creationId xmlns:a16="http://schemas.microsoft.com/office/drawing/2014/main" id="{1A361153-4744-44FE-96F6-B49948BA8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241107"/>
              </p:ext>
            </p:extLst>
          </p:nvPr>
        </p:nvGraphicFramePr>
        <p:xfrm>
          <a:off x="4330131" y="1781169"/>
          <a:ext cx="307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7" name="Equation" r:id="rId7" imgW="126725" imgH="177415" progId="Equation.DSMT4">
                  <p:embed/>
                </p:oleObj>
              </mc:Choice>
              <mc:Fallback>
                <p:oleObj name="Equation" r:id="rId7" imgW="126725" imgH="177415" progId="Equation.DSMT4">
                  <p:embed/>
                  <p:pic>
                    <p:nvPicPr>
                      <p:cNvPr id="5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131" y="1781169"/>
                        <a:ext cx="3079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14">
            <a:extLst>
              <a:ext uri="{FF2B5EF4-FFF2-40B4-BE49-F238E27FC236}">
                <a16:creationId xmlns:a16="http://schemas.microsoft.com/office/drawing/2014/main" id="{AE90A222-AE51-4DC2-8578-23F83DB50072}"/>
              </a:ext>
            </a:extLst>
          </p:cNvPr>
          <p:cNvGrpSpPr>
            <a:grpSpLocks/>
          </p:cNvGrpSpPr>
          <p:nvPr/>
        </p:nvGrpSpPr>
        <p:grpSpPr bwMode="auto">
          <a:xfrm>
            <a:off x="1759968" y="3038482"/>
            <a:ext cx="3535363" cy="1806575"/>
            <a:chOff x="191" y="2057"/>
            <a:chExt cx="2227" cy="1138"/>
          </a:xfrm>
        </p:grpSpPr>
        <p:sp>
          <p:nvSpPr>
            <p:cNvPr id="66" name="Text Box 15">
              <a:extLst>
                <a:ext uri="{FF2B5EF4-FFF2-40B4-BE49-F238E27FC236}">
                  <a16:creationId xmlns:a16="http://schemas.microsoft.com/office/drawing/2014/main" id="{29D82AD9-0271-4D7F-82B2-258093EA3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" y="2057"/>
              <a:ext cx="2227" cy="233"/>
            </a:xfrm>
            <a:prstGeom prst="rect">
              <a:avLst/>
            </a:prstGeom>
            <a:solidFill>
              <a:srgbClr val="FFFF00"/>
            </a:solidFill>
            <a:ln w="190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057400" indent="-20574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b="1" dirty="0">
                  <a:latin typeface="Times New Roman" pitchFamily="18" charset="0"/>
                  <a:ea typeface="华文仿宋" pitchFamily="2" charset="-122"/>
                </a:rPr>
                <a:t>情况</a:t>
              </a:r>
              <a:r>
                <a:rPr lang="en-US" altLang="zh-CN" b="1" dirty="0">
                  <a:latin typeface="Times New Roman" pitchFamily="18" charset="0"/>
                  <a:ea typeface="华文仿宋" pitchFamily="2" charset="-122"/>
                </a:rPr>
                <a:t>1</a:t>
              </a:r>
              <a:r>
                <a:rPr lang="zh-CN" altLang="en-US" b="1" dirty="0">
                  <a:latin typeface="Times New Roman" pitchFamily="18" charset="0"/>
                  <a:ea typeface="华文仿宋" pitchFamily="2" charset="-122"/>
                </a:rPr>
                <a:t>：如果样品真的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没有</a:t>
              </a:r>
              <a:r>
                <a:rPr lang="zh-CN" altLang="en-US" b="1" dirty="0">
                  <a:latin typeface="Times New Roman" pitchFamily="18" charset="0"/>
                  <a:ea typeface="华文仿宋" pitchFamily="2" charset="-122"/>
                </a:rPr>
                <a:t>放射性</a:t>
              </a:r>
            </a:p>
          </p:txBody>
        </p:sp>
        <p:graphicFrame>
          <p:nvGraphicFramePr>
            <p:cNvPr id="67" name="Object 16">
              <a:extLst>
                <a:ext uri="{FF2B5EF4-FFF2-40B4-BE49-F238E27FC236}">
                  <a16:creationId xmlns:a16="http://schemas.microsoft.com/office/drawing/2014/main" id="{ABC13310-0107-4490-A0F1-192B9342FF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" y="2356"/>
            <a:ext cx="1711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48" name="Equation" r:id="rId9" imgW="1727200" imgH="228600" progId="Equation.DSMT4">
                    <p:embed/>
                  </p:oleObj>
                </mc:Choice>
                <mc:Fallback>
                  <p:oleObj name="Equation" r:id="rId9" imgW="1727200" imgH="228600" progId="Equation.DSMT4">
                    <p:embed/>
                    <p:pic>
                      <p:nvPicPr>
                        <p:cNvPr id="61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2356"/>
                          <a:ext cx="1711" cy="22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17">
              <a:extLst>
                <a:ext uri="{FF2B5EF4-FFF2-40B4-BE49-F238E27FC236}">
                  <a16:creationId xmlns:a16="http://schemas.microsoft.com/office/drawing/2014/main" id="{32A5733C-859A-4E58-945B-CA308BE4A0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" y="2610"/>
            <a:ext cx="182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49" name="Equation" r:id="rId11" imgW="1841500" imgH="254000" progId="Equation.DSMT4">
                    <p:embed/>
                  </p:oleObj>
                </mc:Choice>
                <mc:Fallback>
                  <p:oleObj name="Equation" r:id="rId11" imgW="1841500" imgH="254000" progId="Equation.DSMT4">
                    <p:embed/>
                    <p:pic>
                      <p:nvPicPr>
                        <p:cNvPr id="62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2610"/>
                          <a:ext cx="1823" cy="25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18">
              <a:extLst>
                <a:ext uri="{FF2B5EF4-FFF2-40B4-BE49-F238E27FC236}">
                  <a16:creationId xmlns:a16="http://schemas.microsoft.com/office/drawing/2014/main" id="{822E5778-767E-4544-AC1B-0E2AB78918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" y="2886"/>
            <a:ext cx="1133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50" name="Equation" r:id="rId13" imgW="977476" imgH="266584" progId="Equation.DSMT4">
                    <p:embed/>
                  </p:oleObj>
                </mc:Choice>
                <mc:Fallback>
                  <p:oleObj name="Equation" r:id="rId13" imgW="977476" imgH="266584" progId="Equation.DSMT4">
                    <p:embed/>
                    <p:pic>
                      <p:nvPicPr>
                        <p:cNvPr id="63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2886"/>
                          <a:ext cx="1133" cy="30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" name="Group 19">
            <a:extLst>
              <a:ext uri="{FF2B5EF4-FFF2-40B4-BE49-F238E27FC236}">
                <a16:creationId xmlns:a16="http://schemas.microsoft.com/office/drawing/2014/main" id="{6D571278-F3D4-4D78-BBA1-F0679BD3F1D4}"/>
              </a:ext>
            </a:extLst>
          </p:cNvPr>
          <p:cNvGrpSpPr>
            <a:grpSpLocks/>
          </p:cNvGrpSpPr>
          <p:nvPr/>
        </p:nvGrpSpPr>
        <p:grpSpPr bwMode="auto">
          <a:xfrm>
            <a:off x="5843019" y="628644"/>
            <a:ext cx="360362" cy="2449512"/>
            <a:chOff x="2789" y="391"/>
            <a:chExt cx="227" cy="1543"/>
          </a:xfrm>
        </p:grpSpPr>
        <p:sp>
          <p:nvSpPr>
            <p:cNvPr id="71" name="Line 20">
              <a:extLst>
                <a:ext uri="{FF2B5EF4-FFF2-40B4-BE49-F238E27FC236}">
                  <a16:creationId xmlns:a16="http://schemas.microsoft.com/office/drawing/2014/main" id="{C534BE41-F992-4FCD-AD7D-1C8322F4B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91"/>
              <a:ext cx="0" cy="154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2" name="Object 21">
              <a:extLst>
                <a:ext uri="{FF2B5EF4-FFF2-40B4-BE49-F238E27FC236}">
                  <a16:creationId xmlns:a16="http://schemas.microsoft.com/office/drawing/2014/main" id="{D0ACEB03-96A0-4331-BC3C-E8DD9734E2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9" y="1071"/>
            <a:ext cx="22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51" name="Equation" r:id="rId15" imgW="190500" imgH="228600" progId="Equation.DSMT4">
                    <p:embed/>
                  </p:oleObj>
                </mc:Choice>
                <mc:Fallback>
                  <p:oleObj name="Equation" r:id="rId15" imgW="190500" imgH="228600" progId="Equation.DSMT4">
                    <p:embed/>
                    <p:pic>
                      <p:nvPicPr>
                        <p:cNvPr id="66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1071"/>
                          <a:ext cx="22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Group 22">
            <a:extLst>
              <a:ext uri="{FF2B5EF4-FFF2-40B4-BE49-F238E27FC236}">
                <a16:creationId xmlns:a16="http://schemas.microsoft.com/office/drawing/2014/main" id="{183E0DEB-7F1D-4D45-9BAF-2EBD4D8A679C}"/>
              </a:ext>
            </a:extLst>
          </p:cNvPr>
          <p:cNvGrpSpPr>
            <a:grpSpLocks/>
          </p:cNvGrpSpPr>
          <p:nvPr/>
        </p:nvGrpSpPr>
        <p:grpSpPr bwMode="auto">
          <a:xfrm>
            <a:off x="5843019" y="1204906"/>
            <a:ext cx="530225" cy="506413"/>
            <a:chOff x="2789" y="775"/>
            <a:chExt cx="334" cy="319"/>
          </a:xfrm>
        </p:grpSpPr>
        <p:sp>
          <p:nvSpPr>
            <p:cNvPr id="74" name="AutoShape 23">
              <a:extLst>
                <a:ext uri="{FF2B5EF4-FFF2-40B4-BE49-F238E27FC236}">
                  <a16:creationId xmlns:a16="http://schemas.microsoft.com/office/drawing/2014/main" id="{DD4B4DDB-6C6B-4AA3-A893-275B81E48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1026"/>
              <a:ext cx="295" cy="68"/>
            </a:xfrm>
            <a:prstGeom prst="rtTriangl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2057400" indent="-2057400" algn="ctr"/>
              <a:endParaRPr lang="zh-CN" altLang="zh-CN"/>
            </a:p>
          </p:txBody>
        </p:sp>
        <p:graphicFrame>
          <p:nvGraphicFramePr>
            <p:cNvPr id="75" name="Object 24">
              <a:extLst>
                <a:ext uri="{FF2B5EF4-FFF2-40B4-BE49-F238E27FC236}">
                  <a16:creationId xmlns:a16="http://schemas.microsoft.com/office/drawing/2014/main" id="{CEE04F71-9BCF-46AF-9C07-11C011E512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5" y="775"/>
            <a:ext cx="288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52" name="Equation" r:id="rId17" imgW="241091" imgH="177646" progId="Equation.DSMT4">
                    <p:embed/>
                  </p:oleObj>
                </mc:Choice>
                <mc:Fallback>
                  <p:oleObj name="Equation" r:id="rId17" imgW="241091" imgH="177646" progId="Equation.DSMT4">
                    <p:embed/>
                    <p:pic>
                      <p:nvPicPr>
                        <p:cNvPr id="69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775"/>
                          <a:ext cx="288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Group 25">
            <a:extLst>
              <a:ext uri="{FF2B5EF4-FFF2-40B4-BE49-F238E27FC236}">
                <a16:creationId xmlns:a16="http://schemas.microsoft.com/office/drawing/2014/main" id="{B2AB37F4-4ECE-46A7-8857-49986398BDC1}"/>
              </a:ext>
            </a:extLst>
          </p:cNvPr>
          <p:cNvGrpSpPr>
            <a:grpSpLocks/>
          </p:cNvGrpSpPr>
          <p:nvPr/>
        </p:nvGrpSpPr>
        <p:grpSpPr bwMode="auto">
          <a:xfrm>
            <a:off x="5382644" y="2438394"/>
            <a:ext cx="468312" cy="431800"/>
            <a:chOff x="2517" y="1502"/>
            <a:chExt cx="295" cy="272"/>
          </a:xfrm>
        </p:grpSpPr>
        <p:sp>
          <p:nvSpPr>
            <p:cNvPr id="77" name="AutoShape 26">
              <a:extLst>
                <a:ext uri="{FF2B5EF4-FFF2-40B4-BE49-F238E27FC236}">
                  <a16:creationId xmlns:a16="http://schemas.microsoft.com/office/drawing/2014/main" id="{EE65AC4A-E250-4E2D-8AA6-295FF61E39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517" y="1706"/>
              <a:ext cx="295" cy="68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2057400" indent="-2057400" algn="ctr"/>
              <a:endParaRPr lang="zh-CN" altLang="zh-CN"/>
            </a:p>
          </p:txBody>
        </p:sp>
        <p:graphicFrame>
          <p:nvGraphicFramePr>
            <p:cNvPr id="78" name="Object 27">
              <a:extLst>
                <a:ext uri="{FF2B5EF4-FFF2-40B4-BE49-F238E27FC236}">
                  <a16:creationId xmlns:a16="http://schemas.microsoft.com/office/drawing/2014/main" id="{C5B10AFA-B516-4B1C-B1C5-70CAACF75C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8" y="1502"/>
            <a:ext cx="136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53" name="Equation" r:id="rId19" imgW="114102" imgH="177492" progId="Equation.DSMT4">
                    <p:embed/>
                  </p:oleObj>
                </mc:Choice>
                <mc:Fallback>
                  <p:oleObj name="Equation" r:id="rId19" imgW="114102" imgH="177492" progId="Equation.DSMT4">
                    <p:embed/>
                    <p:pic>
                      <p:nvPicPr>
                        <p:cNvPr id="72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8" y="1502"/>
                          <a:ext cx="136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9" name="Object 28">
            <a:extLst>
              <a:ext uri="{FF2B5EF4-FFF2-40B4-BE49-F238E27FC236}">
                <a16:creationId xmlns:a16="http://schemas.microsoft.com/office/drawing/2014/main" id="{2EACE0FD-6DDC-4E7F-A098-F9AA5BDF75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205613"/>
              </p:ext>
            </p:extLst>
          </p:nvPr>
        </p:nvGraphicFramePr>
        <p:xfrm>
          <a:off x="1759968" y="4916495"/>
          <a:ext cx="21732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4" name="Equation" r:id="rId21" imgW="1180588" imgH="266584" progId="Equation.DSMT4">
                  <p:embed/>
                </p:oleObj>
              </mc:Choice>
              <mc:Fallback>
                <p:oleObj name="Equation" r:id="rId21" imgW="1180588" imgH="266584" progId="Equation.DSMT4">
                  <p:embed/>
                  <p:pic>
                    <p:nvPicPr>
                      <p:cNvPr id="73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9968" y="4916495"/>
                        <a:ext cx="2173288" cy="4889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 Box 29">
            <a:extLst>
              <a:ext uri="{FF2B5EF4-FFF2-40B4-BE49-F238E27FC236}">
                <a16:creationId xmlns:a16="http://schemas.microsoft.com/office/drawing/2014/main" id="{F649741C-09EA-4CD4-8636-B6B61B239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57" y="5496077"/>
            <a:ext cx="5858881" cy="975845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22463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24257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2605088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784475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3241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698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41560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61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以</a:t>
            </a:r>
            <a:r>
              <a:rPr lang="en-US" altLang="zh-CN" b="1" dirty="0">
                <a:latin typeface="Times New Roman" pitchFamily="18" charset="0"/>
                <a:ea typeface="华文仿宋" pitchFamily="2" charset="-122"/>
              </a:rPr>
              <a:t>L</a:t>
            </a:r>
            <a:r>
              <a:rPr lang="en-US" altLang="zh-CN" b="1" baseline="-25000" dirty="0">
                <a:latin typeface="Times New Roman" pitchFamily="18" charset="0"/>
                <a:ea typeface="华文仿宋" pitchFamily="2" charset="-122"/>
              </a:rPr>
              <a:t>C</a:t>
            </a: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为标准，有可能把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没有</a:t>
            </a: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说成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有</a:t>
            </a: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的概率为</a:t>
            </a:r>
            <a:r>
              <a:rPr lang="en-US" altLang="zh-CN" b="1" dirty="0">
                <a:latin typeface="Times New Roman" pitchFamily="18" charset="0"/>
                <a:ea typeface="华文仿宋" pitchFamily="2" charset="-122"/>
              </a:rPr>
              <a:t>5%</a:t>
            </a: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，称之为</a:t>
            </a:r>
            <a:endParaRPr lang="en-US" altLang="zh-CN" b="1" dirty="0">
              <a:latin typeface="Times New Roman" pitchFamily="18" charset="0"/>
              <a:ea typeface="华文仿宋" pitchFamily="2" charset="-122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Times New Roman" pitchFamily="18" charset="0"/>
                <a:ea typeface="华文仿宋" pitchFamily="2" charset="-122"/>
              </a:rPr>
              <a:t>false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Times New Roman" pitchFamily="18" charset="0"/>
                <a:ea typeface="华文仿宋" pitchFamily="2" charset="-122"/>
              </a:rPr>
              <a:t> positive</a:t>
            </a:r>
            <a:r>
              <a:rPr lang="zh-CN" alt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Times New Roman" pitchFamily="18" charset="0"/>
                <a:ea typeface="华文仿宋" pitchFamily="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误报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1" name="Group 30">
            <a:extLst>
              <a:ext uri="{FF2B5EF4-FFF2-40B4-BE49-F238E27FC236}">
                <a16:creationId xmlns:a16="http://schemas.microsoft.com/office/drawing/2014/main" id="{4CFD995F-0438-44C6-A439-3D1AD7968A1D}"/>
              </a:ext>
            </a:extLst>
          </p:cNvPr>
          <p:cNvGrpSpPr>
            <a:grpSpLocks/>
          </p:cNvGrpSpPr>
          <p:nvPr/>
        </p:nvGrpSpPr>
        <p:grpSpPr bwMode="auto">
          <a:xfrm>
            <a:off x="6203381" y="3044832"/>
            <a:ext cx="3454400" cy="1889125"/>
            <a:chOff x="3003" y="2024"/>
            <a:chExt cx="2176" cy="1190"/>
          </a:xfrm>
        </p:grpSpPr>
        <p:sp>
          <p:nvSpPr>
            <p:cNvPr id="82" name="Text Box 31">
              <a:extLst>
                <a:ext uri="{FF2B5EF4-FFF2-40B4-BE49-F238E27FC236}">
                  <a16:creationId xmlns:a16="http://schemas.microsoft.com/office/drawing/2014/main" id="{0591E52A-7CCB-409F-9499-776F1E093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3" y="2024"/>
              <a:ext cx="1964" cy="233"/>
            </a:xfrm>
            <a:prstGeom prst="rect">
              <a:avLst/>
            </a:prstGeom>
            <a:solidFill>
              <a:srgbClr val="FFFF00"/>
            </a:solidFill>
            <a:ln w="190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057400" indent="-20574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b="1" dirty="0">
                  <a:latin typeface="Times New Roman" pitchFamily="18" charset="0"/>
                  <a:ea typeface="华文仿宋" pitchFamily="2" charset="-122"/>
                </a:rPr>
                <a:t>情况</a:t>
              </a:r>
              <a:r>
                <a:rPr lang="en-US" altLang="zh-CN" b="1" dirty="0">
                  <a:latin typeface="Times New Roman" pitchFamily="18" charset="0"/>
                  <a:ea typeface="华文仿宋" pitchFamily="2" charset="-122"/>
                </a:rPr>
                <a:t>2</a:t>
              </a:r>
              <a:r>
                <a:rPr lang="zh-CN" altLang="en-US" b="1" dirty="0">
                  <a:latin typeface="Times New Roman" pitchFamily="18" charset="0"/>
                  <a:ea typeface="华文仿宋" pitchFamily="2" charset="-122"/>
                </a:rPr>
                <a:t>：样品真的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有</a:t>
              </a:r>
              <a:r>
                <a:rPr lang="zh-CN" altLang="en-US" b="1" dirty="0">
                  <a:latin typeface="Times New Roman" pitchFamily="18" charset="0"/>
                  <a:ea typeface="华文仿宋" pitchFamily="2" charset="-122"/>
                </a:rPr>
                <a:t>放射性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itchFamily="18" charset="0"/>
                  <a:ea typeface="华文仿宋" pitchFamily="2" charset="-122"/>
                </a:rPr>
                <a:t>N</a:t>
              </a:r>
              <a:r>
                <a:rPr lang="en-US" altLang="zh-CN" b="1" baseline="-25000" dirty="0">
                  <a:solidFill>
                    <a:srgbClr val="FF0000"/>
                  </a:solidFill>
                  <a:latin typeface="Times New Roman" pitchFamily="18" charset="0"/>
                  <a:ea typeface="华文仿宋" pitchFamily="2" charset="-122"/>
                </a:rPr>
                <a:t>D</a:t>
              </a:r>
            </a:p>
          </p:txBody>
        </p:sp>
        <p:graphicFrame>
          <p:nvGraphicFramePr>
            <p:cNvPr id="83" name="Object 32">
              <a:extLst>
                <a:ext uri="{FF2B5EF4-FFF2-40B4-BE49-F238E27FC236}">
                  <a16:creationId xmlns:a16="http://schemas.microsoft.com/office/drawing/2014/main" id="{3B3B3933-5D55-4B30-A146-434730CA6B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06" y="2323"/>
            <a:ext cx="182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55" name="Equation" r:id="rId23" imgW="1841500" imgH="228600" progId="Equation.DSMT4">
                    <p:embed/>
                  </p:oleObj>
                </mc:Choice>
                <mc:Fallback>
                  <p:oleObj name="Equation" r:id="rId23" imgW="1841500" imgH="228600" progId="Equation.DSMT4">
                    <p:embed/>
                    <p:pic>
                      <p:nvPicPr>
                        <p:cNvPr id="77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6" y="2323"/>
                          <a:ext cx="1824" cy="22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Object 33">
              <a:extLst>
                <a:ext uri="{FF2B5EF4-FFF2-40B4-BE49-F238E27FC236}">
                  <a16:creationId xmlns:a16="http://schemas.microsoft.com/office/drawing/2014/main" id="{8F17AFB6-ABA1-4120-81BB-E16EA58965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16" y="2595"/>
            <a:ext cx="216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56" name="Equation" r:id="rId25" imgW="2184400" imgH="254000" progId="Equation.DSMT4">
                    <p:embed/>
                  </p:oleObj>
                </mc:Choice>
                <mc:Fallback>
                  <p:oleObj name="Equation" r:id="rId25" imgW="2184400" imgH="254000" progId="Equation.DSMT4">
                    <p:embed/>
                    <p:pic>
                      <p:nvPicPr>
                        <p:cNvPr id="78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2595"/>
                          <a:ext cx="2163" cy="25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ct 34">
              <a:extLst>
                <a:ext uri="{FF2B5EF4-FFF2-40B4-BE49-F238E27FC236}">
                  <a16:creationId xmlns:a16="http://schemas.microsoft.com/office/drawing/2014/main" id="{96D625E4-F204-4D49-9D36-AE847AD94F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15" y="2905"/>
            <a:ext cx="167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57" name="Equation" r:id="rId27" imgW="1447172" imgH="266584" progId="Equation.DSMT4">
                    <p:embed/>
                  </p:oleObj>
                </mc:Choice>
                <mc:Fallback>
                  <p:oleObj name="Equation" r:id="rId27" imgW="1447172" imgH="266584" progId="Equation.DSMT4">
                    <p:embed/>
                    <p:pic>
                      <p:nvPicPr>
                        <p:cNvPr id="79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5" y="2905"/>
                          <a:ext cx="1679" cy="30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6" name="Text Box 35">
            <a:extLst>
              <a:ext uri="{FF2B5EF4-FFF2-40B4-BE49-F238E27FC236}">
                <a16:creationId xmlns:a16="http://schemas.microsoft.com/office/drawing/2014/main" id="{18BB69CC-90C7-41B9-AC44-14F91F4F8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244" y="5496077"/>
            <a:ext cx="5735597" cy="926151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22463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24257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2605088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784475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3241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698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41560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61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仍以</a:t>
            </a:r>
            <a:r>
              <a:rPr lang="en-US" altLang="zh-CN" b="1" dirty="0">
                <a:latin typeface="Times New Roman" pitchFamily="18" charset="0"/>
                <a:ea typeface="华文仿宋" pitchFamily="2" charset="-122"/>
              </a:rPr>
              <a:t>L</a:t>
            </a:r>
            <a:r>
              <a:rPr lang="en-US" altLang="zh-CN" b="1" baseline="-25000" dirty="0">
                <a:latin typeface="Times New Roman" pitchFamily="18" charset="0"/>
                <a:ea typeface="华文仿宋" pitchFamily="2" charset="-122"/>
              </a:rPr>
              <a:t>C</a:t>
            </a: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为标准，则此时有可能将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有</a:t>
            </a: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说成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没有</a:t>
            </a: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，称之为</a:t>
            </a:r>
            <a:endParaRPr lang="en-US" altLang="zh-CN" b="1" dirty="0">
              <a:latin typeface="Times New Roman" pitchFamily="18" charset="0"/>
              <a:ea typeface="华文仿宋" pitchFamily="2" charset="-122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Times New Roman" pitchFamily="18" charset="0"/>
                <a:ea typeface="华文仿宋" pitchFamily="2" charset="-122"/>
              </a:rPr>
              <a:t>false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Times New Roman" pitchFamily="18" charset="0"/>
                <a:ea typeface="华文仿宋" pitchFamily="2" charset="-122"/>
              </a:rPr>
              <a:t> negative</a:t>
            </a:r>
            <a:r>
              <a:rPr lang="zh-CN" alt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Times New Roman" pitchFamily="18" charset="0"/>
                <a:ea typeface="华文仿宋" pitchFamily="2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漏报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1156554-AEA1-43B6-A006-5678382F8046}"/>
              </a:ext>
            </a:extLst>
          </p:cNvPr>
          <p:cNvGrpSpPr/>
          <p:nvPr/>
        </p:nvGrpSpPr>
        <p:grpSpPr>
          <a:xfrm>
            <a:off x="1666306" y="484181"/>
            <a:ext cx="8064500" cy="1439863"/>
            <a:chOff x="250825" y="476250"/>
            <a:chExt cx="8064500" cy="1439863"/>
          </a:xfrm>
        </p:grpSpPr>
        <p:graphicFrame>
          <p:nvGraphicFramePr>
            <p:cNvPr id="88" name="Object 11">
              <a:extLst>
                <a:ext uri="{FF2B5EF4-FFF2-40B4-BE49-F238E27FC236}">
                  <a16:creationId xmlns:a16="http://schemas.microsoft.com/office/drawing/2014/main" id="{AB4DA247-6778-4AC2-81F2-CABE8072410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7489599"/>
                </p:ext>
              </p:extLst>
            </p:nvPr>
          </p:nvGraphicFramePr>
          <p:xfrm>
            <a:off x="250825" y="476250"/>
            <a:ext cx="8064500" cy="1439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58" name="Graph" r:id="rId29" imgW="4156253" imgH="2901696" progId="Origin50.Graph">
                    <p:embed/>
                  </p:oleObj>
                </mc:Choice>
                <mc:Fallback>
                  <p:oleObj name="Graph" r:id="rId29" imgW="4156253" imgH="2901696" progId="Origin50.Graph">
                    <p:embed/>
                    <p:pic>
                      <p:nvPicPr>
                        <p:cNvPr id="8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712" r="29735" b="51575"/>
                        <a:stretch>
                          <a:fillRect/>
                        </a:stretch>
                      </p:blipFill>
                      <p:spPr bwMode="auto">
                        <a:xfrm>
                          <a:off x="250825" y="476250"/>
                          <a:ext cx="8064500" cy="1439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 algn="ctr">
                              <a:solidFill>
                                <a:srgbClr val="66FF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9" name="Group 36">
              <a:extLst>
                <a:ext uri="{FF2B5EF4-FFF2-40B4-BE49-F238E27FC236}">
                  <a16:creationId xmlns:a16="http://schemas.microsoft.com/office/drawing/2014/main" id="{9B479416-AC03-45B2-B44D-88602C9CC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988" y="836613"/>
              <a:ext cx="1800225" cy="390525"/>
              <a:chOff x="657" y="527"/>
              <a:chExt cx="1134" cy="246"/>
            </a:xfrm>
          </p:grpSpPr>
          <p:graphicFrame>
            <p:nvGraphicFramePr>
              <p:cNvPr id="90" name="Object 37">
                <a:extLst>
                  <a:ext uri="{FF2B5EF4-FFF2-40B4-BE49-F238E27FC236}">
                    <a16:creationId xmlns:a16="http://schemas.microsoft.com/office/drawing/2014/main" id="{5FD3CC82-291C-496B-9289-9DED4B7511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7" y="527"/>
              <a:ext cx="726" cy="2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0759" name="Equation" r:id="rId30" imgW="787058" imgH="266584" progId="Equation.DSMT4">
                      <p:embed/>
                    </p:oleObj>
                  </mc:Choice>
                  <mc:Fallback>
                    <p:oleObj name="Equation" r:id="rId30" imgW="787058" imgH="266584" progId="Equation.DSMT4">
                      <p:embed/>
                      <p:pic>
                        <p:nvPicPr>
                          <p:cNvPr id="84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7" y="527"/>
                            <a:ext cx="726" cy="24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1" name="Line 38">
                <a:extLst>
                  <a:ext uri="{FF2B5EF4-FFF2-40B4-BE49-F238E27FC236}">
                    <a16:creationId xmlns:a16="http://schemas.microsoft.com/office/drawing/2014/main" id="{C81F4AE4-2277-441C-BDF3-862DF518C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8" y="754"/>
                <a:ext cx="45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2" name="Group 39">
            <a:extLst>
              <a:ext uri="{FF2B5EF4-FFF2-40B4-BE49-F238E27FC236}">
                <a16:creationId xmlns:a16="http://schemas.microsoft.com/office/drawing/2014/main" id="{30B09246-5F46-40AA-B2C6-90BC6F9F7B47}"/>
              </a:ext>
            </a:extLst>
          </p:cNvPr>
          <p:cNvGrpSpPr>
            <a:grpSpLocks/>
          </p:cNvGrpSpPr>
          <p:nvPr/>
        </p:nvGrpSpPr>
        <p:grpSpPr bwMode="auto">
          <a:xfrm>
            <a:off x="7282881" y="1997069"/>
            <a:ext cx="2124075" cy="431800"/>
            <a:chOff x="3696" y="1253"/>
            <a:chExt cx="1338" cy="272"/>
          </a:xfrm>
        </p:grpSpPr>
        <p:graphicFrame>
          <p:nvGraphicFramePr>
            <p:cNvPr id="93" name="Object 40">
              <a:extLst>
                <a:ext uri="{FF2B5EF4-FFF2-40B4-BE49-F238E27FC236}">
                  <a16:creationId xmlns:a16="http://schemas.microsoft.com/office/drawing/2014/main" id="{C775336F-FB80-43CE-AFB6-BB37C6AC69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2" y="1253"/>
            <a:ext cx="1042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60" name="Equation" r:id="rId32" imgW="1129810" imgH="266584" progId="Equation.DSMT4">
                    <p:embed/>
                  </p:oleObj>
                </mc:Choice>
                <mc:Fallback>
                  <p:oleObj name="Equation" r:id="rId32" imgW="1129810" imgH="266584" progId="Equation.DSMT4">
                    <p:embed/>
                    <p:pic>
                      <p:nvPicPr>
                        <p:cNvPr id="87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2" y="1253"/>
                          <a:ext cx="1042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Line 41">
              <a:extLst>
                <a:ext uri="{FF2B5EF4-FFF2-40B4-BE49-F238E27FC236}">
                  <a16:creationId xmlns:a16="http://schemas.microsoft.com/office/drawing/2014/main" id="{A01C001C-233A-4B6F-A12B-17B5C934A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525"/>
              <a:ext cx="45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F880DEE-6C84-4FDD-95E3-92D63F71790D}"/>
              </a:ext>
            </a:extLst>
          </p:cNvPr>
          <p:cNvGrpSpPr/>
          <p:nvPr/>
        </p:nvGrpSpPr>
        <p:grpSpPr>
          <a:xfrm>
            <a:off x="5934353" y="700627"/>
            <a:ext cx="845216" cy="369332"/>
            <a:chOff x="4435475" y="744253"/>
            <a:chExt cx="845216" cy="369332"/>
          </a:xfrm>
        </p:grpSpPr>
        <p:sp>
          <p:nvSpPr>
            <p:cNvPr id="96" name="TextBox 83">
              <a:extLst>
                <a:ext uri="{FF2B5EF4-FFF2-40B4-BE49-F238E27FC236}">
                  <a16:creationId xmlns:a16="http://schemas.microsoft.com/office/drawing/2014/main" id="{148EB31C-7676-4A6C-A970-BA9E972C8270}"/>
                </a:ext>
              </a:extLst>
            </p:cNvPr>
            <p:cNvSpPr txBox="1"/>
            <p:nvPr/>
          </p:nvSpPr>
          <p:spPr>
            <a:xfrm>
              <a:off x="4634360" y="744253"/>
              <a:ext cx="64633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有源</a:t>
              </a:r>
            </a:p>
          </p:txBody>
        </p:sp>
        <p:sp>
          <p:nvSpPr>
            <p:cNvPr id="97" name="右箭头 90">
              <a:extLst>
                <a:ext uri="{FF2B5EF4-FFF2-40B4-BE49-F238E27FC236}">
                  <a16:creationId xmlns:a16="http://schemas.microsoft.com/office/drawing/2014/main" id="{D280C99C-5700-4E17-BF8D-99AF711E145A}"/>
                </a:ext>
              </a:extLst>
            </p:cNvPr>
            <p:cNvSpPr/>
            <p:nvPr/>
          </p:nvSpPr>
          <p:spPr>
            <a:xfrm>
              <a:off x="4435475" y="744253"/>
              <a:ext cx="198885" cy="36933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2500F2-AE0D-48AE-9614-415CE5021F25}"/>
              </a:ext>
            </a:extLst>
          </p:cNvPr>
          <p:cNvGrpSpPr/>
          <p:nvPr/>
        </p:nvGrpSpPr>
        <p:grpSpPr>
          <a:xfrm>
            <a:off x="4835353" y="700627"/>
            <a:ext cx="901436" cy="380491"/>
            <a:chOff x="3509409" y="744253"/>
            <a:chExt cx="901436" cy="380491"/>
          </a:xfrm>
        </p:grpSpPr>
        <p:sp>
          <p:nvSpPr>
            <p:cNvPr id="99" name="TextBox 2">
              <a:extLst>
                <a:ext uri="{FF2B5EF4-FFF2-40B4-BE49-F238E27FC236}">
                  <a16:creationId xmlns:a16="http://schemas.microsoft.com/office/drawing/2014/main" id="{600BBADC-3E4A-493C-AA42-0798AFABEE84}"/>
                </a:ext>
              </a:extLst>
            </p:cNvPr>
            <p:cNvSpPr txBox="1"/>
            <p:nvPr/>
          </p:nvSpPr>
          <p:spPr>
            <a:xfrm>
              <a:off x="3509409" y="744253"/>
              <a:ext cx="64633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无源</a:t>
              </a:r>
            </a:p>
          </p:txBody>
        </p:sp>
        <p:sp>
          <p:nvSpPr>
            <p:cNvPr id="100" name="右箭头 93">
              <a:extLst>
                <a:ext uri="{FF2B5EF4-FFF2-40B4-BE49-F238E27FC236}">
                  <a16:creationId xmlns:a16="http://schemas.microsoft.com/office/drawing/2014/main" id="{ACAF4B75-2083-4D83-B9BA-CDC436A599BA}"/>
                </a:ext>
              </a:extLst>
            </p:cNvPr>
            <p:cNvSpPr/>
            <p:nvPr/>
          </p:nvSpPr>
          <p:spPr>
            <a:xfrm flipH="1">
              <a:off x="4211960" y="755412"/>
              <a:ext cx="198885" cy="36933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1" name="Object 13">
            <a:extLst>
              <a:ext uri="{FF2B5EF4-FFF2-40B4-BE49-F238E27FC236}">
                <a16:creationId xmlns:a16="http://schemas.microsoft.com/office/drawing/2014/main" id="{923A50AF-3AC5-4765-87DC-0B47940676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472425"/>
              </p:ext>
            </p:extLst>
          </p:nvPr>
        </p:nvGraphicFramePr>
        <p:xfrm>
          <a:off x="9814944" y="1687506"/>
          <a:ext cx="430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1" name="Equation" r:id="rId34" imgW="177480" imgH="177480" progId="Equation.DSMT4">
                  <p:embed/>
                </p:oleObj>
              </mc:Choice>
              <mc:Fallback>
                <p:oleObj name="Equation" r:id="rId34" imgW="177480" imgH="177480" progId="Equation.DSMT4">
                  <p:embed/>
                  <p:pic>
                    <p:nvPicPr>
                      <p:cNvPr id="9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944" y="1687506"/>
                        <a:ext cx="4302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内容占位符 4">
            <a:extLst>
              <a:ext uri="{FF2B5EF4-FFF2-40B4-BE49-F238E27FC236}">
                <a16:creationId xmlns:a16="http://schemas.microsoft.com/office/drawing/2014/main" id="{429E4B8C-6249-4F5E-B4AE-A7525C39E530}"/>
              </a:ext>
            </a:extLst>
          </p:cNvPr>
          <p:cNvSpPr txBox="1">
            <a:spLocks/>
          </p:cNvSpPr>
          <p:nvPr/>
        </p:nvSpPr>
        <p:spPr>
          <a:xfrm>
            <a:off x="10178483" y="1"/>
            <a:ext cx="2042973" cy="484180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MDA: minimum detectable amount</a:t>
            </a:r>
          </a:p>
        </p:txBody>
      </p:sp>
    </p:spTree>
    <p:extLst>
      <p:ext uri="{BB962C8B-B14F-4D97-AF65-F5344CB8AC3E}">
        <p14:creationId xmlns:p14="http://schemas.microsoft.com/office/powerpoint/2010/main" val="21833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498023" y="1"/>
            <a:ext cx="2666172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如何根据</a:t>
            </a:r>
            <a:r>
              <a:rPr lang="en-US" altLang="zh-CN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来判断有没有源？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671677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低水平活度样品测量问题</a:t>
            </a:r>
          </a:p>
        </p:txBody>
      </p:sp>
      <p:sp>
        <p:nvSpPr>
          <p:cNvPr id="102" name="内容占位符 4">
            <a:extLst>
              <a:ext uri="{FF2B5EF4-FFF2-40B4-BE49-F238E27FC236}">
                <a16:creationId xmlns:a16="http://schemas.microsoft.com/office/drawing/2014/main" id="{429E4B8C-6249-4F5E-B4AE-A7525C39E530}"/>
              </a:ext>
            </a:extLst>
          </p:cNvPr>
          <p:cNvSpPr txBox="1">
            <a:spLocks/>
          </p:cNvSpPr>
          <p:nvPr/>
        </p:nvSpPr>
        <p:spPr>
          <a:xfrm>
            <a:off x="10178483" y="1"/>
            <a:ext cx="2042973" cy="484180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为了让</a:t>
            </a:r>
            <a:r>
              <a:rPr lang="en-US" altLang="zh-CN" dirty="0"/>
              <a:t>false negative</a:t>
            </a:r>
            <a:r>
              <a:rPr lang="zh-CN" altLang="en-US" dirty="0"/>
              <a:t>的概率也小于</a:t>
            </a:r>
            <a:r>
              <a:rPr lang="en-US" altLang="zh-CN" dirty="0"/>
              <a:t>5%</a:t>
            </a:r>
          </a:p>
        </p:txBody>
      </p:sp>
      <p:graphicFrame>
        <p:nvGraphicFramePr>
          <p:cNvPr id="52" name="Object 16">
            <a:extLst>
              <a:ext uri="{FF2B5EF4-FFF2-40B4-BE49-F238E27FC236}">
                <a16:creationId xmlns:a16="http://schemas.microsoft.com/office/drawing/2014/main" id="{E4EAAE99-A329-4703-9FF5-5DCC23C84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055181"/>
              </p:ext>
            </p:extLst>
          </p:nvPr>
        </p:nvGraphicFramePr>
        <p:xfrm>
          <a:off x="908050" y="284672"/>
          <a:ext cx="8064500" cy="297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04" name="Graph" r:id="rId3" imgW="4155840" imgH="2901600" progId="Origin50.Graph">
                  <p:embed/>
                </p:oleObj>
              </mc:Choice>
              <mc:Fallback>
                <p:oleObj name="Graph" r:id="rId3" imgW="4155840" imgH="2901600" progId="Origin50.Graph">
                  <p:embed/>
                  <p:pic>
                    <p:nvPicPr>
                      <p:cNvPr id="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712" r="29735"/>
                      <a:stretch>
                        <a:fillRect/>
                      </a:stretch>
                    </p:blipFill>
                    <p:spPr bwMode="auto">
                      <a:xfrm>
                        <a:off x="908050" y="284672"/>
                        <a:ext cx="8064500" cy="297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algn="ctr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17">
            <a:extLst>
              <a:ext uri="{FF2B5EF4-FFF2-40B4-BE49-F238E27FC236}">
                <a16:creationId xmlns:a16="http://schemas.microsoft.com/office/drawing/2014/main" id="{6D568AD9-4557-4781-AD66-A30F2E7DA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050" y="1508635"/>
            <a:ext cx="828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" name="Line 18">
            <a:extLst>
              <a:ext uri="{FF2B5EF4-FFF2-40B4-BE49-F238E27FC236}">
                <a16:creationId xmlns:a16="http://schemas.microsoft.com/office/drawing/2014/main" id="{245D356A-CE77-4E93-A834-2E579999D58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075" y="2678622"/>
            <a:ext cx="82073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7232C343-7D39-41B0-B7FB-CE8327EE2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0437" y="429135"/>
            <a:ext cx="0" cy="22304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56" name="Object 20">
            <a:extLst>
              <a:ext uri="{FF2B5EF4-FFF2-40B4-BE49-F238E27FC236}">
                <a16:creationId xmlns:a16="http://schemas.microsoft.com/office/drawing/2014/main" id="{D180FD92-28C9-4751-9D54-DC5624811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392017"/>
              </p:ext>
            </p:extLst>
          </p:nvPr>
        </p:nvGraphicFramePr>
        <p:xfrm>
          <a:off x="3571875" y="1581660"/>
          <a:ext cx="307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05" name="Equation" r:id="rId5" imgW="126720" imgH="177480" progId="Equation.DSMT4">
                  <p:embed/>
                </p:oleObj>
              </mc:Choice>
              <mc:Fallback>
                <p:oleObj name="Equation" r:id="rId5" imgW="126720" imgH="177480" progId="Equation.DSMT4">
                  <p:embed/>
                  <p:pic>
                    <p:nvPicPr>
                      <p:cNvPr id="1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1581660"/>
                        <a:ext cx="3079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Line 21">
            <a:extLst>
              <a:ext uri="{FF2B5EF4-FFF2-40B4-BE49-F238E27FC236}">
                <a16:creationId xmlns:a16="http://schemas.microsoft.com/office/drawing/2014/main" id="{910F8813-DEF7-4E24-AF70-E028A06D54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0300" y="429135"/>
            <a:ext cx="0" cy="244951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04" name="Object 22">
            <a:extLst>
              <a:ext uri="{FF2B5EF4-FFF2-40B4-BE49-F238E27FC236}">
                <a16:creationId xmlns:a16="http://schemas.microsoft.com/office/drawing/2014/main" id="{F0A86632-8CDD-4B9B-973F-CA10C772A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421105"/>
              </p:ext>
            </p:extLst>
          </p:nvPr>
        </p:nvGraphicFramePr>
        <p:xfrm>
          <a:off x="5013325" y="429135"/>
          <a:ext cx="3603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06" name="Equation" r:id="rId7" imgW="190440" imgH="228600" progId="Equation.DSMT4">
                  <p:embed/>
                </p:oleObj>
              </mc:Choice>
              <mc:Fallback>
                <p:oleObj name="Equation" r:id="rId7" imgW="190440" imgH="228600" progId="Equation.DSMT4">
                  <p:embed/>
                  <p:pic>
                    <p:nvPicPr>
                      <p:cNvPr id="1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325" y="429135"/>
                        <a:ext cx="3603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AutoShape 23">
            <a:extLst>
              <a:ext uri="{FF2B5EF4-FFF2-40B4-BE49-F238E27FC236}">
                <a16:creationId xmlns:a16="http://schemas.microsoft.com/office/drawing/2014/main" id="{34AEF239-8E95-4C66-857B-C3B517D12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012" y="1403860"/>
            <a:ext cx="468313" cy="107950"/>
          </a:xfrm>
          <a:prstGeom prst="rtTriangle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057400" indent="-2057400" algn="ctr"/>
            <a:endParaRPr lang="zh-CN" altLang="zh-CN"/>
          </a:p>
        </p:txBody>
      </p:sp>
      <p:graphicFrame>
        <p:nvGraphicFramePr>
          <p:cNvPr id="106" name="Object 24">
            <a:extLst>
              <a:ext uri="{FF2B5EF4-FFF2-40B4-BE49-F238E27FC236}">
                <a16:creationId xmlns:a16="http://schemas.microsoft.com/office/drawing/2014/main" id="{99D618DB-525A-47C2-8D93-702EAFB2D5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731823"/>
              </p:ext>
            </p:extLst>
          </p:nvPr>
        </p:nvGraphicFramePr>
        <p:xfrm>
          <a:off x="5013325" y="1005397"/>
          <a:ext cx="457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07" name="Equation" r:id="rId9" imgW="241200" imgH="177480" progId="Equation.DSMT4">
                  <p:embed/>
                </p:oleObj>
              </mc:Choice>
              <mc:Fallback>
                <p:oleObj name="Equation" r:id="rId9" imgW="241200" imgH="177480" progId="Equation.DSMT4">
                  <p:embed/>
                  <p:pic>
                    <p:nvPicPr>
                      <p:cNvPr id="1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325" y="1005397"/>
                        <a:ext cx="4572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AutoShape 25">
            <a:extLst>
              <a:ext uri="{FF2B5EF4-FFF2-40B4-BE49-F238E27FC236}">
                <a16:creationId xmlns:a16="http://schemas.microsoft.com/office/drawing/2014/main" id="{610BA1D8-A661-44E4-8DFC-12A8C20B8ED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71987" y="2553210"/>
            <a:ext cx="468313" cy="107950"/>
          </a:xfrm>
          <a:prstGeom prst="rtTriangl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057400" indent="-2057400" algn="ctr"/>
            <a:endParaRPr lang="zh-CN" altLang="zh-CN"/>
          </a:p>
        </p:txBody>
      </p:sp>
      <p:graphicFrame>
        <p:nvGraphicFramePr>
          <p:cNvPr id="108" name="Object 26">
            <a:extLst>
              <a:ext uri="{FF2B5EF4-FFF2-40B4-BE49-F238E27FC236}">
                <a16:creationId xmlns:a16="http://schemas.microsoft.com/office/drawing/2014/main" id="{DE06CEF1-4827-4C93-B1FE-9381FC9141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966177"/>
              </p:ext>
            </p:extLst>
          </p:nvPr>
        </p:nvGraphicFramePr>
        <p:xfrm>
          <a:off x="4437062" y="2229360"/>
          <a:ext cx="457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08" name="Equation" r:id="rId11" imgW="241200" imgH="177480" progId="Equation.DSMT4">
                  <p:embed/>
                </p:oleObj>
              </mc:Choice>
              <mc:Fallback>
                <p:oleObj name="Equation" r:id="rId11" imgW="241200" imgH="177480" progId="Equation.DSMT4">
                  <p:embed/>
                  <p:pic>
                    <p:nvPicPr>
                      <p:cNvPr id="1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2" y="2229360"/>
                        <a:ext cx="4572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Line 27">
            <a:extLst>
              <a:ext uri="{FF2B5EF4-FFF2-40B4-BE49-F238E27FC236}">
                <a16:creationId xmlns:a16="http://schemas.microsoft.com/office/drawing/2014/main" id="{E4B3EC23-D6AF-4A06-AF45-1B7A8603A0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8725" y="430722"/>
            <a:ext cx="0" cy="22304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10" name="Object 28">
            <a:extLst>
              <a:ext uri="{FF2B5EF4-FFF2-40B4-BE49-F238E27FC236}">
                <a16:creationId xmlns:a16="http://schemas.microsoft.com/office/drawing/2014/main" id="{9366894C-83F2-4837-B92E-C4EAF2392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942821"/>
              </p:ext>
            </p:extLst>
          </p:nvPr>
        </p:nvGraphicFramePr>
        <p:xfrm>
          <a:off x="6380162" y="2157922"/>
          <a:ext cx="114141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09" name="Equation" r:id="rId13" imgW="469800" imgH="228600" progId="Equation.DSMT4">
                  <p:embed/>
                </p:oleObj>
              </mc:Choice>
              <mc:Fallback>
                <p:oleObj name="Equation" r:id="rId13" imgW="469800" imgH="228600" progId="Equation.DSMT4">
                  <p:embed/>
                  <p:pic>
                    <p:nvPicPr>
                      <p:cNvPr id="1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162" y="2157922"/>
                        <a:ext cx="1141413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29">
            <a:extLst>
              <a:ext uri="{FF2B5EF4-FFF2-40B4-BE49-F238E27FC236}">
                <a16:creationId xmlns:a16="http://schemas.microsoft.com/office/drawing/2014/main" id="{2FF252D1-35CE-40B3-8B78-866B19E1C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953176"/>
              </p:ext>
            </p:extLst>
          </p:nvPr>
        </p:nvGraphicFramePr>
        <p:xfrm>
          <a:off x="1196330" y="2733366"/>
          <a:ext cx="32035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10" name="Equation" r:id="rId15" imgW="1739880" imgH="266400" progId="Equation.DSMT4">
                  <p:embed/>
                </p:oleObj>
              </mc:Choice>
              <mc:Fallback>
                <p:oleObj name="Equation" r:id="rId15" imgW="1739880" imgH="266400" progId="Equation.DSMT4">
                  <p:embed/>
                  <p:pic>
                    <p:nvPicPr>
                      <p:cNvPr id="1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330" y="2733366"/>
                        <a:ext cx="3203575" cy="4905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30">
            <a:extLst>
              <a:ext uri="{FF2B5EF4-FFF2-40B4-BE49-F238E27FC236}">
                <a16:creationId xmlns:a16="http://schemas.microsoft.com/office/drawing/2014/main" id="{A42D91D7-34C4-42ED-BB35-DF4EFC65A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815464"/>
              </p:ext>
            </p:extLst>
          </p:nvPr>
        </p:nvGraphicFramePr>
        <p:xfrm>
          <a:off x="1196330" y="3309629"/>
          <a:ext cx="4395787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11" name="Equation" r:id="rId17" imgW="2387520" imgH="266400" progId="Equation.DSMT4">
                  <p:embed/>
                </p:oleObj>
              </mc:Choice>
              <mc:Fallback>
                <p:oleObj name="Equation" r:id="rId17" imgW="2387520" imgH="266400" progId="Equation.DSMT4">
                  <p:embed/>
                  <p:pic>
                    <p:nvPicPr>
                      <p:cNvPr id="2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330" y="3309629"/>
                        <a:ext cx="4395787" cy="4905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32">
            <a:extLst>
              <a:ext uri="{FF2B5EF4-FFF2-40B4-BE49-F238E27FC236}">
                <a16:creationId xmlns:a16="http://schemas.microsoft.com/office/drawing/2014/main" id="{790F2B4A-CA9A-49A9-BE4C-7E5ED1F40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522718"/>
              </p:ext>
            </p:extLst>
          </p:nvPr>
        </p:nvGraphicFramePr>
        <p:xfrm>
          <a:off x="1190873" y="3839085"/>
          <a:ext cx="4325937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12" name="Equation" r:id="rId19" imgW="2349360" imgH="965160" progId="Equation.DSMT4">
                  <p:embed/>
                </p:oleObj>
              </mc:Choice>
              <mc:Fallback>
                <p:oleObj name="Equation" r:id="rId19" imgW="2349360" imgH="965160" progId="Equation.DSMT4">
                  <p:embed/>
                  <p:pic>
                    <p:nvPicPr>
                      <p:cNvPr id="21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873" y="3839085"/>
                        <a:ext cx="4325937" cy="1774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37">
            <a:extLst>
              <a:ext uri="{FF2B5EF4-FFF2-40B4-BE49-F238E27FC236}">
                <a16:creationId xmlns:a16="http://schemas.microsoft.com/office/drawing/2014/main" id="{3DDC8707-5E6B-4F61-B6CE-ECA75B95E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615099"/>
              </p:ext>
            </p:extLst>
          </p:nvPr>
        </p:nvGraphicFramePr>
        <p:xfrm>
          <a:off x="4799012" y="2950085"/>
          <a:ext cx="10795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13" name="Equation" r:id="rId21" imgW="838080" imgH="228600" progId="Equation.DSMT4">
                  <p:embed/>
                </p:oleObj>
              </mc:Choice>
              <mc:Fallback>
                <p:oleObj name="Equation" r:id="rId21" imgW="838080" imgH="228600" progId="Equation.DSMT4">
                  <p:embed/>
                  <p:pic>
                    <p:nvPicPr>
                      <p:cNvPr id="22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012" y="2950085"/>
                        <a:ext cx="1079500" cy="2952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38">
            <a:extLst>
              <a:ext uri="{FF2B5EF4-FFF2-40B4-BE49-F238E27FC236}">
                <a16:creationId xmlns:a16="http://schemas.microsoft.com/office/drawing/2014/main" id="{0AE7AFC5-AC33-4E92-B841-28E05FF44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3416"/>
              </p:ext>
            </p:extLst>
          </p:nvPr>
        </p:nvGraphicFramePr>
        <p:xfrm>
          <a:off x="6096000" y="2877060"/>
          <a:ext cx="257175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14" name="Equation" r:id="rId23" imgW="1396800" imgH="825480" progId="Equation.DSMT4">
                  <p:embed/>
                </p:oleObj>
              </mc:Choice>
              <mc:Fallback>
                <p:oleObj name="Equation" r:id="rId23" imgW="1396800" imgH="825480" progId="Equation.DSMT4">
                  <p:embed/>
                  <p:pic>
                    <p:nvPicPr>
                      <p:cNvPr id="23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877060"/>
                        <a:ext cx="2571750" cy="15176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40">
            <a:extLst>
              <a:ext uri="{FF2B5EF4-FFF2-40B4-BE49-F238E27FC236}">
                <a16:creationId xmlns:a16="http://schemas.microsoft.com/office/drawing/2014/main" id="{FAAC549F-AA10-4511-B599-5BB2A01DE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211160"/>
              </p:ext>
            </p:extLst>
          </p:nvPr>
        </p:nvGraphicFramePr>
        <p:xfrm>
          <a:off x="5624512" y="4632835"/>
          <a:ext cx="64897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15" name="Equation" r:id="rId25" imgW="3517560" imgH="533160" progId="Equation.DSMT4">
                  <p:embed/>
                </p:oleObj>
              </mc:Choice>
              <mc:Fallback>
                <p:oleObj name="Equation" r:id="rId25" imgW="3517560" imgH="533160" progId="Equation.DSMT4">
                  <p:embed/>
                  <p:pic>
                    <p:nvPicPr>
                      <p:cNvPr id="24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4512" y="4632835"/>
                        <a:ext cx="6489700" cy="9810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Text Box 41">
            <a:extLst>
              <a:ext uri="{FF2B5EF4-FFF2-40B4-BE49-F238E27FC236}">
                <a16:creationId xmlns:a16="http://schemas.microsoft.com/office/drawing/2014/main" id="{3C2A032D-3E62-49F8-881E-E58D44258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850" y="5776432"/>
            <a:ext cx="8140565" cy="881460"/>
          </a:xfrm>
          <a:custGeom>
            <a:avLst/>
            <a:gdLst>
              <a:gd name="connsiteX0" fmla="*/ 0 w 8140565"/>
              <a:gd name="connsiteY0" fmla="*/ 0 h 881460"/>
              <a:gd name="connsiteX1" fmla="*/ 744280 w 8140565"/>
              <a:gd name="connsiteY1" fmla="*/ 0 h 881460"/>
              <a:gd name="connsiteX2" fmla="*/ 1081532 w 8140565"/>
              <a:gd name="connsiteY2" fmla="*/ 0 h 881460"/>
              <a:gd name="connsiteX3" fmla="*/ 1825812 w 8140565"/>
              <a:gd name="connsiteY3" fmla="*/ 0 h 881460"/>
              <a:gd name="connsiteX4" fmla="*/ 2325876 w 8140565"/>
              <a:gd name="connsiteY4" fmla="*/ 0 h 881460"/>
              <a:gd name="connsiteX5" fmla="*/ 2663128 w 8140565"/>
              <a:gd name="connsiteY5" fmla="*/ 0 h 881460"/>
              <a:gd name="connsiteX6" fmla="*/ 3326002 w 8140565"/>
              <a:gd name="connsiteY6" fmla="*/ 0 h 881460"/>
              <a:gd name="connsiteX7" fmla="*/ 3663254 w 8140565"/>
              <a:gd name="connsiteY7" fmla="*/ 0 h 881460"/>
              <a:gd name="connsiteX8" fmla="*/ 4163318 w 8140565"/>
              <a:gd name="connsiteY8" fmla="*/ 0 h 881460"/>
              <a:gd name="connsiteX9" fmla="*/ 4663381 w 8140565"/>
              <a:gd name="connsiteY9" fmla="*/ 0 h 881460"/>
              <a:gd name="connsiteX10" fmla="*/ 5326255 w 8140565"/>
              <a:gd name="connsiteY10" fmla="*/ 0 h 881460"/>
              <a:gd name="connsiteX11" fmla="*/ 6070536 w 8140565"/>
              <a:gd name="connsiteY11" fmla="*/ 0 h 881460"/>
              <a:gd name="connsiteX12" fmla="*/ 6570599 w 8140565"/>
              <a:gd name="connsiteY12" fmla="*/ 0 h 881460"/>
              <a:gd name="connsiteX13" fmla="*/ 6989257 w 8140565"/>
              <a:gd name="connsiteY13" fmla="*/ 0 h 881460"/>
              <a:gd name="connsiteX14" fmla="*/ 8140565 w 8140565"/>
              <a:gd name="connsiteY14" fmla="*/ 0 h 881460"/>
              <a:gd name="connsiteX15" fmla="*/ 8140565 w 8140565"/>
              <a:gd name="connsiteY15" fmla="*/ 423101 h 881460"/>
              <a:gd name="connsiteX16" fmla="*/ 8140565 w 8140565"/>
              <a:gd name="connsiteY16" fmla="*/ 881460 h 881460"/>
              <a:gd name="connsiteX17" fmla="*/ 7477690 w 8140565"/>
              <a:gd name="connsiteY17" fmla="*/ 881460 h 881460"/>
              <a:gd name="connsiteX18" fmla="*/ 6896221 w 8140565"/>
              <a:gd name="connsiteY18" fmla="*/ 881460 h 881460"/>
              <a:gd name="connsiteX19" fmla="*/ 6233347 w 8140565"/>
              <a:gd name="connsiteY19" fmla="*/ 881460 h 881460"/>
              <a:gd name="connsiteX20" fmla="*/ 5814689 w 8140565"/>
              <a:gd name="connsiteY20" fmla="*/ 881460 h 881460"/>
              <a:gd name="connsiteX21" fmla="*/ 5233220 w 8140565"/>
              <a:gd name="connsiteY21" fmla="*/ 881460 h 881460"/>
              <a:gd name="connsiteX22" fmla="*/ 4570346 w 8140565"/>
              <a:gd name="connsiteY22" fmla="*/ 881460 h 881460"/>
              <a:gd name="connsiteX23" fmla="*/ 3907471 w 8140565"/>
              <a:gd name="connsiteY23" fmla="*/ 881460 h 881460"/>
              <a:gd name="connsiteX24" fmla="*/ 3570219 w 8140565"/>
              <a:gd name="connsiteY24" fmla="*/ 881460 h 881460"/>
              <a:gd name="connsiteX25" fmla="*/ 3232967 w 8140565"/>
              <a:gd name="connsiteY25" fmla="*/ 881460 h 881460"/>
              <a:gd name="connsiteX26" fmla="*/ 2814310 w 8140565"/>
              <a:gd name="connsiteY26" fmla="*/ 881460 h 881460"/>
              <a:gd name="connsiteX27" fmla="*/ 2232841 w 8140565"/>
              <a:gd name="connsiteY27" fmla="*/ 881460 h 881460"/>
              <a:gd name="connsiteX28" fmla="*/ 1651372 w 8140565"/>
              <a:gd name="connsiteY28" fmla="*/ 881460 h 881460"/>
              <a:gd name="connsiteX29" fmla="*/ 907092 w 8140565"/>
              <a:gd name="connsiteY29" fmla="*/ 881460 h 881460"/>
              <a:gd name="connsiteX30" fmla="*/ 0 w 8140565"/>
              <a:gd name="connsiteY30" fmla="*/ 881460 h 881460"/>
              <a:gd name="connsiteX31" fmla="*/ 0 w 8140565"/>
              <a:gd name="connsiteY31" fmla="*/ 467174 h 881460"/>
              <a:gd name="connsiteX32" fmla="*/ 0 w 8140565"/>
              <a:gd name="connsiteY32" fmla="*/ 0 h 88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140565" h="881460" fill="none" extrusionOk="0">
                <a:moveTo>
                  <a:pt x="0" y="0"/>
                </a:moveTo>
                <a:cubicBezTo>
                  <a:pt x="188682" y="-865"/>
                  <a:pt x="526079" y="56823"/>
                  <a:pt x="744280" y="0"/>
                </a:cubicBezTo>
                <a:cubicBezTo>
                  <a:pt x="962481" y="-56823"/>
                  <a:pt x="916157" y="8103"/>
                  <a:pt x="1081532" y="0"/>
                </a:cubicBezTo>
                <a:cubicBezTo>
                  <a:pt x="1246907" y="-8103"/>
                  <a:pt x="1505016" y="80730"/>
                  <a:pt x="1825812" y="0"/>
                </a:cubicBezTo>
                <a:cubicBezTo>
                  <a:pt x="2146608" y="-80730"/>
                  <a:pt x="2186231" y="3832"/>
                  <a:pt x="2325876" y="0"/>
                </a:cubicBezTo>
                <a:cubicBezTo>
                  <a:pt x="2465521" y="-3832"/>
                  <a:pt x="2517035" y="17505"/>
                  <a:pt x="2663128" y="0"/>
                </a:cubicBezTo>
                <a:cubicBezTo>
                  <a:pt x="2809221" y="-17505"/>
                  <a:pt x="3062512" y="16006"/>
                  <a:pt x="3326002" y="0"/>
                </a:cubicBezTo>
                <a:cubicBezTo>
                  <a:pt x="3589492" y="-16006"/>
                  <a:pt x="3544760" y="28223"/>
                  <a:pt x="3663254" y="0"/>
                </a:cubicBezTo>
                <a:cubicBezTo>
                  <a:pt x="3781748" y="-28223"/>
                  <a:pt x="4023377" y="55109"/>
                  <a:pt x="4163318" y="0"/>
                </a:cubicBezTo>
                <a:cubicBezTo>
                  <a:pt x="4303259" y="-55109"/>
                  <a:pt x="4496576" y="2241"/>
                  <a:pt x="4663381" y="0"/>
                </a:cubicBezTo>
                <a:cubicBezTo>
                  <a:pt x="4830186" y="-2241"/>
                  <a:pt x="5094655" y="54162"/>
                  <a:pt x="5326255" y="0"/>
                </a:cubicBezTo>
                <a:cubicBezTo>
                  <a:pt x="5557855" y="-54162"/>
                  <a:pt x="5880180" y="53664"/>
                  <a:pt x="6070536" y="0"/>
                </a:cubicBezTo>
                <a:cubicBezTo>
                  <a:pt x="6260892" y="-53664"/>
                  <a:pt x="6381271" y="14886"/>
                  <a:pt x="6570599" y="0"/>
                </a:cubicBezTo>
                <a:cubicBezTo>
                  <a:pt x="6759927" y="-14886"/>
                  <a:pt x="6839278" y="562"/>
                  <a:pt x="6989257" y="0"/>
                </a:cubicBezTo>
                <a:cubicBezTo>
                  <a:pt x="7139236" y="-562"/>
                  <a:pt x="7687707" y="73346"/>
                  <a:pt x="8140565" y="0"/>
                </a:cubicBezTo>
                <a:cubicBezTo>
                  <a:pt x="8188247" y="103946"/>
                  <a:pt x="8113588" y="279072"/>
                  <a:pt x="8140565" y="423101"/>
                </a:cubicBezTo>
                <a:cubicBezTo>
                  <a:pt x="8167542" y="567130"/>
                  <a:pt x="8127510" y="653441"/>
                  <a:pt x="8140565" y="881460"/>
                </a:cubicBezTo>
                <a:cubicBezTo>
                  <a:pt x="7959547" y="958513"/>
                  <a:pt x="7721597" y="858312"/>
                  <a:pt x="7477690" y="881460"/>
                </a:cubicBezTo>
                <a:cubicBezTo>
                  <a:pt x="7233783" y="904608"/>
                  <a:pt x="7180722" y="841831"/>
                  <a:pt x="6896221" y="881460"/>
                </a:cubicBezTo>
                <a:cubicBezTo>
                  <a:pt x="6611720" y="921089"/>
                  <a:pt x="6507040" y="831528"/>
                  <a:pt x="6233347" y="881460"/>
                </a:cubicBezTo>
                <a:cubicBezTo>
                  <a:pt x="5959654" y="931392"/>
                  <a:pt x="5926112" y="850690"/>
                  <a:pt x="5814689" y="881460"/>
                </a:cubicBezTo>
                <a:cubicBezTo>
                  <a:pt x="5703266" y="912230"/>
                  <a:pt x="5478211" y="832933"/>
                  <a:pt x="5233220" y="881460"/>
                </a:cubicBezTo>
                <a:cubicBezTo>
                  <a:pt x="4988229" y="929987"/>
                  <a:pt x="4758691" y="838340"/>
                  <a:pt x="4570346" y="881460"/>
                </a:cubicBezTo>
                <a:cubicBezTo>
                  <a:pt x="4382001" y="924580"/>
                  <a:pt x="4232935" y="819492"/>
                  <a:pt x="3907471" y="881460"/>
                </a:cubicBezTo>
                <a:cubicBezTo>
                  <a:pt x="3582008" y="943428"/>
                  <a:pt x="3735197" y="848988"/>
                  <a:pt x="3570219" y="881460"/>
                </a:cubicBezTo>
                <a:cubicBezTo>
                  <a:pt x="3405241" y="913932"/>
                  <a:pt x="3302396" y="842102"/>
                  <a:pt x="3232967" y="881460"/>
                </a:cubicBezTo>
                <a:cubicBezTo>
                  <a:pt x="3163538" y="920818"/>
                  <a:pt x="2901626" y="835186"/>
                  <a:pt x="2814310" y="881460"/>
                </a:cubicBezTo>
                <a:cubicBezTo>
                  <a:pt x="2726994" y="927734"/>
                  <a:pt x="2419433" y="856967"/>
                  <a:pt x="2232841" y="881460"/>
                </a:cubicBezTo>
                <a:cubicBezTo>
                  <a:pt x="2046249" y="905953"/>
                  <a:pt x="1779300" y="874629"/>
                  <a:pt x="1651372" y="881460"/>
                </a:cubicBezTo>
                <a:cubicBezTo>
                  <a:pt x="1523444" y="888291"/>
                  <a:pt x="1272107" y="804193"/>
                  <a:pt x="907092" y="881460"/>
                </a:cubicBezTo>
                <a:cubicBezTo>
                  <a:pt x="542077" y="958727"/>
                  <a:pt x="281357" y="781785"/>
                  <a:pt x="0" y="881460"/>
                </a:cubicBezTo>
                <a:cubicBezTo>
                  <a:pt x="-19234" y="712839"/>
                  <a:pt x="18488" y="589391"/>
                  <a:pt x="0" y="467174"/>
                </a:cubicBezTo>
                <a:cubicBezTo>
                  <a:pt x="-18488" y="344957"/>
                  <a:pt x="12649" y="145010"/>
                  <a:pt x="0" y="0"/>
                </a:cubicBezTo>
                <a:close/>
              </a:path>
              <a:path w="8140565" h="881460" stroke="0" extrusionOk="0">
                <a:moveTo>
                  <a:pt x="0" y="0"/>
                </a:moveTo>
                <a:cubicBezTo>
                  <a:pt x="312313" y="-63615"/>
                  <a:pt x="404274" y="9791"/>
                  <a:pt x="662875" y="0"/>
                </a:cubicBezTo>
                <a:cubicBezTo>
                  <a:pt x="921476" y="-9791"/>
                  <a:pt x="1028972" y="7359"/>
                  <a:pt x="1162938" y="0"/>
                </a:cubicBezTo>
                <a:cubicBezTo>
                  <a:pt x="1296904" y="-7359"/>
                  <a:pt x="1522555" y="59675"/>
                  <a:pt x="1744407" y="0"/>
                </a:cubicBezTo>
                <a:cubicBezTo>
                  <a:pt x="1966259" y="-59675"/>
                  <a:pt x="2051297" y="44492"/>
                  <a:pt x="2163064" y="0"/>
                </a:cubicBezTo>
                <a:cubicBezTo>
                  <a:pt x="2274831" y="-44492"/>
                  <a:pt x="2508598" y="67106"/>
                  <a:pt x="2744533" y="0"/>
                </a:cubicBezTo>
                <a:cubicBezTo>
                  <a:pt x="2980468" y="-67106"/>
                  <a:pt x="2961113" y="33407"/>
                  <a:pt x="3163191" y="0"/>
                </a:cubicBezTo>
                <a:cubicBezTo>
                  <a:pt x="3365269" y="-33407"/>
                  <a:pt x="3536033" y="41427"/>
                  <a:pt x="3744660" y="0"/>
                </a:cubicBezTo>
                <a:cubicBezTo>
                  <a:pt x="3953287" y="-41427"/>
                  <a:pt x="4003750" y="54751"/>
                  <a:pt x="4244723" y="0"/>
                </a:cubicBezTo>
                <a:cubicBezTo>
                  <a:pt x="4485696" y="-54751"/>
                  <a:pt x="4466893" y="29207"/>
                  <a:pt x="4663381" y="0"/>
                </a:cubicBezTo>
                <a:cubicBezTo>
                  <a:pt x="4859869" y="-29207"/>
                  <a:pt x="5181849" y="22341"/>
                  <a:pt x="5326255" y="0"/>
                </a:cubicBezTo>
                <a:cubicBezTo>
                  <a:pt x="5470661" y="-22341"/>
                  <a:pt x="5842781" y="61090"/>
                  <a:pt x="6070536" y="0"/>
                </a:cubicBezTo>
                <a:cubicBezTo>
                  <a:pt x="6298291" y="-61090"/>
                  <a:pt x="6485060" y="59424"/>
                  <a:pt x="6814816" y="0"/>
                </a:cubicBezTo>
                <a:cubicBezTo>
                  <a:pt x="7144572" y="-59424"/>
                  <a:pt x="7124800" y="53071"/>
                  <a:pt x="7314879" y="0"/>
                </a:cubicBezTo>
                <a:cubicBezTo>
                  <a:pt x="7504958" y="-53071"/>
                  <a:pt x="7920067" y="83600"/>
                  <a:pt x="8140565" y="0"/>
                </a:cubicBezTo>
                <a:cubicBezTo>
                  <a:pt x="8159889" y="222307"/>
                  <a:pt x="8130954" y="307717"/>
                  <a:pt x="8140565" y="458359"/>
                </a:cubicBezTo>
                <a:cubicBezTo>
                  <a:pt x="8150176" y="609001"/>
                  <a:pt x="8092297" y="672026"/>
                  <a:pt x="8140565" y="881460"/>
                </a:cubicBezTo>
                <a:cubicBezTo>
                  <a:pt x="8016261" y="923417"/>
                  <a:pt x="7795102" y="833576"/>
                  <a:pt x="7640502" y="881460"/>
                </a:cubicBezTo>
                <a:cubicBezTo>
                  <a:pt x="7485902" y="929344"/>
                  <a:pt x="7442648" y="878133"/>
                  <a:pt x="7303250" y="881460"/>
                </a:cubicBezTo>
                <a:cubicBezTo>
                  <a:pt x="7163852" y="884787"/>
                  <a:pt x="7079189" y="877709"/>
                  <a:pt x="6965998" y="881460"/>
                </a:cubicBezTo>
                <a:cubicBezTo>
                  <a:pt x="6852807" y="885211"/>
                  <a:pt x="6640787" y="841648"/>
                  <a:pt x="6465934" y="881460"/>
                </a:cubicBezTo>
                <a:cubicBezTo>
                  <a:pt x="6291081" y="921272"/>
                  <a:pt x="6037982" y="818985"/>
                  <a:pt x="5721654" y="881460"/>
                </a:cubicBezTo>
                <a:cubicBezTo>
                  <a:pt x="5405326" y="943935"/>
                  <a:pt x="5417261" y="832937"/>
                  <a:pt x="5302997" y="881460"/>
                </a:cubicBezTo>
                <a:cubicBezTo>
                  <a:pt x="5188733" y="929983"/>
                  <a:pt x="5082076" y="867597"/>
                  <a:pt x="4884339" y="881460"/>
                </a:cubicBezTo>
                <a:cubicBezTo>
                  <a:pt x="4686602" y="895323"/>
                  <a:pt x="4514710" y="838494"/>
                  <a:pt x="4302870" y="881460"/>
                </a:cubicBezTo>
                <a:cubicBezTo>
                  <a:pt x="4091030" y="924426"/>
                  <a:pt x="4024273" y="877246"/>
                  <a:pt x="3802807" y="881460"/>
                </a:cubicBezTo>
                <a:cubicBezTo>
                  <a:pt x="3581341" y="885674"/>
                  <a:pt x="3350457" y="856726"/>
                  <a:pt x="3139932" y="881460"/>
                </a:cubicBezTo>
                <a:cubicBezTo>
                  <a:pt x="2929408" y="906194"/>
                  <a:pt x="2750587" y="876493"/>
                  <a:pt x="2477058" y="881460"/>
                </a:cubicBezTo>
                <a:cubicBezTo>
                  <a:pt x="2203529" y="886427"/>
                  <a:pt x="2096323" y="817553"/>
                  <a:pt x="1732777" y="881460"/>
                </a:cubicBezTo>
                <a:cubicBezTo>
                  <a:pt x="1369231" y="945367"/>
                  <a:pt x="1213120" y="797994"/>
                  <a:pt x="988497" y="881460"/>
                </a:cubicBezTo>
                <a:cubicBezTo>
                  <a:pt x="763874" y="964926"/>
                  <a:pt x="757381" y="869788"/>
                  <a:pt x="569840" y="881460"/>
                </a:cubicBezTo>
                <a:cubicBezTo>
                  <a:pt x="382299" y="893132"/>
                  <a:pt x="155943" y="831582"/>
                  <a:pt x="0" y="881460"/>
                </a:cubicBezTo>
                <a:cubicBezTo>
                  <a:pt x="-50680" y="765524"/>
                  <a:pt x="30275" y="588551"/>
                  <a:pt x="0" y="449545"/>
                </a:cubicBezTo>
                <a:cubicBezTo>
                  <a:pt x="-30275" y="310539"/>
                  <a:pt x="33529" y="204760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 algn="ctr">
            <a:solidFill>
              <a:srgbClr val="FF000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5129804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2246313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24257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605088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8447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41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98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560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61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</a:rPr>
              <a:t>N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</a:rPr>
              <a:t>D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</a:rPr>
              <a:t>即为</a:t>
            </a:r>
            <a:r>
              <a:rPr lang="zh-CN" altLang="en-US" b="1" dirty="0">
                <a:latin typeface="Times New Roman" pitchFamily="18" charset="0"/>
                <a:ea typeface="华文仿宋" pitchFamily="2" charset="-122"/>
              </a:rPr>
              <a:t>：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在本底计数率为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/T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的情况下，以同样的时间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进行测量，使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存在（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false positive&lt;5%, false negative&lt;5%)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MDA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（源最小计数）</a:t>
            </a:r>
            <a:endParaRPr lang="en-US" altLang="zh-CN" b="1" dirty="0">
              <a:solidFill>
                <a:srgbClr val="0000FF"/>
              </a:solidFill>
              <a:latin typeface="Times New Roman" pitchFamily="18" charset="0"/>
              <a:ea typeface="华文仿宋" pitchFamily="2" charset="-122"/>
            </a:endParaRPr>
          </a:p>
        </p:txBody>
      </p:sp>
      <p:grpSp>
        <p:nvGrpSpPr>
          <p:cNvPr id="118" name="Group 44">
            <a:extLst>
              <a:ext uri="{FF2B5EF4-FFF2-40B4-BE49-F238E27FC236}">
                <a16:creationId xmlns:a16="http://schemas.microsoft.com/office/drawing/2014/main" id="{217CA44E-7A11-418D-ACF1-FF00E5EF6A4D}"/>
              </a:ext>
            </a:extLst>
          </p:cNvPr>
          <p:cNvGrpSpPr>
            <a:grpSpLocks/>
          </p:cNvGrpSpPr>
          <p:nvPr/>
        </p:nvGrpSpPr>
        <p:grpSpPr bwMode="auto">
          <a:xfrm>
            <a:off x="4940300" y="1508635"/>
            <a:ext cx="1368425" cy="387350"/>
            <a:chOff x="2789" y="1071"/>
            <a:chExt cx="862" cy="244"/>
          </a:xfrm>
        </p:grpSpPr>
        <p:graphicFrame>
          <p:nvGraphicFramePr>
            <p:cNvPr id="119" name="Object 43">
              <a:extLst>
                <a:ext uri="{FF2B5EF4-FFF2-40B4-BE49-F238E27FC236}">
                  <a16:creationId xmlns:a16="http://schemas.microsoft.com/office/drawing/2014/main" id="{0B0DD087-7FAF-4F6D-9BF0-863040F5AD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1071"/>
            <a:ext cx="590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416" name="Equation" r:id="rId27" imgW="583920" imgH="241200" progId="Equation.DSMT4">
                    <p:embed/>
                  </p:oleObj>
                </mc:Choice>
                <mc:Fallback>
                  <p:oleObj name="Equation" r:id="rId27" imgW="583920" imgH="241200" progId="Equation.DSMT4">
                    <p:embed/>
                    <p:pic>
                      <p:nvPicPr>
                        <p:cNvPr id="27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071"/>
                          <a:ext cx="590" cy="244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" name="Line 42">
              <a:extLst>
                <a:ext uri="{FF2B5EF4-FFF2-40B4-BE49-F238E27FC236}">
                  <a16:creationId xmlns:a16="http://schemas.microsoft.com/office/drawing/2014/main" id="{8C494EAE-D646-471F-8DB2-78F982007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1298"/>
              <a:ext cx="862" cy="0"/>
            </a:xfrm>
            <a:prstGeom prst="line">
              <a:avLst/>
            </a:prstGeom>
            <a:noFill/>
            <a:ln w="57150">
              <a:solidFill>
                <a:srgbClr val="66FF33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121" name="Object 31">
            <a:extLst>
              <a:ext uri="{FF2B5EF4-FFF2-40B4-BE49-F238E27FC236}">
                <a16:creationId xmlns:a16="http://schemas.microsoft.com/office/drawing/2014/main" id="{DB926042-7F52-4C48-87E2-6A4CC1B83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503349"/>
              </p:ext>
            </p:extLst>
          </p:nvPr>
        </p:nvGraphicFramePr>
        <p:xfrm>
          <a:off x="368300" y="4965365"/>
          <a:ext cx="10795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17" name="Equation" r:id="rId29" imgW="838080" imgH="228600" progId="Equation.DSMT4">
                  <p:embed/>
                </p:oleObj>
              </mc:Choice>
              <mc:Fallback>
                <p:oleObj name="Equation" r:id="rId29" imgW="838080" imgH="228600" progId="Equation.DSMT4">
                  <p:embed/>
                  <p:pic>
                    <p:nvPicPr>
                      <p:cNvPr id="29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4965365"/>
                        <a:ext cx="1079500" cy="2952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3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2457046" cy="28467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498023" y="1"/>
            <a:ext cx="2666172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如何根据</a:t>
            </a:r>
            <a:r>
              <a:rPr lang="en-US" altLang="zh-CN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来判断有没有源？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54C11-D03F-4A29-B281-F71354AEA2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12058" y="1"/>
            <a:ext cx="2671677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低水平活度样品测量问题</a:t>
            </a:r>
          </a:p>
        </p:txBody>
      </p:sp>
      <p:sp>
        <p:nvSpPr>
          <p:cNvPr id="102" name="内容占位符 4">
            <a:extLst>
              <a:ext uri="{FF2B5EF4-FFF2-40B4-BE49-F238E27FC236}">
                <a16:creationId xmlns:a16="http://schemas.microsoft.com/office/drawing/2014/main" id="{429E4B8C-6249-4F5E-B4AE-A7525C39E530}"/>
              </a:ext>
            </a:extLst>
          </p:cNvPr>
          <p:cNvSpPr txBox="1">
            <a:spLocks/>
          </p:cNvSpPr>
          <p:nvPr/>
        </p:nvSpPr>
        <p:spPr>
          <a:xfrm>
            <a:off x="10178483" y="1"/>
            <a:ext cx="2042973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如何减小本底？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2686C13C-DBB8-4C75-9908-886AE48AA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825" y="403228"/>
            <a:ext cx="11611084" cy="6324808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从数学的角度来看，核辐射测量所要处理的核心问题之一就是</a:t>
            </a:r>
            <a:r>
              <a:rPr lang="en-US" altLang="zh-CN" sz="2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S</a:t>
            </a:r>
            <a:r>
              <a:rPr lang="en-US" altLang="zh-CN" sz="2000" baseline="-25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ignal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B</a:t>
            </a:r>
            <a:r>
              <a:rPr lang="en-US" altLang="zh-CN" sz="2000" baseline="-25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ackground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之间的关系。若</a:t>
            </a:r>
            <a:r>
              <a:rPr lang="en-US" altLang="zh-CN" sz="2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S</a:t>
            </a:r>
            <a:r>
              <a:rPr lang="en-US" altLang="zh-CN" sz="2000" baseline="-25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ignal</a:t>
            </a:r>
            <a:r>
              <a:rPr lang="en-US" altLang="zh-CN" sz="2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/B</a:t>
            </a:r>
            <a:r>
              <a:rPr lang="en-US" altLang="zh-CN" sz="2000" baseline="-25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ackground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之比太小，测量就得不到有意义的结果。在做实验之前，对系统进行优化，提高</a:t>
            </a:r>
            <a:r>
              <a:rPr lang="en-US" altLang="zh-CN" sz="2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S</a:t>
            </a:r>
            <a:r>
              <a:rPr lang="en-US" altLang="zh-CN" sz="2000" baseline="-25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ignal</a:t>
            </a:r>
            <a:r>
              <a:rPr lang="en-US" altLang="zh-CN" sz="2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/B</a:t>
            </a:r>
            <a:r>
              <a:rPr lang="en-US" altLang="zh-CN" sz="2000" baseline="-25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ackground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比，</a:t>
            </a:r>
            <a:r>
              <a:rPr lang="zh-CN" altLang="en-US" sz="2000" u="sng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是非常重要的</a:t>
            </a:r>
            <a:r>
              <a:rPr lang="zh-CN" altLang="en-US" sz="2000" dirty="0">
                <a:latin typeface="Arial" pitchFamily="34" charset="0"/>
                <a:ea typeface="黑体" pitchFamily="49" charset="-122"/>
              </a:rPr>
              <a:t>。</a:t>
            </a:r>
            <a:endParaRPr lang="en-US" altLang="zh-CN" sz="2000" dirty="0">
              <a:latin typeface="Arial" pitchFamily="34" charset="0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itchFamily="34" charset="0"/>
                <a:ea typeface="黑体" pitchFamily="49" charset="-122"/>
              </a:rPr>
              <a:t>那么，在</a:t>
            </a:r>
            <a:r>
              <a:rPr lang="en-US" altLang="zh-CN" sz="2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S</a:t>
            </a:r>
            <a:r>
              <a:rPr lang="en-US" altLang="zh-CN" sz="2000" baseline="-25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ignal</a:t>
            </a:r>
            <a:r>
              <a:rPr lang="zh-CN" altLang="en-US" sz="2000" dirty="0">
                <a:latin typeface="Arial" pitchFamily="34" charset="0"/>
                <a:ea typeface="黑体" pitchFamily="49" charset="-122"/>
              </a:rPr>
              <a:t>不能提高的前提下，怎样减小</a:t>
            </a:r>
            <a:r>
              <a:rPr lang="en-US" altLang="zh-CN" sz="2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B</a:t>
            </a:r>
            <a:r>
              <a:rPr lang="en-US" altLang="zh-CN" sz="2000" baseline="-2500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ackground</a:t>
            </a:r>
            <a:r>
              <a:rPr lang="zh-CN" altLang="en-US" sz="2000" dirty="0">
                <a:latin typeface="Arial" pitchFamily="34" charset="0"/>
                <a:ea typeface="黑体" pitchFamily="49" charset="-122"/>
              </a:rPr>
              <a:t>？</a:t>
            </a:r>
            <a:endParaRPr lang="en-US" altLang="zh-CN" sz="2000" dirty="0">
              <a:latin typeface="Arial" pitchFamily="34" charset="0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Arial" pitchFamily="34" charset="0"/>
                <a:ea typeface="黑体" pitchFamily="49" charset="-122"/>
              </a:rPr>
              <a:t>方向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选择：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准直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Arial" pitchFamily="34" charset="0"/>
                <a:ea typeface="黑体" pitchFamily="49" charset="-122"/>
              </a:rPr>
              <a:t>能量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选择：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能量分辨率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Arial" pitchFamily="34" charset="0"/>
                <a:ea typeface="黑体" pitchFamily="49" charset="-122"/>
              </a:rPr>
              <a:t>形状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选择：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脉冲形状甄别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Arial" pitchFamily="34" charset="0"/>
                <a:ea typeface="黑体" pitchFamily="49" charset="-122"/>
              </a:rPr>
              <a:t>磁场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选择：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光子极化方向选择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Arial" pitchFamily="34" charset="0"/>
                <a:ea typeface="黑体" pitchFamily="49" charset="-122"/>
              </a:rPr>
              <a:t>时间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选择：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时间关系，符合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……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D42C500-C326-48E0-BBBB-F1A9ABB6B7B3}"/>
              </a:ext>
            </a:extLst>
          </p:cNvPr>
          <p:cNvGrpSpPr/>
          <p:nvPr/>
        </p:nvGrpSpPr>
        <p:grpSpPr>
          <a:xfrm>
            <a:off x="4812057" y="3833231"/>
            <a:ext cx="4772965" cy="2753003"/>
            <a:chOff x="5124425" y="2636912"/>
            <a:chExt cx="3699094" cy="223224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5789F94-40F3-4B8D-8C7C-472D5A7A9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6" r="7650"/>
            <a:stretch/>
          </p:blipFill>
          <p:spPr>
            <a:xfrm>
              <a:off x="5124425" y="2636912"/>
              <a:ext cx="3699094" cy="2232248"/>
            </a:xfrm>
            <a:prstGeom prst="rect">
              <a:avLst/>
            </a:prstGeom>
            <a:ln>
              <a:noFill/>
            </a:ln>
            <a:effectLst/>
          </p:spPr>
        </p:pic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70237CDA-F163-4DF5-82D6-6C57D4301C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2372531"/>
                </p:ext>
              </p:extLst>
            </p:nvPr>
          </p:nvGraphicFramePr>
          <p:xfrm>
            <a:off x="6709685" y="4077072"/>
            <a:ext cx="221563" cy="2880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600" name="Equation" r:id="rId4" imgW="126720" imgH="164880" progId="Equation.DSMT4">
                    <p:embed/>
                  </p:oleObj>
                </mc:Choice>
                <mc:Fallback>
                  <p:oleObj name="Equation" r:id="rId4" imgW="126720" imgH="164880" progId="Equation.DSMT4">
                    <p:embed/>
                    <p:pic>
                      <p:nvPicPr>
                        <p:cNvPr id="16" name="对象 1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709685" y="4077072"/>
                          <a:ext cx="221563" cy="2880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DF6F6E49-1B97-4DBB-944E-B693D06979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503759"/>
                </p:ext>
              </p:extLst>
            </p:nvPr>
          </p:nvGraphicFramePr>
          <p:xfrm>
            <a:off x="7092950" y="3786188"/>
            <a:ext cx="220663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601" name="Equation" r:id="rId6" imgW="126720" imgH="139680" progId="Equation.DSMT4">
                    <p:embed/>
                  </p:oleObj>
                </mc:Choice>
                <mc:Fallback>
                  <p:oleObj name="Equation" r:id="rId6" imgW="126720" imgH="139680" progId="Equation.DSMT4">
                    <p:embed/>
                    <p:pic>
                      <p:nvPicPr>
                        <p:cNvPr id="17" name="对象 1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092950" y="3786188"/>
                          <a:ext cx="220663" cy="244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C13F06C-D0B3-48ED-A2C7-1A5774FFA198}"/>
              </a:ext>
            </a:extLst>
          </p:cNvPr>
          <p:cNvPicPr/>
          <p:nvPr/>
        </p:nvPicPr>
        <p:blipFill rotWithShape="1">
          <a:blip r:embed="rId8"/>
          <a:srcRect r="50033"/>
          <a:stretch/>
        </p:blipFill>
        <p:spPr>
          <a:xfrm>
            <a:off x="8286825" y="1370347"/>
            <a:ext cx="3317061" cy="25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1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7DD1040-A655-4FB7-BC5F-8A991046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" t="2614" r="10000" b="29908"/>
          <a:stretch/>
        </p:blipFill>
        <p:spPr bwMode="auto">
          <a:xfrm>
            <a:off x="0" y="373611"/>
            <a:ext cx="4794548" cy="394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3">
            <a:extLst>
              <a:ext uri="{FF2B5EF4-FFF2-40B4-BE49-F238E27FC236}">
                <a16:creationId xmlns:a16="http://schemas.microsoft.com/office/drawing/2014/main" id="{4B6C094A-8196-44B3-B021-1F323377D3F2}"/>
              </a:ext>
            </a:extLst>
          </p:cNvPr>
          <p:cNvSpPr txBox="1"/>
          <p:nvPr/>
        </p:nvSpPr>
        <p:spPr>
          <a:xfrm>
            <a:off x="165840" y="4481192"/>
            <a:ext cx="11898493" cy="20553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“Life was much simpler in those days—no lengthy proposals or complex review committees……”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“But one late evening in the fall of 1952, immediately after </a:t>
            </a:r>
            <a:r>
              <a:rPr lang="en-US" altLang="zh-CN" sz="1600" dirty="0" err="1"/>
              <a:t>Reines</a:t>
            </a:r>
            <a:r>
              <a:rPr lang="en-US" altLang="zh-CN" sz="1600" dirty="0"/>
              <a:t> and Cowan had presented their plans at a Physics Division seminar, a new idea was born that would dramatically change the course of the experiment. J. M. B. Kellogg, leader of the Physics Division, had urged </a:t>
            </a:r>
            <a:r>
              <a:rPr lang="en-US" altLang="zh-CN" sz="1600" dirty="0" err="1"/>
              <a:t>Reines</a:t>
            </a:r>
            <a:r>
              <a:rPr lang="en-US" altLang="zh-CN" sz="1600" dirty="0"/>
              <a:t> and Cowan to </a:t>
            </a:r>
            <a:r>
              <a:rPr lang="en-US" altLang="zh-CN" sz="1600" b="1" dirty="0">
                <a:solidFill>
                  <a:srgbClr val="FF0000"/>
                </a:solidFill>
              </a:rPr>
              <a:t>review once more the possibility of using the neutrinos from a fission reactor </a:t>
            </a:r>
            <a:r>
              <a:rPr lang="en-US" altLang="zh-CN" sz="1600" dirty="0"/>
              <a:t>rather than those from a nuclear explosion.”</a:t>
            </a:r>
            <a:endParaRPr lang="zh-CN" altLang="en-US" sz="1600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2168474A-8C8A-47E1-98AA-AFECA4C2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68"/>
          <a:stretch/>
        </p:blipFill>
        <p:spPr bwMode="auto">
          <a:xfrm>
            <a:off x="5251646" y="284672"/>
            <a:ext cx="6481006" cy="178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3">
            <a:extLst>
              <a:ext uri="{FF2B5EF4-FFF2-40B4-BE49-F238E27FC236}">
                <a16:creationId xmlns:a16="http://schemas.microsoft.com/office/drawing/2014/main" id="{39B2A687-D823-4F2C-97CB-6E7CC9C8B870}"/>
              </a:ext>
            </a:extLst>
          </p:cNvPr>
          <p:cNvSpPr txBox="1"/>
          <p:nvPr/>
        </p:nvSpPr>
        <p:spPr>
          <a:xfrm>
            <a:off x="4911634" y="2140815"/>
            <a:ext cx="7161030" cy="22708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“Then, when the countdown reached ‘</a:t>
            </a:r>
            <a:r>
              <a:rPr lang="en-US" altLang="zh-CN" sz="1600" b="1" dirty="0">
                <a:solidFill>
                  <a:srgbClr val="FF0000"/>
                </a:solidFill>
              </a:rPr>
              <a:t>zero</a:t>
            </a:r>
            <a:r>
              <a:rPr lang="en-US" altLang="zh-CN" sz="1600" dirty="0"/>
              <a:t>,’ we would </a:t>
            </a:r>
            <a:r>
              <a:rPr lang="en-US" altLang="zh-CN" sz="1600" b="1" dirty="0">
                <a:solidFill>
                  <a:srgbClr val="FF0000"/>
                </a:solidFill>
              </a:rPr>
              <a:t>break</a:t>
            </a:r>
            <a:r>
              <a:rPr lang="en-US" altLang="zh-CN" sz="1600" dirty="0"/>
              <a:t> the </a:t>
            </a:r>
            <a:r>
              <a:rPr lang="en-US" altLang="zh-CN" sz="1600" b="1" dirty="0">
                <a:solidFill>
                  <a:srgbClr val="FF0000"/>
                </a:solidFill>
              </a:rPr>
              <a:t>suspension</a:t>
            </a:r>
            <a:r>
              <a:rPr lang="en-US" altLang="zh-CN" sz="1600" dirty="0"/>
              <a:t> with a </a:t>
            </a:r>
            <a:r>
              <a:rPr lang="en-US" altLang="zh-CN" sz="1600" b="1" dirty="0">
                <a:solidFill>
                  <a:srgbClr val="FF0000"/>
                </a:solidFill>
              </a:rPr>
              <a:t>small</a:t>
            </a:r>
            <a:r>
              <a:rPr lang="en-US" altLang="zh-CN" sz="1600" dirty="0"/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explosive</a:t>
            </a:r>
            <a:r>
              <a:rPr lang="en-US" altLang="zh-CN" sz="1600" dirty="0"/>
              <a:t>, allowing the detector to </a:t>
            </a:r>
            <a:r>
              <a:rPr lang="en-US" altLang="zh-CN" sz="1600" b="1" dirty="0">
                <a:solidFill>
                  <a:srgbClr val="FF0000"/>
                </a:solidFill>
              </a:rPr>
              <a:t>fall</a:t>
            </a:r>
            <a:r>
              <a:rPr lang="en-US" altLang="zh-CN" sz="1600" dirty="0"/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freely</a:t>
            </a:r>
            <a:r>
              <a:rPr lang="en-US" altLang="zh-CN" sz="1600" dirty="0"/>
              <a:t> in the </a:t>
            </a:r>
            <a:r>
              <a:rPr lang="en-US" altLang="zh-CN" sz="1600" b="1" dirty="0">
                <a:solidFill>
                  <a:srgbClr val="FF0000"/>
                </a:solidFill>
              </a:rPr>
              <a:t>vacuum</a:t>
            </a:r>
            <a:r>
              <a:rPr lang="en-US" altLang="zh-CN" sz="1600" dirty="0"/>
              <a:t>. For </a:t>
            </a:r>
            <a:r>
              <a:rPr lang="en-US" altLang="zh-CN" sz="1600" b="1" dirty="0">
                <a:solidFill>
                  <a:srgbClr val="FF0000"/>
                </a:solidFill>
              </a:rPr>
              <a:t>about 2 seconds</a:t>
            </a:r>
            <a:r>
              <a:rPr lang="en-US" altLang="zh-CN" sz="1600" dirty="0"/>
              <a:t>, the falling detector would be </a:t>
            </a:r>
            <a:r>
              <a:rPr lang="en-US" altLang="zh-CN" sz="1600" b="1" dirty="0">
                <a:solidFill>
                  <a:srgbClr val="FF0000"/>
                </a:solidFill>
              </a:rPr>
              <a:t>seeing</a:t>
            </a:r>
            <a:r>
              <a:rPr lang="en-US" altLang="zh-CN" sz="1600" dirty="0"/>
              <a:t> the </a:t>
            </a:r>
            <a:r>
              <a:rPr lang="en-US" altLang="zh-CN" sz="1600" b="1" dirty="0">
                <a:solidFill>
                  <a:srgbClr val="FF0000"/>
                </a:solidFill>
              </a:rPr>
              <a:t>antineutrinos</a:t>
            </a:r>
            <a:r>
              <a:rPr lang="en-US" altLang="zh-CN" sz="1600" dirty="0"/>
              <a:t> and recording the pulses from them while the earth shock [from the blast] passed harmlessly by, rattling the tank mightily but not disturbing our falling detector”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54F9D4-BD63-45BB-B48A-91987BBEFF1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469893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反电子中微子哪里来，最初的想法</a:t>
            </a:r>
            <a:r>
              <a:rPr lang="en-US" altLang="zh-CN" dirty="0"/>
              <a:t>——</a:t>
            </a:r>
            <a:r>
              <a:rPr lang="zh-CN" altLang="en-US" dirty="0"/>
              <a:t>原子弹爆炸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B540750-74C2-4184-B0FD-92C7713C9EC3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A45051A3-D05E-4CFC-B748-140F4375C0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1036" y="1"/>
            <a:ext cx="2540482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09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C91DF14-6F02-47FB-B908-2B235E4DD6E0}"/>
              </a:ext>
            </a:extLst>
          </p:cNvPr>
          <p:cNvSpPr txBox="1">
            <a:spLocks noChangeArrowheads="1"/>
          </p:cNvSpPr>
          <p:nvPr/>
        </p:nvSpPr>
        <p:spPr>
          <a:xfrm>
            <a:off x="3647728" y="2060848"/>
            <a:ext cx="4824412" cy="2159496"/>
          </a:xfrm>
          <a:prstGeom prst="rect">
            <a:avLst/>
          </a:prstGeom>
          <a:noFill/>
          <a:ln w="38100" cap="flat" cmpd="dbl" algn="ctr">
            <a:solidFill>
              <a:srgbClr val="66FF33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  <a:buFontTx/>
              <a:buNone/>
            </a:pPr>
            <a:r>
              <a:rPr lang="en-US" altLang="zh-CN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§12.1 </a:t>
            </a:r>
            <a:r>
              <a:rPr lang="zh-CN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放射性样品的活度测量</a:t>
            </a:r>
          </a:p>
          <a:p>
            <a:pPr>
              <a:lnSpc>
                <a:spcPct val="110000"/>
              </a:lnSpc>
              <a:spcAft>
                <a:spcPts val="1200"/>
              </a:spcAft>
              <a:buFontTx/>
              <a:buNone/>
            </a:pPr>
            <a:r>
              <a:rPr lang="en-US" altLang="zh-CN" sz="2600" b="1" dirty="0">
                <a:latin typeface="华文仿宋" pitchFamily="2" charset="-122"/>
                <a:ea typeface="华文仿宋" pitchFamily="2" charset="-122"/>
                <a:sym typeface="Symbol" pitchFamily="18" charset="2"/>
              </a:rPr>
              <a:t>§12.2  </a:t>
            </a:r>
            <a:r>
              <a:rPr lang="zh-CN" altLang="en-US" sz="2600" b="1" dirty="0">
                <a:latin typeface="华文仿宋" pitchFamily="2" charset="-122"/>
                <a:ea typeface="华文仿宋" pitchFamily="2" charset="-122"/>
                <a:sym typeface="Symbol" pitchFamily="18" charset="2"/>
              </a:rPr>
              <a:t>符合方法</a:t>
            </a:r>
          </a:p>
          <a:p>
            <a:pPr>
              <a:lnSpc>
                <a:spcPct val="110000"/>
              </a:lnSpc>
              <a:spcAft>
                <a:spcPts val="1200"/>
              </a:spcAft>
              <a:buFontTx/>
              <a:buNone/>
            </a:pPr>
            <a:r>
              <a:rPr lang="en-US" altLang="zh-CN" sz="2600" b="1" dirty="0">
                <a:latin typeface="华文仿宋" pitchFamily="2" charset="-122"/>
                <a:ea typeface="华文仿宋" pitchFamily="2" charset="-122"/>
                <a:sym typeface="Symbol" pitchFamily="18" charset="2"/>
              </a:rPr>
              <a:t>§12.3  </a:t>
            </a:r>
            <a:r>
              <a:rPr lang="zh-CN" altLang="en-US" sz="2600" b="1" dirty="0">
                <a:latin typeface="华文仿宋" pitchFamily="2" charset="-122"/>
                <a:ea typeface="华文仿宋" pitchFamily="2" charset="-122"/>
                <a:sym typeface="Symbol" pitchFamily="18" charset="2"/>
              </a:rPr>
              <a:t>能量测量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99D9C67E-7AB2-4D7D-8D66-083E2AE8C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616" y="2060848"/>
            <a:ext cx="91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  <a:sym typeface="Wingdings" pitchFamily="2" charset="2"/>
              </a:rPr>
              <a:t></a:t>
            </a:r>
          </a:p>
        </p:txBody>
      </p:sp>
    </p:spTree>
    <p:extLst>
      <p:ext uri="{BB962C8B-B14F-4D97-AF65-F5344CB8AC3E}">
        <p14:creationId xmlns:p14="http://schemas.microsoft.com/office/powerpoint/2010/main" val="3768505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54F9D4-BD63-45BB-B48A-91987BBEFF1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47560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正电子</a:t>
            </a:r>
            <a:r>
              <a:rPr lang="en-US" altLang="zh-CN" dirty="0"/>
              <a:t>+</a:t>
            </a:r>
            <a:r>
              <a:rPr lang="zh-CN" altLang="en-US" dirty="0"/>
              <a:t>中子→发现中微子？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B540750-74C2-4184-B0FD-92C7713C9EC3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A45051A3-D05E-4CFC-B748-140F4375C0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1036" y="1"/>
            <a:ext cx="2540482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39934246-6463-4994-B257-6E5A6FED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49" y="937885"/>
            <a:ext cx="5805922" cy="340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21D0F6C7-4B7A-4CC7-B305-71B6A72A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550" y="4342930"/>
            <a:ext cx="17145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AC81AB3-93AB-4428-AA31-786149C72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0" y="4249886"/>
            <a:ext cx="16859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D95C50D6-C6CB-4B3C-9678-93C58E04E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2" b="6112"/>
          <a:stretch/>
        </p:blipFill>
        <p:spPr bwMode="auto">
          <a:xfrm>
            <a:off x="576670" y="1158999"/>
            <a:ext cx="4834202" cy="282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91848246-310D-4BBC-B87D-BF538A3AA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6" y="6107184"/>
            <a:ext cx="9338837" cy="46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Frederick 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Reines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(1918~1998)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C.L. Cowan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自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1953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年开始实验，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1995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年获诺贝尔物理学奖。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392A6076-BE31-4C85-B88C-3EBC221EF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963" y="4299359"/>
            <a:ext cx="7181227" cy="1548116"/>
          </a:xfrm>
          <a:prstGeom prst="rect">
            <a:avLst/>
          </a:prstGeom>
          <a:solidFill>
            <a:srgbClr val="FFFF00"/>
          </a:solidFill>
          <a:ln w="38100" cmpd="dbl">
            <a:solidFill>
              <a:srgbClr val="66FF3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</a:pP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原理：“正电子湮没”与“中子辐射俘获”之间的符合（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coincidence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）</a:t>
            </a:r>
            <a:endParaRPr kumimoji="1"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10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正电子湮没：放出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个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511keV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光子，约需要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10</a:t>
            </a:r>
            <a:r>
              <a:rPr kumimoji="1" lang="en-US" altLang="zh-CN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9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s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10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中子被</a:t>
            </a:r>
            <a:r>
              <a:rPr kumimoji="1" lang="en-US" altLang="zh-CN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113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Cd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吸收发出光子，约需要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10</a:t>
            </a:r>
            <a:r>
              <a:rPr kumimoji="1" lang="en-US" altLang="zh-CN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5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s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A4D97DC-A4F4-4B21-B416-B449A63ECBD3}"/>
              </a:ext>
            </a:extLst>
          </p:cNvPr>
          <p:cNvSpPr txBox="1">
            <a:spLocks/>
          </p:cNvSpPr>
          <p:nvPr/>
        </p:nvSpPr>
        <p:spPr>
          <a:xfrm>
            <a:off x="674266" y="406298"/>
            <a:ext cx="3600401" cy="5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pPr algn="l"/>
            <a:r>
              <a:rPr lang="en-US" altLang="zh-CN" dirty="0"/>
              <a:t>The discovery of        (1956)</a:t>
            </a:r>
            <a:endParaRPr lang="zh-CN" altLang="en-US" dirty="0"/>
          </a:p>
        </p:txBody>
      </p:sp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CCB13400-6B7C-4433-9BCA-D95F0FCE5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096384"/>
              </p:ext>
            </p:extLst>
          </p:nvPr>
        </p:nvGraphicFramePr>
        <p:xfrm>
          <a:off x="5139361" y="319608"/>
          <a:ext cx="3036525" cy="800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22" name="Equation" r:id="rId7" imgW="965160" imgH="253800" progId="Equation.DSMT4">
                  <p:embed/>
                </p:oleObj>
              </mc:Choice>
              <mc:Fallback>
                <p:oleObj name="Equation" r:id="rId7" imgW="965160" imgH="253800" progId="Equation.DSMT4">
                  <p:embed/>
                  <p:pic>
                    <p:nvPicPr>
                      <p:cNvPr id="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9361" y="319608"/>
                        <a:ext cx="3036525" cy="8005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9671375-A3EC-4945-96E1-365364FD30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372549"/>
              </p:ext>
            </p:extLst>
          </p:nvPr>
        </p:nvGraphicFramePr>
        <p:xfrm>
          <a:off x="2724448" y="444512"/>
          <a:ext cx="406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23" name="Equation" r:id="rId9" imgW="407190" imgH="583941" progId="Equation.DSMT4">
                  <p:embed/>
                </p:oleObj>
              </mc:Choice>
              <mc:Fallback>
                <p:oleObj name="Equation" r:id="rId9" imgW="407190" imgH="58394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4448" y="444512"/>
                        <a:ext cx="406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4">
            <a:extLst>
              <a:ext uri="{FF2B5EF4-FFF2-40B4-BE49-F238E27FC236}">
                <a16:creationId xmlns:a16="http://schemas.microsoft.com/office/drawing/2014/main" id="{0BFC528F-F676-4C4D-88DC-F1888FEC7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311" y="6365724"/>
            <a:ext cx="3074689" cy="458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Clyde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L.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Cowan,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1919~1974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0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3F4A166-AC54-4E6B-A6D4-55F1C9EE5902}"/>
              </a:ext>
            </a:extLst>
          </p:cNvPr>
          <p:cNvSpPr txBox="1">
            <a:spLocks noChangeArrowheads="1"/>
          </p:cNvSpPr>
          <p:nvPr/>
        </p:nvSpPr>
        <p:spPr>
          <a:xfrm>
            <a:off x="2080185" y="2069556"/>
            <a:ext cx="4824412" cy="2159496"/>
          </a:xfrm>
          <a:prstGeom prst="rect">
            <a:avLst/>
          </a:prstGeom>
          <a:noFill/>
          <a:ln w="38100" cap="flat" cmpd="dbl" algn="ctr">
            <a:solidFill>
              <a:srgbClr val="66FF33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  <a:buFontTx/>
              <a:buNone/>
            </a:pPr>
            <a:r>
              <a:rPr lang="en-US" altLang="zh-CN" sz="2600" b="1" dirty="0">
                <a:latin typeface="华文仿宋" pitchFamily="2" charset="-122"/>
                <a:ea typeface="华文仿宋" pitchFamily="2" charset="-122"/>
                <a:sym typeface="Symbol" pitchFamily="18" charset="2"/>
              </a:rPr>
              <a:t>§12.1 </a:t>
            </a:r>
            <a:r>
              <a:rPr lang="zh-CN" altLang="en-US" sz="2600" b="1" dirty="0">
                <a:latin typeface="华文仿宋" pitchFamily="2" charset="-122"/>
                <a:ea typeface="华文仿宋" pitchFamily="2" charset="-122"/>
                <a:sym typeface="Symbol" pitchFamily="18" charset="2"/>
              </a:rPr>
              <a:t>放射性样品的活度测量</a:t>
            </a:r>
          </a:p>
          <a:p>
            <a:pPr>
              <a:lnSpc>
                <a:spcPct val="110000"/>
              </a:lnSpc>
              <a:spcAft>
                <a:spcPts val="1200"/>
              </a:spcAft>
              <a:buFontTx/>
              <a:buNone/>
            </a:pPr>
            <a:r>
              <a:rPr lang="en-US" altLang="zh-CN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§12.2 </a:t>
            </a:r>
            <a:r>
              <a:rPr lang="zh-CN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符合方法</a:t>
            </a:r>
          </a:p>
          <a:p>
            <a:pPr>
              <a:lnSpc>
                <a:spcPct val="110000"/>
              </a:lnSpc>
              <a:spcAft>
                <a:spcPts val="1200"/>
              </a:spcAft>
              <a:buFontTx/>
              <a:buNone/>
            </a:pPr>
            <a:r>
              <a:rPr lang="en-US" altLang="zh-CN" sz="2600" b="1" dirty="0">
                <a:latin typeface="华文仿宋" pitchFamily="2" charset="-122"/>
                <a:ea typeface="华文仿宋" pitchFamily="2" charset="-122"/>
                <a:sym typeface="Symbol" pitchFamily="18" charset="2"/>
              </a:rPr>
              <a:t>§12.3 </a:t>
            </a:r>
            <a:r>
              <a:rPr lang="zh-CN" altLang="en-US" sz="2600" b="1" dirty="0">
                <a:latin typeface="华文仿宋" pitchFamily="2" charset="-122"/>
                <a:ea typeface="华文仿宋" pitchFamily="2" charset="-122"/>
                <a:sym typeface="Symbol" pitchFamily="18" charset="2"/>
              </a:rPr>
              <a:t>能量测量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6E06452-5568-47CF-BA55-486A5E976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490" y="2748824"/>
            <a:ext cx="91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  <a:sym typeface="Wingdings" pitchFamily="2" charset="2"/>
              </a:rPr>
              <a:t>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B032CA3-71A4-4C0F-A41D-5210634FF38A}"/>
              </a:ext>
            </a:extLst>
          </p:cNvPr>
          <p:cNvSpPr txBox="1">
            <a:spLocks noChangeArrowheads="1"/>
          </p:cNvSpPr>
          <p:nvPr/>
        </p:nvSpPr>
        <p:spPr>
          <a:xfrm>
            <a:off x="6960096" y="1916832"/>
            <a:ext cx="4720332" cy="2532484"/>
          </a:xfrm>
          <a:prstGeom prst="rect">
            <a:avLst/>
          </a:prstGeom>
          <a:noFill/>
          <a:ln w="38100" cap="flat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符合的概念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符合方法的基本原理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符合装置</a:t>
            </a:r>
          </a:p>
        </p:txBody>
      </p:sp>
    </p:spTree>
    <p:extLst>
      <p:ext uri="{BB962C8B-B14F-4D97-AF65-F5344CB8AC3E}">
        <p14:creationId xmlns:p14="http://schemas.microsoft.com/office/powerpoint/2010/main" val="3971627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一</a:t>
            </a:r>
            <a:r>
              <a:rPr lang="en-US" altLang="zh-CN" dirty="0"/>
              <a:t>. </a:t>
            </a:r>
            <a:r>
              <a:rPr lang="zh-CN" altLang="en-US" dirty="0"/>
              <a:t>符合</a:t>
            </a:r>
            <a:r>
              <a:rPr lang="en-US" altLang="zh-CN" dirty="0"/>
              <a:t>(coincidence)</a:t>
            </a:r>
            <a:r>
              <a:rPr lang="zh-CN" altLang="en-US" dirty="0"/>
              <a:t>的概念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BEDD48-3DA7-4A97-B549-AD56458B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34" y="3256913"/>
            <a:ext cx="7942860" cy="341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B9BE3358-9942-423A-ADA2-761659A72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82" y="458523"/>
            <a:ext cx="6634366" cy="1692771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ts val="1200"/>
              </a:spcAft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符合事件</a:t>
            </a:r>
            <a:r>
              <a:rPr lang="en-US" altLang="zh-CN" sz="2000" b="1" dirty="0">
                <a:solidFill>
                  <a:srgbClr val="FF0000"/>
                </a:solidFill>
              </a:rPr>
              <a:t>——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同时发生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的两个或多个事件。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  <a:p>
            <a:pPr fontAlgn="t">
              <a:lnSpc>
                <a:spcPct val="150000"/>
              </a:lnSpc>
              <a:spcAft>
                <a:spcPts val="1200"/>
              </a:spcAft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符合</a:t>
            </a:r>
            <a:r>
              <a:rPr lang="zh-CN" altLang="en-US" b="1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Coincidence</a:t>
            </a:r>
            <a:r>
              <a:rPr lang="zh-CN" altLang="en-US" b="1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同时</a:t>
            </a:r>
            <a:endParaRPr lang="en-US" altLang="zh-CN" sz="20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lvl="1" fontAlgn="t">
              <a:lnSpc>
                <a:spcPct val="150000"/>
              </a:lnSpc>
              <a:spcAft>
                <a:spcPts val="1200"/>
              </a:spcAft>
              <a:defRPr/>
            </a:pP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the occurrence of events that happen at the same time...——《</a:t>
            </a:r>
            <a:r>
              <a:rPr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韦氏词典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》</a:t>
            </a:r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D55A0E69-03BD-4355-940C-5924C53E04D1}"/>
              </a:ext>
            </a:extLst>
          </p:cNvPr>
          <p:cNvGrpSpPr>
            <a:grpSpLocks/>
          </p:cNvGrpSpPr>
          <p:nvPr/>
        </p:nvGrpSpPr>
        <p:grpSpPr bwMode="auto">
          <a:xfrm>
            <a:off x="7134990" y="544898"/>
            <a:ext cx="2303462" cy="1439664"/>
            <a:chOff x="2016" y="1248"/>
            <a:chExt cx="1152" cy="720"/>
          </a:xfrm>
        </p:grpSpPr>
        <p:sp>
          <p:nvSpPr>
            <p:cNvPr id="14" name="Oval 18">
              <a:extLst>
                <a:ext uri="{FF2B5EF4-FFF2-40B4-BE49-F238E27FC236}">
                  <a16:creationId xmlns:a16="http://schemas.microsoft.com/office/drawing/2014/main" id="{F16961FC-A54E-4590-A272-A2724CED8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48"/>
              <a:ext cx="720" cy="7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9">
              <a:extLst>
                <a:ext uri="{FF2B5EF4-FFF2-40B4-BE49-F238E27FC236}">
                  <a16:creationId xmlns:a16="http://schemas.microsoft.com/office/drawing/2014/main" id="{2B85E365-5414-46BC-BF43-3500605C28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680"/>
              <a:ext cx="7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20">
              <a:extLst>
                <a:ext uri="{FF2B5EF4-FFF2-40B4-BE49-F238E27FC236}">
                  <a16:creationId xmlns:a16="http://schemas.microsoft.com/office/drawing/2014/main" id="{94230AFA-C724-42B3-8AA2-A38D52C2D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680"/>
              <a:ext cx="96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1">
              <a:extLst>
                <a:ext uri="{FF2B5EF4-FFF2-40B4-BE49-F238E27FC236}">
                  <a16:creationId xmlns:a16="http://schemas.microsoft.com/office/drawing/2014/main" id="{9D090FCA-243B-4C43-89AC-8614FB8D1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1488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" name="Object 22">
              <a:extLst>
                <a:ext uri="{FF2B5EF4-FFF2-40B4-BE49-F238E27FC236}">
                  <a16:creationId xmlns:a16="http://schemas.microsoft.com/office/drawing/2014/main" id="{65BAAB83-19FD-4E70-9D4D-53B46D113B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35" y="1455"/>
            <a:ext cx="30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13" name="Equation" r:id="rId4" imgW="142900" imgH="123930" progId="Equation.DSMT4">
                    <p:embed/>
                  </p:oleObj>
                </mc:Choice>
                <mc:Fallback>
                  <p:oleObj name="Equation" r:id="rId4" imgW="142900" imgH="123930" progId="Equation.DSMT4">
                    <p:embed/>
                    <p:pic>
                      <p:nvPicPr>
                        <p:cNvPr id="18" name="Object 22">
                          <a:extLst>
                            <a:ext uri="{FF2B5EF4-FFF2-40B4-BE49-F238E27FC236}">
                              <a16:creationId xmlns:a16="http://schemas.microsoft.com/office/drawing/2014/main" id="{65BAAB83-19FD-4E70-9D4D-53B46D113B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5" y="1455"/>
                          <a:ext cx="30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23">
              <a:extLst>
                <a:ext uri="{FF2B5EF4-FFF2-40B4-BE49-F238E27FC236}">
                  <a16:creationId xmlns:a16="http://schemas.microsoft.com/office/drawing/2014/main" id="{FE312BCA-1EEA-477E-93C6-06A6D9C4C5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5" y="1319"/>
            <a:ext cx="365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14" name="Equation" r:id="rId6" imgW="180989" imgH="123930" progId="Equation.DSMT4">
                    <p:embed/>
                  </p:oleObj>
                </mc:Choice>
                <mc:Fallback>
                  <p:oleObj name="Equation" r:id="rId6" imgW="180989" imgH="123930" progId="Equation.DSMT4">
                    <p:embed/>
                    <p:pic>
                      <p:nvPicPr>
                        <p:cNvPr id="19" name="Object 23">
                          <a:extLst>
                            <a:ext uri="{FF2B5EF4-FFF2-40B4-BE49-F238E27FC236}">
                              <a16:creationId xmlns:a16="http://schemas.microsoft.com/office/drawing/2014/main" id="{FE312BCA-1EEA-477E-93C6-06A6D9C4C5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5" y="1319"/>
                          <a:ext cx="365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4">
              <a:extLst>
                <a:ext uri="{FF2B5EF4-FFF2-40B4-BE49-F238E27FC236}">
                  <a16:creationId xmlns:a16="http://schemas.microsoft.com/office/drawing/2014/main" id="{E0D491F0-6912-4865-8FA6-A60364B688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15" y="1650"/>
            <a:ext cx="24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15" name="Equation" r:id="rId8" imgW="104812" imgH="142830" progId="Equation.DSMT4">
                    <p:embed/>
                  </p:oleObj>
                </mc:Choice>
                <mc:Fallback>
                  <p:oleObj name="Equation" r:id="rId8" imgW="104812" imgH="142830" progId="Equation.DSMT4">
                    <p:embed/>
                    <p:pic>
                      <p:nvPicPr>
                        <p:cNvPr id="20" name="Object 24">
                          <a:extLst>
                            <a:ext uri="{FF2B5EF4-FFF2-40B4-BE49-F238E27FC236}">
                              <a16:creationId xmlns:a16="http://schemas.microsoft.com/office/drawing/2014/main" id="{E0D491F0-6912-4865-8FA6-A60364B688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5" y="1650"/>
                          <a:ext cx="249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576ADE62-C7E1-4809-91BD-E448452DAD50}"/>
              </a:ext>
            </a:extLst>
          </p:cNvPr>
          <p:cNvGrpSpPr>
            <a:grpSpLocks/>
          </p:cNvGrpSpPr>
          <p:nvPr/>
        </p:nvGrpSpPr>
        <p:grpSpPr bwMode="auto">
          <a:xfrm>
            <a:off x="9869421" y="515589"/>
            <a:ext cx="2041897" cy="1851012"/>
            <a:chOff x="2688" y="2322"/>
            <a:chExt cx="1059" cy="960"/>
          </a:xfrm>
        </p:grpSpPr>
        <p:sp>
          <p:nvSpPr>
            <p:cNvPr id="22" name="Line 26">
              <a:extLst>
                <a:ext uri="{FF2B5EF4-FFF2-40B4-BE49-F238E27FC236}">
                  <a16:creationId xmlns:a16="http://schemas.microsoft.com/office/drawing/2014/main" id="{12439BCC-A2FF-41C8-B39B-934EFA07B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544"/>
              <a:ext cx="43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7">
              <a:extLst>
                <a:ext uri="{FF2B5EF4-FFF2-40B4-BE49-F238E27FC236}">
                  <a16:creationId xmlns:a16="http://schemas.microsoft.com/office/drawing/2014/main" id="{9CC923D2-0D03-4DA3-B42D-7B8283847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2400"/>
              <a:ext cx="768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4" name="Object 28">
              <a:extLst>
                <a:ext uri="{FF2B5EF4-FFF2-40B4-BE49-F238E27FC236}">
                  <a16:creationId xmlns:a16="http://schemas.microsoft.com/office/drawing/2014/main" id="{42A93B31-A1CE-4540-9A0F-36B89DF011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20" y="2322"/>
            <a:ext cx="24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16" name="Equation" r:id="rId10" imgW="104812" imgH="142830" progId="Equation.DSMT4">
                    <p:embed/>
                  </p:oleObj>
                </mc:Choice>
                <mc:Fallback>
                  <p:oleObj name="Equation" r:id="rId10" imgW="104812" imgH="142830" progId="Equation.DSMT4">
                    <p:embed/>
                    <p:pic>
                      <p:nvPicPr>
                        <p:cNvPr id="24" name="Object 28">
                          <a:extLst>
                            <a:ext uri="{FF2B5EF4-FFF2-40B4-BE49-F238E27FC236}">
                              <a16:creationId xmlns:a16="http://schemas.microsoft.com/office/drawing/2014/main" id="{42A93B31-A1CE-4540-9A0F-36B89DF011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0" y="2322"/>
                          <a:ext cx="249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9">
              <a:extLst>
                <a:ext uri="{FF2B5EF4-FFF2-40B4-BE49-F238E27FC236}">
                  <a16:creationId xmlns:a16="http://schemas.microsoft.com/office/drawing/2014/main" id="{A576127F-6E5B-4DBC-9D25-E6AF3904B2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6" y="3014"/>
            <a:ext cx="30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17" name="Equation" r:id="rId12" imgW="142900" imgH="123930" progId="Equation.DSMT4">
                    <p:embed/>
                  </p:oleObj>
                </mc:Choice>
                <mc:Fallback>
                  <p:oleObj name="Equation" r:id="rId12" imgW="142900" imgH="123930" progId="Equation.DSMT4">
                    <p:embed/>
                    <p:pic>
                      <p:nvPicPr>
                        <p:cNvPr id="25" name="Object 29">
                          <a:extLst>
                            <a:ext uri="{FF2B5EF4-FFF2-40B4-BE49-F238E27FC236}">
                              <a16:creationId xmlns:a16="http://schemas.microsoft.com/office/drawing/2014/main" id="{A576127F-6E5B-4DBC-9D25-E6AF3904B2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6" y="3014"/>
                          <a:ext cx="30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30">
              <a:extLst>
                <a:ext uri="{FF2B5EF4-FFF2-40B4-BE49-F238E27FC236}">
                  <a16:creationId xmlns:a16="http://schemas.microsoft.com/office/drawing/2014/main" id="{0672ED22-BD4D-4F00-987F-AF47C2D80D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0" y="2422"/>
            <a:ext cx="30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18" name="Equation" r:id="rId14" imgW="142900" imgH="123930" progId="Equation.DSMT4">
                    <p:embed/>
                  </p:oleObj>
                </mc:Choice>
                <mc:Fallback>
                  <p:oleObj name="Equation" r:id="rId14" imgW="142900" imgH="123930" progId="Equation.DSMT4">
                    <p:embed/>
                    <p:pic>
                      <p:nvPicPr>
                        <p:cNvPr id="26" name="Object 30">
                          <a:extLst>
                            <a:ext uri="{FF2B5EF4-FFF2-40B4-BE49-F238E27FC236}">
                              <a16:creationId xmlns:a16="http://schemas.microsoft.com/office/drawing/2014/main" id="{0672ED22-BD4D-4F00-987F-AF47C2D80D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0" y="2422"/>
                          <a:ext cx="30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1">
              <a:extLst>
                <a:ext uri="{FF2B5EF4-FFF2-40B4-BE49-F238E27FC236}">
                  <a16:creationId xmlns:a16="http://schemas.microsoft.com/office/drawing/2014/main" id="{A0153984-C70E-4D8C-919F-BE3799BF6E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4" y="2610"/>
            <a:ext cx="24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19" name="Equation" r:id="rId16" imgW="104812" imgH="142830" progId="Equation.DSMT4">
                    <p:embed/>
                  </p:oleObj>
                </mc:Choice>
                <mc:Fallback>
                  <p:oleObj name="Equation" r:id="rId16" imgW="104812" imgH="142830" progId="Equation.DSMT4">
                    <p:embed/>
                    <p:pic>
                      <p:nvPicPr>
                        <p:cNvPr id="27" name="Object 31">
                          <a:extLst>
                            <a:ext uri="{FF2B5EF4-FFF2-40B4-BE49-F238E27FC236}">
                              <a16:creationId xmlns:a16="http://schemas.microsoft.com/office/drawing/2014/main" id="{A0153984-C70E-4D8C-919F-BE3799BF6E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2610"/>
                          <a:ext cx="249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Text Box 2">
            <a:extLst>
              <a:ext uri="{FF2B5EF4-FFF2-40B4-BE49-F238E27FC236}">
                <a16:creationId xmlns:a16="http://schemas.microsoft.com/office/drawing/2014/main" id="{8CFD4C13-9D22-4DAB-B00F-F28686B3A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82" y="2544177"/>
            <a:ext cx="10870950" cy="563359"/>
          </a:xfrm>
          <a:prstGeom prst="rect">
            <a:avLst/>
          </a:prstGeom>
          <a:solidFill>
            <a:schemeClr val="bg1"/>
          </a:solidFill>
          <a:ln w="38100" cmpd="dbl" algn="ctr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90700" indent="-1790700">
              <a:lnSpc>
                <a:spcPct val="150000"/>
              </a:lnSpc>
              <a:spcBef>
                <a:spcPct val="10000"/>
              </a:spcBef>
              <a:spcAft>
                <a:spcPts val="1200"/>
              </a:spcAft>
              <a:defRPr/>
            </a:pPr>
            <a:r>
              <a:rPr lang="zh-CN" altLang="en-US" sz="2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符合方法</a:t>
            </a:r>
            <a:r>
              <a:rPr lang="en-US" altLang="zh-CN" sz="2300" b="1" dirty="0">
                <a:solidFill>
                  <a:srgbClr val="FF0000"/>
                </a:solidFill>
              </a:rPr>
              <a:t>——</a:t>
            </a:r>
            <a:r>
              <a:rPr lang="zh-CN" altLang="en-US" sz="2300" dirty="0">
                <a:latin typeface="楷体" pitchFamily="49" charset="-122"/>
                <a:ea typeface="楷体" pitchFamily="49" charset="-122"/>
              </a:rPr>
              <a:t>用不同的探测器来</a:t>
            </a:r>
            <a:r>
              <a:rPr lang="zh-CN" altLang="en-US" sz="2300" b="1" dirty="0">
                <a:solidFill>
                  <a:srgbClr val="0000FF"/>
                </a:solidFill>
                <a:ea typeface="黑体" pitchFamily="49" charset="-122"/>
              </a:rPr>
              <a:t>判定（测量）</a:t>
            </a:r>
            <a:r>
              <a:rPr lang="zh-CN" altLang="en-US" sz="2300" dirty="0">
                <a:latin typeface="楷体" pitchFamily="49" charset="-122"/>
                <a:ea typeface="楷体" pitchFamily="49" charset="-122"/>
              </a:rPr>
              <a:t>两个或多个事件的</a:t>
            </a:r>
            <a:r>
              <a:rPr lang="zh-CN" altLang="en-US" sz="23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时间相关性</a:t>
            </a:r>
            <a:r>
              <a:rPr lang="zh-CN" altLang="en-US" sz="2300" dirty="0">
                <a:latin typeface="楷体" pitchFamily="49" charset="-122"/>
                <a:ea typeface="楷体" pitchFamily="49" charset="-122"/>
              </a:rPr>
              <a:t>的方法。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3900AC04-D1C8-4605-BC64-B38CEE907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029" y="3322842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BA1874E1-4A88-4CC6-B9E5-4E1AFE8FC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438" y="3322843"/>
            <a:ext cx="205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反符合</a:t>
            </a:r>
          </a:p>
        </p:txBody>
      </p:sp>
    </p:spTree>
    <p:extLst>
      <p:ext uri="{BB962C8B-B14F-4D97-AF65-F5344CB8AC3E}">
        <p14:creationId xmlns:p14="http://schemas.microsoft.com/office/powerpoint/2010/main" val="158183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真符合</a:t>
            </a: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90F81442-E41E-4A46-8186-726B728E2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01" y="666733"/>
            <a:ext cx="6168835" cy="1569660"/>
          </a:xfrm>
          <a:prstGeom prst="rect">
            <a:avLst/>
          </a:prstGeom>
          <a:solidFill>
            <a:schemeClr val="bg1"/>
          </a:solidFill>
          <a:ln w="38100" cmpd="dbl" algn="ctr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14350" indent="-514350">
              <a:spcBef>
                <a:spcPct val="10000"/>
              </a:spcBef>
              <a:spcAft>
                <a:spcPts val="1200"/>
              </a:spcAft>
              <a:buFontTx/>
              <a:buAutoNum type="arabicPeriod"/>
              <a:defRPr/>
            </a:pPr>
            <a:r>
              <a:rPr lang="zh-CN" altLang="en-US" sz="2800" b="1" dirty="0">
                <a:solidFill>
                  <a:srgbClr val="0000FF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真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en-US" altLang="zh-CN" sz="2800" b="1" dirty="0">
                <a:solidFill>
                  <a:srgbClr val="0000FF"/>
                </a:solidFill>
              </a:rPr>
              <a:t>true/real </a:t>
            </a:r>
            <a:r>
              <a:rPr lang="en-US" altLang="zh-CN" sz="2800" b="1" dirty="0">
                <a:solidFill>
                  <a:srgbClr val="FF0000"/>
                </a:solidFill>
              </a:rPr>
              <a:t>coincidence)</a:t>
            </a:r>
          </a:p>
          <a:p>
            <a:pPr marL="914400" lvl="1" indent="-457200">
              <a:spcAft>
                <a:spcPts val="1200"/>
              </a:spcAft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符合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  <a:sym typeface="Symbol" pitchFamily="18" charset="2"/>
              </a:rPr>
              <a:t>：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rPr>
              <a:t>同时、或近似是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同时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rPr>
              <a:t>发生的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sym typeface="Symbol" pitchFamily="18" charset="2"/>
            </a:endParaRPr>
          </a:p>
          <a:p>
            <a:pPr marL="914400" lvl="1" indent="-457200">
              <a:spcAft>
                <a:spcPts val="3600"/>
              </a:spcAft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：两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个粒子事件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完全相关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79CDC16E-5A2C-4360-A3CE-C3A89C374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550" y="671805"/>
            <a:ext cx="2036762" cy="5286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相约而至”</a:t>
            </a:r>
          </a:p>
        </p:txBody>
      </p:sp>
      <p:grpSp>
        <p:nvGrpSpPr>
          <p:cNvPr id="33" name="Group 36">
            <a:extLst>
              <a:ext uri="{FF2B5EF4-FFF2-40B4-BE49-F238E27FC236}">
                <a16:creationId xmlns:a16="http://schemas.microsoft.com/office/drawing/2014/main" id="{2061BFF5-1C69-4FA5-ACDF-9198FD1C4150}"/>
              </a:ext>
            </a:extLst>
          </p:cNvPr>
          <p:cNvGrpSpPr>
            <a:grpSpLocks/>
          </p:cNvGrpSpPr>
          <p:nvPr/>
        </p:nvGrpSpPr>
        <p:grpSpPr bwMode="auto">
          <a:xfrm>
            <a:off x="8776171" y="380332"/>
            <a:ext cx="3138489" cy="2711451"/>
            <a:chOff x="4028" y="587"/>
            <a:chExt cx="1977" cy="1708"/>
          </a:xfrm>
        </p:grpSpPr>
        <p:grpSp>
          <p:nvGrpSpPr>
            <p:cNvPr id="34" name="Group 5">
              <a:extLst>
                <a:ext uri="{FF2B5EF4-FFF2-40B4-BE49-F238E27FC236}">
                  <a16:creationId xmlns:a16="http://schemas.microsoft.com/office/drawing/2014/main" id="{D1B27A3A-6823-4931-B5ED-F7FCEEC13F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" y="587"/>
              <a:ext cx="1931" cy="1708"/>
              <a:chOff x="506" y="2489"/>
              <a:chExt cx="1931" cy="1708"/>
            </a:xfrm>
          </p:grpSpPr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3B552D24-2DCE-4547-98B8-EAC99D64D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9" y="2830"/>
                <a:ext cx="72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7">
                <a:extLst>
                  <a:ext uri="{FF2B5EF4-FFF2-40B4-BE49-F238E27FC236}">
                    <a16:creationId xmlns:a16="http://schemas.microsoft.com/office/drawing/2014/main" id="{09E4666E-9752-4CB9-BB66-47B5AAB94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5" y="3384"/>
                <a:ext cx="6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8">
                <a:extLst>
                  <a:ext uri="{FF2B5EF4-FFF2-40B4-BE49-F238E27FC236}">
                    <a16:creationId xmlns:a16="http://schemas.microsoft.com/office/drawing/2014/main" id="{4C91230B-560A-4BCB-BC6B-A64937E35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5" y="3816"/>
                <a:ext cx="672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9">
                <a:extLst>
                  <a:ext uri="{FF2B5EF4-FFF2-40B4-BE49-F238E27FC236}">
                    <a16:creationId xmlns:a16="http://schemas.microsoft.com/office/drawing/2014/main" id="{7979A797-6D8A-45CF-9528-3ED67E819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4" y="2863"/>
                <a:ext cx="171" cy="475"/>
              </a:xfrm>
              <a:prstGeom prst="line">
                <a:avLst/>
              </a:prstGeom>
              <a:noFill/>
              <a:ln w="31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10">
                <a:extLst>
                  <a:ext uri="{FF2B5EF4-FFF2-40B4-BE49-F238E27FC236}">
                    <a16:creationId xmlns:a16="http://schemas.microsoft.com/office/drawing/2014/main" id="{2FD16472-9047-4D93-8211-40B5BF7BC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1" y="3384"/>
                <a:ext cx="0" cy="43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41" name="Object 11">
                <a:extLst>
                  <a:ext uri="{FF2B5EF4-FFF2-40B4-BE49-F238E27FC236}">
                    <a16:creationId xmlns:a16="http://schemas.microsoft.com/office/drawing/2014/main" id="{69429A2D-0A08-43A8-851B-F9A1A81D34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4902191"/>
                  </p:ext>
                </p:extLst>
              </p:nvPr>
            </p:nvGraphicFramePr>
            <p:xfrm>
              <a:off x="859" y="2489"/>
              <a:ext cx="600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970" name="Equation" r:id="rId3" imgW="380880" imgH="203040" progId="Equation.DSMT4">
                      <p:embed/>
                    </p:oleObj>
                  </mc:Choice>
                  <mc:Fallback>
                    <p:oleObj name="Equation" r:id="rId3" imgW="380880" imgH="203040" progId="Equation.DSMT4">
                      <p:embed/>
                      <p:pic>
                        <p:nvPicPr>
                          <p:cNvPr id="16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9" y="2489"/>
                            <a:ext cx="600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Object 12">
                <a:extLst>
                  <a:ext uri="{FF2B5EF4-FFF2-40B4-BE49-F238E27FC236}">
                    <a16:creationId xmlns:a16="http://schemas.microsoft.com/office/drawing/2014/main" id="{B0C45814-A1FF-456B-B3C6-4EA0DF0AD5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817521"/>
                  </p:ext>
                </p:extLst>
              </p:nvPr>
            </p:nvGraphicFramePr>
            <p:xfrm>
              <a:off x="1829" y="3837"/>
              <a:ext cx="600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971" name="Equation" r:id="rId5" imgW="380880" imgH="228600" progId="Equation.DSMT4">
                      <p:embed/>
                    </p:oleObj>
                  </mc:Choice>
                  <mc:Fallback>
                    <p:oleObj name="Equation" r:id="rId5" imgW="380880" imgH="228600" progId="Equation.DSMT4">
                      <p:embed/>
                      <p:pic>
                        <p:nvPicPr>
                          <p:cNvPr id="1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9" y="3837"/>
                            <a:ext cx="600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13">
                <a:extLst>
                  <a:ext uri="{FF2B5EF4-FFF2-40B4-BE49-F238E27FC236}">
                    <a16:creationId xmlns:a16="http://schemas.microsoft.com/office/drawing/2014/main" id="{CFB055EA-64C3-4DDA-825D-D185582717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0453568"/>
                  </p:ext>
                </p:extLst>
              </p:nvPr>
            </p:nvGraphicFramePr>
            <p:xfrm>
              <a:off x="859" y="3449"/>
              <a:ext cx="960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972" name="Equation" r:id="rId7" imgW="761760" imgH="203040" progId="Equation.DSMT4">
                      <p:embed/>
                    </p:oleObj>
                  </mc:Choice>
                  <mc:Fallback>
                    <p:oleObj name="Equation" r:id="rId7" imgW="761760" imgH="203040" progId="Equation.DSMT4">
                      <p:embed/>
                      <p:pic>
                        <p:nvPicPr>
                          <p:cNvPr id="18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9" y="3449"/>
                            <a:ext cx="960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14">
                <a:extLst>
                  <a:ext uri="{FF2B5EF4-FFF2-40B4-BE49-F238E27FC236}">
                    <a16:creationId xmlns:a16="http://schemas.microsoft.com/office/drawing/2014/main" id="{03928208-43AA-4DC3-AEF4-5DD96C0ED1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077505"/>
                  </p:ext>
                </p:extLst>
              </p:nvPr>
            </p:nvGraphicFramePr>
            <p:xfrm>
              <a:off x="506" y="2863"/>
              <a:ext cx="108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973" name="Equation" r:id="rId9" imgW="863280" imgH="228600" progId="Equation.DSMT4">
                      <p:embed/>
                    </p:oleObj>
                  </mc:Choice>
                  <mc:Fallback>
                    <p:oleObj name="Equation" r:id="rId9" imgW="863280" imgH="228600" progId="Equation.DSMT4">
                      <p:embed/>
                      <p:pic>
                        <p:nvPicPr>
                          <p:cNvPr id="19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6" y="2863"/>
                            <a:ext cx="1088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5" name="Text Box 35">
              <a:extLst>
                <a:ext uri="{FF2B5EF4-FFF2-40B4-BE49-F238E27FC236}">
                  <a16:creationId xmlns:a16="http://schemas.microsoft.com/office/drawing/2014/main" id="{822221E6-0188-45DB-8974-BB5F63392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0" y="1294"/>
              <a:ext cx="52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kumimoji="0" lang="en-US" altLang="zh-CN" sz="1600" b="1" dirty="0">
                  <a:solidFill>
                    <a:srgbClr val="0000FF"/>
                  </a:solidFill>
                </a:rPr>
                <a:t>23.16ps</a:t>
              </a:r>
            </a:p>
          </p:txBody>
        </p:sp>
      </p:grpSp>
      <p:grpSp>
        <p:nvGrpSpPr>
          <p:cNvPr id="45" name="Group 38">
            <a:extLst>
              <a:ext uri="{FF2B5EF4-FFF2-40B4-BE49-F238E27FC236}">
                <a16:creationId xmlns:a16="http://schemas.microsoft.com/office/drawing/2014/main" id="{C58EEEE2-D168-49CE-9FCF-3BCBABD2DFC8}"/>
              </a:ext>
            </a:extLst>
          </p:cNvPr>
          <p:cNvGrpSpPr>
            <a:grpSpLocks/>
          </p:cNvGrpSpPr>
          <p:nvPr/>
        </p:nvGrpSpPr>
        <p:grpSpPr bwMode="auto">
          <a:xfrm>
            <a:off x="228868" y="2743243"/>
            <a:ext cx="4114800" cy="1668462"/>
            <a:chOff x="2208" y="2548"/>
            <a:chExt cx="2592" cy="1051"/>
          </a:xfrm>
        </p:grpSpPr>
        <p:grpSp>
          <p:nvGrpSpPr>
            <p:cNvPr id="46" name="Group 39">
              <a:extLst>
                <a:ext uri="{FF2B5EF4-FFF2-40B4-BE49-F238E27FC236}">
                  <a16:creationId xmlns:a16="http://schemas.microsoft.com/office/drawing/2014/main" id="{D2212D3E-51A3-49E0-A921-2174403D85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548"/>
              <a:ext cx="1386" cy="522"/>
              <a:chOff x="2208" y="2548"/>
              <a:chExt cx="1386" cy="522"/>
            </a:xfrm>
          </p:grpSpPr>
          <p:sp>
            <p:nvSpPr>
              <p:cNvPr id="58" name="Rectangle 40">
                <a:extLst>
                  <a:ext uri="{FF2B5EF4-FFF2-40B4-BE49-F238E27FC236}">
                    <a16:creationId xmlns:a16="http://schemas.microsoft.com/office/drawing/2014/main" id="{1757F2CE-3B35-4F41-A732-0FCF5A88F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41">
                <a:extLst>
                  <a:ext uri="{FF2B5EF4-FFF2-40B4-BE49-F238E27FC236}">
                    <a16:creationId xmlns:a16="http://schemas.microsoft.com/office/drawing/2014/main" id="{76647964-8E26-4C3E-A7B4-32459C883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880"/>
                <a:ext cx="6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60" name="Object 42">
                <a:extLst>
                  <a:ext uri="{FF2B5EF4-FFF2-40B4-BE49-F238E27FC236}">
                    <a16:creationId xmlns:a16="http://schemas.microsoft.com/office/drawing/2014/main" id="{105D5C6C-74E4-478A-BCA4-CD4A45790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364522"/>
                  </p:ext>
                </p:extLst>
              </p:nvPr>
            </p:nvGraphicFramePr>
            <p:xfrm>
              <a:off x="2351" y="2548"/>
              <a:ext cx="240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974" name="Equation" r:id="rId11" imgW="152280" imgH="203040" progId="Equation.DSMT4">
                      <p:embed/>
                    </p:oleObj>
                  </mc:Choice>
                  <mc:Fallback>
                    <p:oleObj name="Equation" r:id="rId11" imgW="152280" imgH="203040" progId="Equation.DSMT4">
                      <p:embed/>
                      <p:pic>
                        <p:nvPicPr>
                          <p:cNvPr id="35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1" y="2548"/>
                            <a:ext cx="240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" name="Object 43">
                <a:extLst>
                  <a:ext uri="{FF2B5EF4-FFF2-40B4-BE49-F238E27FC236}">
                    <a16:creationId xmlns:a16="http://schemas.microsoft.com/office/drawing/2014/main" id="{CCEC6375-1489-4402-A1D6-7C97EE37B0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3468185"/>
                  </p:ext>
                </p:extLst>
              </p:nvPr>
            </p:nvGraphicFramePr>
            <p:xfrm>
              <a:off x="3014" y="2710"/>
              <a:ext cx="580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975" name="Equation" r:id="rId13" imgW="368280" imgH="228600" progId="Equation.DSMT4">
                      <p:embed/>
                    </p:oleObj>
                  </mc:Choice>
                  <mc:Fallback>
                    <p:oleObj name="Equation" r:id="rId13" imgW="368280" imgH="228600" progId="Equation.DSMT4">
                      <p:embed/>
                      <p:pic>
                        <p:nvPicPr>
                          <p:cNvPr id="36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4" y="2710"/>
                            <a:ext cx="580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Group 44">
              <a:extLst>
                <a:ext uri="{FF2B5EF4-FFF2-40B4-BE49-F238E27FC236}">
                  <a16:creationId xmlns:a16="http://schemas.microsoft.com/office/drawing/2014/main" id="{80661A8D-A226-4C02-8DFF-57166B4AB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3116"/>
              <a:ext cx="1404" cy="483"/>
              <a:chOff x="2208" y="3116"/>
              <a:chExt cx="1404" cy="483"/>
            </a:xfrm>
          </p:grpSpPr>
          <p:sp>
            <p:nvSpPr>
              <p:cNvPr id="54" name="Rectangle 45">
                <a:extLst>
                  <a:ext uri="{FF2B5EF4-FFF2-40B4-BE49-F238E27FC236}">
                    <a16:creationId xmlns:a16="http://schemas.microsoft.com/office/drawing/2014/main" id="{89E074E3-B657-45EE-AFF2-C1A991744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264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46">
                <a:extLst>
                  <a:ext uri="{FF2B5EF4-FFF2-40B4-BE49-F238E27FC236}">
                    <a16:creationId xmlns:a16="http://schemas.microsoft.com/office/drawing/2014/main" id="{165E78D1-1B72-4188-8847-AEB0DD096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408"/>
                <a:ext cx="6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56" name="Object 47">
                <a:extLst>
                  <a:ext uri="{FF2B5EF4-FFF2-40B4-BE49-F238E27FC236}">
                    <a16:creationId xmlns:a16="http://schemas.microsoft.com/office/drawing/2014/main" id="{5196ACF0-7F3F-43CD-9734-5E84F677B4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8176755"/>
                  </p:ext>
                </p:extLst>
              </p:nvPr>
            </p:nvGraphicFramePr>
            <p:xfrm>
              <a:off x="2376" y="3116"/>
              <a:ext cx="200" cy="2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976" name="Equation" r:id="rId15" imgW="126720" imgH="164880" progId="Equation.DSMT4">
                      <p:embed/>
                    </p:oleObj>
                  </mc:Choice>
                  <mc:Fallback>
                    <p:oleObj name="Equation" r:id="rId15" imgW="126720" imgH="164880" progId="Equation.DSMT4">
                      <p:embed/>
                      <p:pic>
                        <p:nvPicPr>
                          <p:cNvPr id="31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76" y="3116"/>
                            <a:ext cx="200" cy="2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Object 48">
                <a:extLst>
                  <a:ext uri="{FF2B5EF4-FFF2-40B4-BE49-F238E27FC236}">
                    <a16:creationId xmlns:a16="http://schemas.microsoft.com/office/drawing/2014/main" id="{71E5B6D5-15A5-42C4-8858-6A21FD46D1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9649269"/>
                  </p:ext>
                </p:extLst>
              </p:nvPr>
            </p:nvGraphicFramePr>
            <p:xfrm>
              <a:off x="3012" y="3239"/>
              <a:ext cx="600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977" name="Equation" r:id="rId17" imgW="380880" imgH="228600" progId="Equation.DSMT4">
                      <p:embed/>
                    </p:oleObj>
                  </mc:Choice>
                  <mc:Fallback>
                    <p:oleObj name="Equation" r:id="rId17" imgW="380880" imgH="228600" progId="Equation.DSMT4">
                      <p:embed/>
                      <p:pic>
                        <p:nvPicPr>
                          <p:cNvPr id="32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2" y="3239"/>
                            <a:ext cx="600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Group 49">
              <a:extLst>
                <a:ext uri="{FF2B5EF4-FFF2-40B4-BE49-F238E27FC236}">
                  <a16:creationId xmlns:a16="http://schemas.microsoft.com/office/drawing/2014/main" id="{04846758-9D93-498B-B159-25DD886C2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2736"/>
              <a:ext cx="1248" cy="816"/>
              <a:chOff x="3552" y="2736"/>
              <a:chExt cx="1248" cy="816"/>
            </a:xfrm>
          </p:grpSpPr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69977A19-5083-4242-9575-3089A150C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736"/>
                <a:ext cx="480" cy="8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Line 51">
                <a:extLst>
                  <a:ext uri="{FF2B5EF4-FFF2-40B4-BE49-F238E27FC236}">
                    <a16:creationId xmlns:a16="http://schemas.microsoft.com/office/drawing/2014/main" id="{7F7CC2A8-27E2-40F5-9D59-3662EEBB7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880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52">
                <a:extLst>
                  <a:ext uri="{FF2B5EF4-FFF2-40B4-BE49-F238E27FC236}">
                    <a16:creationId xmlns:a16="http://schemas.microsoft.com/office/drawing/2014/main" id="{3EA2BB16-C93E-4515-8554-02AE2761CF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120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53">
                <a:extLst>
                  <a:ext uri="{FF2B5EF4-FFF2-40B4-BE49-F238E27FC236}">
                    <a16:creationId xmlns:a16="http://schemas.microsoft.com/office/drawing/2014/main" id="{A00B5CBC-4E41-4745-8C02-B74C89859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3408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53" name="Object 54">
                <a:extLst>
                  <a:ext uri="{FF2B5EF4-FFF2-40B4-BE49-F238E27FC236}">
                    <a16:creationId xmlns:a16="http://schemas.microsoft.com/office/drawing/2014/main" id="{4E4ED2D5-8800-4AF1-9B0A-A839D7111B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960859"/>
                  </p:ext>
                </p:extLst>
              </p:nvPr>
            </p:nvGraphicFramePr>
            <p:xfrm>
              <a:off x="3925" y="2980"/>
              <a:ext cx="528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978" name="Equation" r:id="rId19" imgW="419040" imgH="177480" progId="Equation.DSMT4">
                      <p:embed/>
                    </p:oleObj>
                  </mc:Choice>
                  <mc:Fallback>
                    <p:oleObj name="Equation" r:id="rId19" imgW="419040" imgH="177480" progId="Equation.DSMT4">
                      <p:embed/>
                      <p:pic>
                        <p:nvPicPr>
                          <p:cNvPr id="28" name="Object 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5" y="2980"/>
                            <a:ext cx="528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62" name="Text Box 4">
            <a:extLst>
              <a:ext uri="{FF2B5EF4-FFF2-40B4-BE49-F238E27FC236}">
                <a16:creationId xmlns:a16="http://schemas.microsoft.com/office/drawing/2014/main" id="{2ED4AF73-5A62-4158-B5A1-E8B1F31E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932" y="6088184"/>
            <a:ext cx="381237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 cmpd="dbl" algn="ctr">
            <a:solidFill>
              <a:srgbClr val="00CC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zh-CN" altLang="en-US" sz="3200" b="1" i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</a:t>
            </a:r>
            <a:r>
              <a:rPr lang="en-US" altLang="zh-CN" sz="3200" b="1" i="1" baseline="-25000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s</a:t>
            </a:r>
            <a:r>
              <a:rPr lang="en-US" altLang="zh-CN" sz="3200" b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：符合分辨时间</a:t>
            </a:r>
            <a:endParaRPr lang="en-US" altLang="zh-CN" sz="3200" b="1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8758C-EB56-4C6C-8FD8-743AB494BDCB}"/>
              </a:ext>
            </a:extLst>
          </p:cNvPr>
          <p:cNvGrpSpPr/>
          <p:nvPr/>
        </p:nvGrpSpPr>
        <p:grpSpPr>
          <a:xfrm>
            <a:off x="4704443" y="2389607"/>
            <a:ext cx="6528346" cy="3752572"/>
            <a:chOff x="5418546" y="2528944"/>
            <a:chExt cx="6528346" cy="3752572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5A5BA7B-7A14-43C9-B5A8-93F9208B44CB}"/>
                </a:ext>
              </a:extLst>
            </p:cNvPr>
            <p:cNvGrpSpPr/>
            <p:nvPr/>
          </p:nvGrpSpPr>
          <p:grpSpPr>
            <a:xfrm>
              <a:off x="5418546" y="2528944"/>
              <a:ext cx="6528346" cy="3752572"/>
              <a:chOff x="2400971" y="1979860"/>
              <a:chExt cx="4222750" cy="2427288"/>
            </a:xfrm>
          </p:grpSpPr>
          <p:grpSp>
            <p:nvGrpSpPr>
              <p:cNvPr id="66" name="Group 215">
                <a:extLst>
                  <a:ext uri="{FF2B5EF4-FFF2-40B4-BE49-F238E27FC236}">
                    <a16:creationId xmlns:a16="http://schemas.microsoft.com/office/drawing/2014/main" id="{ED9F20B6-EE25-485E-B0C8-283F77FC67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1370" y="2598985"/>
                <a:ext cx="762000" cy="762000"/>
                <a:chOff x="3456" y="2400"/>
                <a:chExt cx="480" cy="480"/>
              </a:xfrm>
            </p:grpSpPr>
            <p:grpSp>
              <p:nvGrpSpPr>
                <p:cNvPr id="128" name="Group 216">
                  <a:extLst>
                    <a:ext uri="{FF2B5EF4-FFF2-40B4-BE49-F238E27FC236}">
                      <a16:creationId xmlns:a16="http://schemas.microsoft.com/office/drawing/2014/main" id="{21B30328-21A7-44DF-8668-CA4E6EEF9C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56" y="2400"/>
                  <a:ext cx="192" cy="96"/>
                  <a:chOff x="3456" y="2448"/>
                  <a:chExt cx="192" cy="96"/>
                </a:xfrm>
              </p:grpSpPr>
              <p:sp>
                <p:nvSpPr>
                  <p:cNvPr id="133" name="Line 217">
                    <a:extLst>
                      <a:ext uri="{FF2B5EF4-FFF2-40B4-BE49-F238E27FC236}">
                        <a16:creationId xmlns:a16="http://schemas.microsoft.com/office/drawing/2014/main" id="{B137F514-799D-40B7-AB26-2C880F81EFC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Line 218">
                    <a:extLst>
                      <a:ext uri="{FF2B5EF4-FFF2-40B4-BE49-F238E27FC236}">
                        <a16:creationId xmlns:a16="http://schemas.microsoft.com/office/drawing/2014/main" id="{67C16454-EA16-444C-89B3-BA19F71FC76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48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Line 219">
                    <a:extLst>
                      <a:ext uri="{FF2B5EF4-FFF2-40B4-BE49-F238E27FC236}">
                        <a16:creationId xmlns:a16="http://schemas.microsoft.com/office/drawing/2014/main" id="{2711661E-C27B-4E5D-AA70-9CA546FDE2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456" y="2448"/>
                    <a:ext cx="192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9" name="Group 220">
                  <a:extLst>
                    <a:ext uri="{FF2B5EF4-FFF2-40B4-BE49-F238E27FC236}">
                      <a16:creationId xmlns:a16="http://schemas.microsoft.com/office/drawing/2014/main" id="{4194133C-2BC2-485C-BC43-13A8A52A80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44" y="2784"/>
                  <a:ext cx="192" cy="96"/>
                  <a:chOff x="2304" y="2448"/>
                  <a:chExt cx="192" cy="96"/>
                </a:xfrm>
              </p:grpSpPr>
              <p:sp>
                <p:nvSpPr>
                  <p:cNvPr id="130" name="Line 221">
                    <a:extLst>
                      <a:ext uri="{FF2B5EF4-FFF2-40B4-BE49-F238E27FC236}">
                        <a16:creationId xmlns:a16="http://schemas.microsoft.com/office/drawing/2014/main" id="{1569394E-4DBA-4134-8644-6B7F5346E0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Line 222">
                    <a:extLst>
                      <a:ext uri="{FF2B5EF4-FFF2-40B4-BE49-F238E27FC236}">
                        <a16:creationId xmlns:a16="http://schemas.microsoft.com/office/drawing/2014/main" id="{B839AFBE-04F4-42AA-B4EF-3F478DB6D1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96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Line 223">
                    <a:extLst>
                      <a:ext uri="{FF2B5EF4-FFF2-40B4-BE49-F238E27FC236}">
                        <a16:creationId xmlns:a16="http://schemas.microsoft.com/office/drawing/2014/main" id="{AEC9265A-BE4E-40BE-9585-203589F4547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304" y="2448"/>
                    <a:ext cx="192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7" name="Group 224">
                <a:extLst>
                  <a:ext uri="{FF2B5EF4-FFF2-40B4-BE49-F238E27FC236}">
                    <a16:creationId xmlns:a16="http://schemas.microsoft.com/office/drawing/2014/main" id="{A3F87BB3-43E2-419B-9775-3628CD01B7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3973" y="2021137"/>
                <a:ext cx="554038" cy="1339850"/>
                <a:chOff x="2160" y="2036"/>
                <a:chExt cx="349" cy="844"/>
              </a:xfrm>
            </p:grpSpPr>
            <p:grpSp>
              <p:nvGrpSpPr>
                <p:cNvPr id="115" name="Group 225">
                  <a:extLst>
                    <a:ext uri="{FF2B5EF4-FFF2-40B4-BE49-F238E27FC236}">
                      <a16:creationId xmlns:a16="http://schemas.microsoft.com/office/drawing/2014/main" id="{D1E37AAB-0364-4DA0-B13C-40C4FECF0A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2400"/>
                  <a:ext cx="192" cy="96"/>
                  <a:chOff x="2304" y="2400"/>
                  <a:chExt cx="192" cy="96"/>
                </a:xfrm>
              </p:grpSpPr>
              <p:sp>
                <p:nvSpPr>
                  <p:cNvPr id="125" name="Line 226">
                    <a:extLst>
                      <a:ext uri="{FF2B5EF4-FFF2-40B4-BE49-F238E27FC236}">
                        <a16:creationId xmlns:a16="http://schemas.microsoft.com/office/drawing/2014/main" id="{C7165BDF-AA19-4DC0-ABBE-ADA594829F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400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Line 227">
                    <a:extLst>
                      <a:ext uri="{FF2B5EF4-FFF2-40B4-BE49-F238E27FC236}">
                        <a16:creationId xmlns:a16="http://schemas.microsoft.com/office/drawing/2014/main" id="{BC49665A-642E-4531-98C7-7FCCA48E6F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96" y="2400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Line 228">
                    <a:extLst>
                      <a:ext uri="{FF2B5EF4-FFF2-40B4-BE49-F238E27FC236}">
                        <a16:creationId xmlns:a16="http://schemas.microsoft.com/office/drawing/2014/main" id="{7695763F-5BF1-4F3A-9182-03592026EF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304" y="2400"/>
                    <a:ext cx="192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6" name="Group 229">
                  <a:extLst>
                    <a:ext uri="{FF2B5EF4-FFF2-40B4-BE49-F238E27FC236}">
                      <a16:creationId xmlns:a16="http://schemas.microsoft.com/office/drawing/2014/main" id="{7D2F55FF-FA15-4FD9-9DC1-C47E4987D9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0" y="2784"/>
                  <a:ext cx="192" cy="96"/>
                  <a:chOff x="2304" y="2448"/>
                  <a:chExt cx="192" cy="96"/>
                </a:xfrm>
              </p:grpSpPr>
              <p:sp>
                <p:nvSpPr>
                  <p:cNvPr id="122" name="Line 230">
                    <a:extLst>
                      <a:ext uri="{FF2B5EF4-FFF2-40B4-BE49-F238E27FC236}">
                        <a16:creationId xmlns:a16="http://schemas.microsoft.com/office/drawing/2014/main" id="{8C0DFCC7-41A3-4B64-9BBC-6212ADB2B0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Line 231">
                    <a:extLst>
                      <a:ext uri="{FF2B5EF4-FFF2-40B4-BE49-F238E27FC236}">
                        <a16:creationId xmlns:a16="http://schemas.microsoft.com/office/drawing/2014/main" id="{6E042CC8-087D-4FB2-8146-7E699A751C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96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Line 232">
                    <a:extLst>
                      <a:ext uri="{FF2B5EF4-FFF2-40B4-BE49-F238E27FC236}">
                        <a16:creationId xmlns:a16="http://schemas.microsoft.com/office/drawing/2014/main" id="{A5666ABC-365A-4244-9B18-69FC05ACB8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304" y="2448"/>
                    <a:ext cx="192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7" name="Group 233">
                  <a:extLst>
                    <a:ext uri="{FF2B5EF4-FFF2-40B4-BE49-F238E27FC236}">
                      <a16:creationId xmlns:a16="http://schemas.microsoft.com/office/drawing/2014/main" id="{BCD62C06-9A45-4205-8A34-C8F4D064DC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2036"/>
                  <a:ext cx="205" cy="316"/>
                  <a:chOff x="2304" y="2036"/>
                  <a:chExt cx="205" cy="316"/>
                </a:xfrm>
              </p:grpSpPr>
              <p:sp>
                <p:nvSpPr>
                  <p:cNvPr id="118" name="Line 234">
                    <a:extLst>
                      <a:ext uri="{FF2B5EF4-FFF2-40B4-BE49-F238E27FC236}">
                        <a16:creationId xmlns:a16="http://schemas.microsoft.com/office/drawing/2014/main" id="{3BAD3834-D6A7-49AA-B954-9784C6E89D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25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Line 235">
                    <a:extLst>
                      <a:ext uri="{FF2B5EF4-FFF2-40B4-BE49-F238E27FC236}">
                        <a16:creationId xmlns:a16="http://schemas.microsoft.com/office/drawing/2014/main" id="{ED396E6E-A21D-47A8-881F-41DA5CFD03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96" y="225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Line 236">
                    <a:extLst>
                      <a:ext uri="{FF2B5EF4-FFF2-40B4-BE49-F238E27FC236}">
                        <a16:creationId xmlns:a16="http://schemas.microsoft.com/office/drawing/2014/main" id="{38C46000-2FC0-4947-9B5D-F812C8B6D8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04" y="2304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triangle" w="sm" len="med"/>
                    <a:tailEnd type="triangle" w="sm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21" name="Object 237">
                    <a:extLst>
                      <a:ext uri="{FF2B5EF4-FFF2-40B4-BE49-F238E27FC236}">
                        <a16:creationId xmlns:a16="http://schemas.microsoft.com/office/drawing/2014/main" id="{8F0378C9-D641-47CC-BB23-553663790FA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02644860"/>
                      </p:ext>
                    </p:extLst>
                  </p:nvPr>
                </p:nvGraphicFramePr>
                <p:xfrm>
                  <a:off x="2311" y="2036"/>
                  <a:ext cx="198" cy="29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49979" name="Equation" r:id="rId21" imgW="152280" imgH="228600" progId="Equation.DSMT4">
                          <p:embed/>
                        </p:oleObj>
                      </mc:Choice>
                      <mc:Fallback>
                        <p:oleObj name="Equation" r:id="rId21" imgW="152280" imgH="228600" progId="Equation.DSMT4">
                          <p:embed/>
                          <p:pic>
                            <p:nvPicPr>
                              <p:cNvPr id="166" name="Object 23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11" y="2036"/>
                                <a:ext cx="198" cy="29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68" name="Group 238">
                <a:extLst>
                  <a:ext uri="{FF2B5EF4-FFF2-40B4-BE49-F238E27FC236}">
                    <a16:creationId xmlns:a16="http://schemas.microsoft.com/office/drawing/2014/main" id="{58851A15-F8E0-482F-9745-6C7A073FD1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86974" y="2598986"/>
                <a:ext cx="544513" cy="762000"/>
                <a:chOff x="2880" y="2400"/>
                <a:chExt cx="343" cy="480"/>
              </a:xfrm>
            </p:grpSpPr>
            <p:grpSp>
              <p:nvGrpSpPr>
                <p:cNvPr id="102" name="Group 239">
                  <a:extLst>
                    <a:ext uri="{FF2B5EF4-FFF2-40B4-BE49-F238E27FC236}">
                      <a16:creationId xmlns:a16="http://schemas.microsoft.com/office/drawing/2014/main" id="{F072C39C-28E6-434F-984E-DCF8562690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80" y="2400"/>
                  <a:ext cx="192" cy="96"/>
                  <a:chOff x="2880" y="2448"/>
                  <a:chExt cx="192" cy="96"/>
                </a:xfrm>
              </p:grpSpPr>
              <p:sp>
                <p:nvSpPr>
                  <p:cNvPr id="112" name="Line 240">
                    <a:extLst>
                      <a:ext uri="{FF2B5EF4-FFF2-40B4-BE49-F238E27FC236}">
                        <a16:creationId xmlns:a16="http://schemas.microsoft.com/office/drawing/2014/main" id="{95171CE2-443E-4BCF-A904-88A3E09078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80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Line 241">
                    <a:extLst>
                      <a:ext uri="{FF2B5EF4-FFF2-40B4-BE49-F238E27FC236}">
                        <a16:creationId xmlns:a16="http://schemas.microsoft.com/office/drawing/2014/main" id="{F38FFEE7-4BF8-4D36-A583-D13166739B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72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Line 242">
                    <a:extLst>
                      <a:ext uri="{FF2B5EF4-FFF2-40B4-BE49-F238E27FC236}">
                        <a16:creationId xmlns:a16="http://schemas.microsoft.com/office/drawing/2014/main" id="{FA116F73-C1C8-4642-8051-8E34D4FE4E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80" y="2448"/>
                    <a:ext cx="192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3" name="Group 243">
                  <a:extLst>
                    <a:ext uri="{FF2B5EF4-FFF2-40B4-BE49-F238E27FC236}">
                      <a16:creationId xmlns:a16="http://schemas.microsoft.com/office/drawing/2014/main" id="{57178A31-AAB5-4202-8603-79E2C1AB03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2784"/>
                  <a:ext cx="192" cy="96"/>
                  <a:chOff x="2304" y="2448"/>
                  <a:chExt cx="192" cy="96"/>
                </a:xfrm>
              </p:grpSpPr>
              <p:sp>
                <p:nvSpPr>
                  <p:cNvPr id="109" name="Line 244">
                    <a:extLst>
                      <a:ext uri="{FF2B5EF4-FFF2-40B4-BE49-F238E27FC236}">
                        <a16:creationId xmlns:a16="http://schemas.microsoft.com/office/drawing/2014/main" id="{2AEE67D4-2037-4FDE-B6EB-9301D8B209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Line 245">
                    <a:extLst>
                      <a:ext uri="{FF2B5EF4-FFF2-40B4-BE49-F238E27FC236}">
                        <a16:creationId xmlns:a16="http://schemas.microsoft.com/office/drawing/2014/main" id="{FF520604-B95B-4CD5-A436-75B3873ED8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96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Line 246">
                    <a:extLst>
                      <a:ext uri="{FF2B5EF4-FFF2-40B4-BE49-F238E27FC236}">
                        <a16:creationId xmlns:a16="http://schemas.microsoft.com/office/drawing/2014/main" id="{FC5531FD-8837-48FA-9E91-BB51445F00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304" y="2448"/>
                    <a:ext cx="192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4" name="Group 247">
                  <a:extLst>
                    <a:ext uri="{FF2B5EF4-FFF2-40B4-BE49-F238E27FC236}">
                      <a16:creationId xmlns:a16="http://schemas.microsoft.com/office/drawing/2014/main" id="{6BD70A6A-5C6C-42FE-AC85-A496F48ADF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2434"/>
                  <a:ext cx="199" cy="302"/>
                  <a:chOff x="3024" y="2434"/>
                  <a:chExt cx="199" cy="302"/>
                </a:xfrm>
              </p:grpSpPr>
              <p:sp>
                <p:nvSpPr>
                  <p:cNvPr id="105" name="Line 248">
                    <a:extLst>
                      <a:ext uri="{FF2B5EF4-FFF2-40B4-BE49-F238E27FC236}">
                        <a16:creationId xmlns:a16="http://schemas.microsoft.com/office/drawing/2014/main" id="{CE0D1E3D-1000-46C7-9064-DCD4C8B73D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24" y="264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Line 249">
                    <a:extLst>
                      <a:ext uri="{FF2B5EF4-FFF2-40B4-BE49-F238E27FC236}">
                        <a16:creationId xmlns:a16="http://schemas.microsoft.com/office/drawing/2014/main" id="{06CB11B7-C996-4FBC-BE0C-136BD81FFC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6" y="264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Line 250">
                    <a:extLst>
                      <a:ext uri="{FF2B5EF4-FFF2-40B4-BE49-F238E27FC236}">
                        <a16:creationId xmlns:a16="http://schemas.microsoft.com/office/drawing/2014/main" id="{A028EABF-9D15-4180-952C-D230447544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4" y="2688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triangle" w="sm" len="med"/>
                    <a:tailEnd type="triangle" w="sm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08" name="Object 251">
                    <a:extLst>
                      <a:ext uri="{FF2B5EF4-FFF2-40B4-BE49-F238E27FC236}">
                        <a16:creationId xmlns:a16="http://schemas.microsoft.com/office/drawing/2014/main" id="{F48B7511-EC91-42CC-8DF7-AE5B9760F25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58758933"/>
                      </p:ext>
                    </p:extLst>
                  </p:nvPr>
                </p:nvGraphicFramePr>
                <p:xfrm>
                  <a:off x="3025" y="2434"/>
                  <a:ext cx="198" cy="29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49980" name="Equation" r:id="rId23" imgW="152280" imgH="228600" progId="Equation.DSMT4">
                          <p:embed/>
                        </p:oleObj>
                      </mc:Choice>
                      <mc:Fallback>
                        <p:oleObj name="Equation" r:id="rId23" imgW="152280" imgH="228600" progId="Equation.DSMT4">
                          <p:embed/>
                          <p:pic>
                            <p:nvPicPr>
                              <p:cNvPr id="153" name="Object 25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025" y="2434"/>
                                <a:ext cx="198" cy="29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69" name="Group 252">
                <a:extLst>
                  <a:ext uri="{FF2B5EF4-FFF2-40B4-BE49-F238E27FC236}">
                    <a16:creationId xmlns:a16="http://schemas.microsoft.com/office/drawing/2014/main" id="{911B467E-3330-433F-BCFF-6C113CEDC2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7087" y="2824410"/>
                <a:ext cx="735013" cy="1582738"/>
                <a:chOff x="3456" y="2544"/>
                <a:chExt cx="463" cy="997"/>
              </a:xfrm>
            </p:grpSpPr>
            <p:sp>
              <p:nvSpPr>
                <p:cNvPr id="99" name="Line 253">
                  <a:extLst>
                    <a:ext uri="{FF2B5EF4-FFF2-40B4-BE49-F238E27FC236}">
                      <a16:creationId xmlns:a16="http://schemas.microsoft.com/office/drawing/2014/main" id="{E68E4C0F-9507-4E36-AD5E-1092FF77B3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" y="2928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0" name="Line 254">
                  <a:extLst>
                    <a:ext uri="{FF2B5EF4-FFF2-40B4-BE49-F238E27FC236}">
                      <a16:creationId xmlns:a16="http://schemas.microsoft.com/office/drawing/2014/main" id="{28AC216C-0ED8-42CB-92C3-378528E21C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2544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01" name="Object 255">
                  <a:extLst>
                    <a:ext uri="{FF2B5EF4-FFF2-40B4-BE49-F238E27FC236}">
                      <a16:creationId xmlns:a16="http://schemas.microsoft.com/office/drawing/2014/main" id="{68F7EC86-1A5C-4555-A85A-95117E207E4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811874"/>
                    </p:ext>
                  </p:extLst>
                </p:nvPr>
              </p:nvGraphicFramePr>
              <p:xfrm>
                <a:off x="3479" y="3181"/>
                <a:ext cx="440" cy="3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49981" name="Equation" r:id="rId25" imgW="279360" imgH="228600" progId="Equation.DSMT4">
                        <p:embed/>
                      </p:oleObj>
                    </mc:Choice>
                    <mc:Fallback>
                      <p:oleObj name="Equation" r:id="rId25" imgW="279360" imgH="228600" progId="Equation.DSMT4">
                        <p:embed/>
                        <p:pic>
                          <p:nvPicPr>
                            <p:cNvPr id="146" name="Object 25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79" y="3181"/>
                              <a:ext cx="440" cy="3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70" name="Group 256">
                <a:extLst>
                  <a:ext uri="{FF2B5EF4-FFF2-40B4-BE49-F238E27FC236}">
                    <a16:creationId xmlns:a16="http://schemas.microsoft.com/office/drawing/2014/main" id="{6E8846B0-FF51-41C4-89E4-8BBFBED220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3323" y="2827585"/>
                <a:ext cx="666750" cy="1579563"/>
                <a:chOff x="2084" y="2544"/>
                <a:chExt cx="420" cy="995"/>
              </a:xfrm>
            </p:grpSpPr>
            <p:sp>
              <p:nvSpPr>
                <p:cNvPr id="92" name="Line 257">
                  <a:extLst>
                    <a:ext uri="{FF2B5EF4-FFF2-40B4-BE49-F238E27FC236}">
                      <a16:creationId xmlns:a16="http://schemas.microsoft.com/office/drawing/2014/main" id="{D2C92123-FBB1-4B3A-ADAB-D1714BE08F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60" y="2928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" name="Line 258">
                  <a:extLst>
                    <a:ext uri="{FF2B5EF4-FFF2-40B4-BE49-F238E27FC236}">
                      <a16:creationId xmlns:a16="http://schemas.microsoft.com/office/drawing/2014/main" id="{5D84A42F-7F80-4F80-B1A0-AD696355C2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544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94" name="Object 259">
                  <a:extLst>
                    <a:ext uri="{FF2B5EF4-FFF2-40B4-BE49-F238E27FC236}">
                      <a16:creationId xmlns:a16="http://schemas.microsoft.com/office/drawing/2014/main" id="{667197F3-DD88-4253-A5B6-FCD2471A107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89176459"/>
                    </p:ext>
                  </p:extLst>
                </p:nvPr>
              </p:nvGraphicFramePr>
              <p:xfrm>
                <a:off x="2084" y="3179"/>
                <a:ext cx="420" cy="3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49982" name="Equation" r:id="rId27" imgW="266400" imgH="228600" progId="Equation.DSMT4">
                        <p:embed/>
                      </p:oleObj>
                    </mc:Choice>
                    <mc:Fallback>
                      <p:oleObj name="Equation" r:id="rId27" imgW="266400" imgH="228600" progId="Equation.DSMT4">
                        <p:embed/>
                        <p:pic>
                          <p:nvPicPr>
                            <p:cNvPr id="139" name="Object 25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84" y="3179"/>
                              <a:ext cx="420" cy="3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95" name="Group 260">
                  <a:extLst>
                    <a:ext uri="{FF2B5EF4-FFF2-40B4-BE49-F238E27FC236}">
                      <a16:creationId xmlns:a16="http://schemas.microsoft.com/office/drawing/2014/main" id="{C268A16C-A5A9-4CD7-97E6-3F64551FA3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3168"/>
                  <a:ext cx="192" cy="96"/>
                  <a:chOff x="2304" y="2448"/>
                  <a:chExt cx="192" cy="96"/>
                </a:xfrm>
              </p:grpSpPr>
              <p:sp>
                <p:nvSpPr>
                  <p:cNvPr id="96" name="Line 261">
                    <a:extLst>
                      <a:ext uri="{FF2B5EF4-FFF2-40B4-BE49-F238E27FC236}">
                        <a16:creationId xmlns:a16="http://schemas.microsoft.com/office/drawing/2014/main" id="{7D910DE8-9F20-4335-91C7-5E4D5BB6F7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Line 262">
                    <a:extLst>
                      <a:ext uri="{FF2B5EF4-FFF2-40B4-BE49-F238E27FC236}">
                        <a16:creationId xmlns:a16="http://schemas.microsoft.com/office/drawing/2014/main" id="{B775481C-F744-4A39-A738-6E0692AA29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96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Line 263">
                    <a:extLst>
                      <a:ext uri="{FF2B5EF4-FFF2-40B4-BE49-F238E27FC236}">
                        <a16:creationId xmlns:a16="http://schemas.microsoft.com/office/drawing/2014/main" id="{1CC50B9E-C249-463A-B7FF-667175CC90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304" y="2448"/>
                    <a:ext cx="192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1" name="Group 264">
                <a:extLst>
                  <a:ext uri="{FF2B5EF4-FFF2-40B4-BE49-F238E27FC236}">
                    <a16:creationId xmlns:a16="http://schemas.microsoft.com/office/drawing/2014/main" id="{4836DC16-545A-46F8-ABE0-A13BC2608E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02829" y="2827585"/>
                <a:ext cx="666749" cy="1579563"/>
                <a:chOff x="2827" y="2544"/>
                <a:chExt cx="420" cy="995"/>
              </a:xfrm>
            </p:grpSpPr>
            <p:sp>
              <p:nvSpPr>
                <p:cNvPr id="85" name="Line 265">
                  <a:extLst>
                    <a:ext uri="{FF2B5EF4-FFF2-40B4-BE49-F238E27FC236}">
                      <a16:creationId xmlns:a16="http://schemas.microsoft.com/office/drawing/2014/main" id="{1AF8A39C-3F60-4050-A418-D48141FDC2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24" y="292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" name="Line 266">
                  <a:extLst>
                    <a:ext uri="{FF2B5EF4-FFF2-40B4-BE49-F238E27FC236}">
                      <a16:creationId xmlns:a16="http://schemas.microsoft.com/office/drawing/2014/main" id="{AD988CA9-D82C-4FF1-8894-F6CED2BF2D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544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87" name="Object 267">
                  <a:extLst>
                    <a:ext uri="{FF2B5EF4-FFF2-40B4-BE49-F238E27FC236}">
                      <a16:creationId xmlns:a16="http://schemas.microsoft.com/office/drawing/2014/main" id="{DE667E55-A515-4139-91FE-2E855B651C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33852261"/>
                    </p:ext>
                  </p:extLst>
                </p:nvPr>
              </p:nvGraphicFramePr>
              <p:xfrm>
                <a:off x="2827" y="3179"/>
                <a:ext cx="420" cy="3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49983" name="Equation" r:id="rId29" imgW="266400" imgH="228600" progId="Equation.DSMT4">
                        <p:embed/>
                      </p:oleObj>
                    </mc:Choice>
                    <mc:Fallback>
                      <p:oleObj name="Equation" r:id="rId29" imgW="266400" imgH="228600" progId="Equation.DSMT4">
                        <p:embed/>
                        <p:pic>
                          <p:nvPicPr>
                            <p:cNvPr id="132" name="Object 26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27" y="3179"/>
                              <a:ext cx="420" cy="3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88" name="Group 268">
                  <a:extLst>
                    <a:ext uri="{FF2B5EF4-FFF2-40B4-BE49-F238E27FC236}">
                      <a16:creationId xmlns:a16="http://schemas.microsoft.com/office/drawing/2014/main" id="{61DF2899-4073-4043-A62D-89C8DE49FD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4" y="3168"/>
                  <a:ext cx="192" cy="96"/>
                  <a:chOff x="2304" y="2448"/>
                  <a:chExt cx="192" cy="96"/>
                </a:xfrm>
              </p:grpSpPr>
              <p:sp>
                <p:nvSpPr>
                  <p:cNvPr id="89" name="Line 269">
                    <a:extLst>
                      <a:ext uri="{FF2B5EF4-FFF2-40B4-BE49-F238E27FC236}">
                        <a16:creationId xmlns:a16="http://schemas.microsoft.com/office/drawing/2014/main" id="{319E2E09-ADB3-493D-ABEE-9AAD6D6769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Line 270">
                    <a:extLst>
                      <a:ext uri="{FF2B5EF4-FFF2-40B4-BE49-F238E27FC236}">
                        <a16:creationId xmlns:a16="http://schemas.microsoft.com/office/drawing/2014/main" id="{34DD41F6-7E6B-45CB-9660-D684585893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96" y="2448"/>
                    <a:ext cx="0" cy="96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Line 271">
                    <a:extLst>
                      <a:ext uri="{FF2B5EF4-FFF2-40B4-BE49-F238E27FC236}">
                        <a16:creationId xmlns:a16="http://schemas.microsoft.com/office/drawing/2014/main" id="{C00FD64A-0777-4105-A4DD-67B595B514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304" y="2448"/>
                    <a:ext cx="192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2" name="Group 272">
                <a:extLst>
                  <a:ext uri="{FF2B5EF4-FFF2-40B4-BE49-F238E27FC236}">
                    <a16:creationId xmlns:a16="http://schemas.microsoft.com/office/drawing/2014/main" id="{E216C68B-4B45-4B12-BCBD-9AA247D303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971" y="1979860"/>
                <a:ext cx="4222750" cy="2087563"/>
                <a:chOff x="1444" y="2012"/>
                <a:chExt cx="2660" cy="1315"/>
              </a:xfrm>
            </p:grpSpPr>
            <p:graphicFrame>
              <p:nvGraphicFramePr>
                <p:cNvPr id="73" name="Object 273">
                  <a:extLst>
                    <a:ext uri="{FF2B5EF4-FFF2-40B4-BE49-F238E27FC236}">
                      <a16:creationId xmlns:a16="http://schemas.microsoft.com/office/drawing/2014/main" id="{FCBDD85F-27E8-4557-BDE7-F345A0F8A5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23981303"/>
                    </p:ext>
                  </p:extLst>
                </p:nvPr>
              </p:nvGraphicFramePr>
              <p:xfrm>
                <a:off x="1743" y="2306"/>
                <a:ext cx="186" cy="2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49984" name="Equation" r:id="rId31" imgW="152280" imgH="203040" progId="Equation.DSMT4">
                        <p:embed/>
                      </p:oleObj>
                    </mc:Choice>
                    <mc:Fallback>
                      <p:oleObj name="Equation" r:id="rId31" imgW="152280" imgH="203040" progId="Equation.DSMT4">
                        <p:embed/>
                        <p:pic>
                          <p:nvPicPr>
                            <p:cNvPr id="118" name="Object 27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43" y="2306"/>
                              <a:ext cx="186" cy="2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4" name="Object 274">
                  <a:extLst>
                    <a:ext uri="{FF2B5EF4-FFF2-40B4-BE49-F238E27FC236}">
                      <a16:creationId xmlns:a16="http://schemas.microsoft.com/office/drawing/2014/main" id="{67CB0AA8-4F00-4D61-A8CF-23B8CBF840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48403989"/>
                    </p:ext>
                  </p:extLst>
                </p:nvPr>
              </p:nvGraphicFramePr>
              <p:xfrm>
                <a:off x="1770" y="2690"/>
                <a:ext cx="155" cy="20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49985" name="Equation" r:id="rId33" imgW="126720" imgH="164880" progId="Equation.DSMT4">
                        <p:embed/>
                      </p:oleObj>
                    </mc:Choice>
                    <mc:Fallback>
                      <p:oleObj name="Equation" r:id="rId33" imgW="126720" imgH="164880" progId="Equation.DSMT4">
                        <p:embed/>
                        <p:pic>
                          <p:nvPicPr>
                            <p:cNvPr id="119" name="Object 2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70" y="2690"/>
                              <a:ext cx="155" cy="20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5" name="Object 275">
                  <a:extLst>
                    <a:ext uri="{FF2B5EF4-FFF2-40B4-BE49-F238E27FC236}">
                      <a16:creationId xmlns:a16="http://schemas.microsoft.com/office/drawing/2014/main" id="{BC71BC4C-8CD4-4028-98E4-6971151897B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96975470"/>
                    </p:ext>
                  </p:extLst>
                </p:nvPr>
              </p:nvGraphicFramePr>
              <p:xfrm>
                <a:off x="1444" y="3004"/>
                <a:ext cx="546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49986" name="Equation" r:id="rId35" imgW="469800" imgH="203040" progId="Equation.DSMT4">
                        <p:embed/>
                      </p:oleObj>
                    </mc:Choice>
                    <mc:Fallback>
                      <p:oleObj name="Equation" r:id="rId35" imgW="469800" imgH="203040" progId="Equation.DSMT4">
                        <p:embed/>
                        <p:pic>
                          <p:nvPicPr>
                            <p:cNvPr id="120" name="Object 2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44" y="3004"/>
                              <a:ext cx="546" cy="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6" name="Group 276">
                  <a:extLst>
                    <a:ext uri="{FF2B5EF4-FFF2-40B4-BE49-F238E27FC236}">
                      <a16:creationId xmlns:a16="http://schemas.microsoft.com/office/drawing/2014/main" id="{1F8AFC12-EC97-47E6-AE4C-B0D984B461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55" y="2012"/>
                  <a:ext cx="2149" cy="1315"/>
                  <a:chOff x="1955" y="2012"/>
                  <a:chExt cx="2149" cy="1315"/>
                </a:xfrm>
              </p:grpSpPr>
              <p:sp>
                <p:nvSpPr>
                  <p:cNvPr id="77" name="Line 277">
                    <a:extLst>
                      <a:ext uri="{FF2B5EF4-FFF2-40B4-BE49-F238E27FC236}">
                        <a16:creationId xmlns:a16="http://schemas.microsoft.com/office/drawing/2014/main" id="{2CA7AAC6-6011-4B5C-B521-C945C16CF1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208"/>
                    <a:ext cx="0" cy="1056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Line 278">
                    <a:extLst>
                      <a:ext uri="{FF2B5EF4-FFF2-40B4-BE49-F238E27FC236}">
                        <a16:creationId xmlns:a16="http://schemas.microsoft.com/office/drawing/2014/main" id="{AA5C379D-3720-4593-A1DB-D6420C5F37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16" y="3264"/>
                    <a:ext cx="1968" cy="0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Line 279">
                    <a:extLst>
                      <a:ext uri="{FF2B5EF4-FFF2-40B4-BE49-F238E27FC236}">
                        <a16:creationId xmlns:a16="http://schemas.microsoft.com/office/drawing/2014/main" id="{F94021B6-97DD-4DD6-86CD-7A6FD7D84D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16" y="2880"/>
                    <a:ext cx="1968" cy="0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Line 280">
                    <a:extLst>
                      <a:ext uri="{FF2B5EF4-FFF2-40B4-BE49-F238E27FC236}">
                        <a16:creationId xmlns:a16="http://schemas.microsoft.com/office/drawing/2014/main" id="{719CFD1C-7D61-4892-BC95-1C40A6EA6E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16" y="2496"/>
                    <a:ext cx="1968" cy="0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81" name="Object 281">
                    <a:extLst>
                      <a:ext uri="{FF2B5EF4-FFF2-40B4-BE49-F238E27FC236}">
                        <a16:creationId xmlns:a16="http://schemas.microsoft.com/office/drawing/2014/main" id="{EFC7AA23-4C26-4DDD-8A83-882FCC36508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81774748"/>
                      </p:ext>
                    </p:extLst>
                  </p:nvPr>
                </p:nvGraphicFramePr>
                <p:xfrm>
                  <a:off x="1955" y="2012"/>
                  <a:ext cx="177" cy="20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49987" name="Equation" r:id="rId37" imgW="152280" imgH="177480" progId="Equation.DSMT4">
                          <p:embed/>
                        </p:oleObj>
                      </mc:Choice>
                      <mc:Fallback>
                        <p:oleObj name="Equation" r:id="rId37" imgW="152280" imgH="177480" progId="Equation.DSMT4">
                          <p:embed/>
                          <p:pic>
                            <p:nvPicPr>
                              <p:cNvPr id="126" name="Object 28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8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55" y="2012"/>
                                <a:ext cx="177" cy="20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2" name="Object 282">
                    <a:extLst>
                      <a:ext uri="{FF2B5EF4-FFF2-40B4-BE49-F238E27FC236}">
                        <a16:creationId xmlns:a16="http://schemas.microsoft.com/office/drawing/2014/main" id="{C1F96F3F-5199-4E8C-A584-C65A6C6E797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03443397"/>
                      </p:ext>
                    </p:extLst>
                  </p:nvPr>
                </p:nvGraphicFramePr>
                <p:xfrm>
                  <a:off x="3954" y="2293"/>
                  <a:ext cx="135" cy="23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49988" name="Equation" r:id="rId39" imgW="88560" imgH="152280" progId="Equation.DSMT4">
                          <p:embed/>
                        </p:oleObj>
                      </mc:Choice>
                      <mc:Fallback>
                        <p:oleObj name="Equation" r:id="rId39" imgW="88560" imgH="152280" progId="Equation.DSMT4">
                          <p:embed/>
                          <p:pic>
                            <p:nvPicPr>
                              <p:cNvPr id="127" name="Object 28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54" y="2293"/>
                                <a:ext cx="135" cy="23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3" name="Object 283">
                    <a:extLst>
                      <a:ext uri="{FF2B5EF4-FFF2-40B4-BE49-F238E27FC236}">
                        <a16:creationId xmlns:a16="http://schemas.microsoft.com/office/drawing/2014/main" id="{81785AA9-68AF-4A10-B323-18B1BB46C62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82106190"/>
                      </p:ext>
                    </p:extLst>
                  </p:nvPr>
                </p:nvGraphicFramePr>
                <p:xfrm>
                  <a:off x="3969" y="2716"/>
                  <a:ext cx="135" cy="23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49989" name="Equation" r:id="rId41" imgW="88560" imgH="152280" progId="Equation.DSMT4">
                          <p:embed/>
                        </p:oleObj>
                      </mc:Choice>
                      <mc:Fallback>
                        <p:oleObj name="Equation" r:id="rId41" imgW="88560" imgH="152280" progId="Equation.DSMT4">
                          <p:embed/>
                          <p:pic>
                            <p:nvPicPr>
                              <p:cNvPr id="128" name="Object 28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69" y="2716"/>
                                <a:ext cx="135" cy="23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4" name="Object 284">
                    <a:extLst>
                      <a:ext uri="{FF2B5EF4-FFF2-40B4-BE49-F238E27FC236}">
                        <a16:creationId xmlns:a16="http://schemas.microsoft.com/office/drawing/2014/main" id="{76449415-2FE4-4572-9C94-9841635A81C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86548556"/>
                      </p:ext>
                    </p:extLst>
                  </p:nvPr>
                </p:nvGraphicFramePr>
                <p:xfrm>
                  <a:off x="3954" y="3094"/>
                  <a:ext cx="135" cy="23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49990" name="Equation" r:id="rId43" imgW="88560" imgH="152280" progId="Equation.DSMT4">
                          <p:embed/>
                        </p:oleObj>
                      </mc:Choice>
                      <mc:Fallback>
                        <p:oleObj name="Equation" r:id="rId43" imgW="88560" imgH="152280" progId="Equation.DSMT4">
                          <p:embed/>
                          <p:pic>
                            <p:nvPicPr>
                              <p:cNvPr id="129" name="Object 28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54" y="3094"/>
                                <a:ext cx="135" cy="23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  <p:sp>
          <p:nvSpPr>
            <p:cNvPr id="65" name="标题 1">
              <a:extLst>
                <a:ext uri="{FF2B5EF4-FFF2-40B4-BE49-F238E27FC236}">
                  <a16:creationId xmlns:a16="http://schemas.microsoft.com/office/drawing/2014/main" id="{B9EF2D35-820D-47EA-BD03-84FBF0894B2F}"/>
                </a:ext>
              </a:extLst>
            </p:cNvPr>
            <p:cNvSpPr txBox="1">
              <a:spLocks/>
            </p:cNvSpPr>
            <p:nvPr/>
          </p:nvSpPr>
          <p:spPr>
            <a:xfrm>
              <a:off x="8476736" y="2585155"/>
              <a:ext cx="1894351" cy="5847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 cmpd="dbl" algn="ctr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10000"/>
                </a:spcBef>
                <a:defRPr kumimoji="1" sz="3200" b="1" i="1">
                  <a:solidFill>
                    <a:srgbClr val="FF0000"/>
                  </a:solidFill>
                  <a:latin typeface="Times New Roman" pitchFamily="18" charset="0"/>
                  <a:ea typeface="华文楷体" panose="02010600040101010101" pitchFamily="2" charset="-122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kumimoji="1"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r>
                <a:rPr lang="zh-CN" altLang="en-US" i="0" dirty="0">
                  <a:sym typeface="Symbol" pitchFamily="18" charset="2"/>
                </a:rPr>
                <a:t>符合过程</a:t>
              </a:r>
              <a:r>
                <a:rPr lang="en-US" altLang="zh-CN" i="0" dirty="0">
                  <a:sym typeface="Symbol" pitchFamily="18" charset="2"/>
                </a:rPr>
                <a:t> </a:t>
              </a:r>
              <a:endParaRPr lang="zh-CN" altLang="en-US" i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615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2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36281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604069" y="1"/>
            <a:ext cx="3587931" cy="284671"/>
          </a:xfr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符合电路</a:t>
            </a:r>
          </a:p>
        </p:txBody>
      </p:sp>
      <p:grpSp>
        <p:nvGrpSpPr>
          <p:cNvPr id="136" name="Group 107">
            <a:extLst>
              <a:ext uri="{FF2B5EF4-FFF2-40B4-BE49-F238E27FC236}">
                <a16:creationId xmlns:a16="http://schemas.microsoft.com/office/drawing/2014/main" id="{9E058CB5-987B-4F82-A41C-E01C7EC40B71}"/>
              </a:ext>
            </a:extLst>
          </p:cNvPr>
          <p:cNvGrpSpPr>
            <a:grpSpLocks/>
          </p:cNvGrpSpPr>
          <p:nvPr/>
        </p:nvGrpSpPr>
        <p:grpSpPr bwMode="auto">
          <a:xfrm>
            <a:off x="3389834" y="852042"/>
            <a:ext cx="5059509" cy="1512168"/>
            <a:chOff x="1746" y="18"/>
            <a:chExt cx="2670" cy="798"/>
          </a:xfrm>
        </p:grpSpPr>
        <p:graphicFrame>
          <p:nvGraphicFramePr>
            <p:cNvPr id="137" name="Object 108">
              <a:extLst>
                <a:ext uri="{FF2B5EF4-FFF2-40B4-BE49-F238E27FC236}">
                  <a16:creationId xmlns:a16="http://schemas.microsoft.com/office/drawing/2014/main" id="{99C81D05-D5C6-4E4C-AB14-F60CB80FB0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46" y="18"/>
            <a:ext cx="22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66" name="Equation" r:id="rId3" imgW="95357" imgH="142830" progId="Equation.DSMT4">
                    <p:embed/>
                  </p:oleObj>
                </mc:Choice>
                <mc:Fallback>
                  <p:oleObj name="Equation" r:id="rId3" imgW="95357" imgH="142830" progId="Equation.DSMT4">
                    <p:embed/>
                    <p:pic>
                      <p:nvPicPr>
                        <p:cNvPr id="7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18"/>
                          <a:ext cx="22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8" name="Group 109">
              <a:extLst>
                <a:ext uri="{FF2B5EF4-FFF2-40B4-BE49-F238E27FC236}">
                  <a16:creationId xmlns:a16="http://schemas.microsoft.com/office/drawing/2014/main" id="{ED666A70-CCE5-4F2D-BCEC-4827D4DE04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48"/>
              <a:ext cx="528" cy="288"/>
              <a:chOff x="3024" y="2736"/>
              <a:chExt cx="528" cy="288"/>
            </a:xfrm>
          </p:grpSpPr>
          <p:sp>
            <p:nvSpPr>
              <p:cNvPr id="161" name="Rectangle 110">
                <a:extLst>
                  <a:ext uri="{FF2B5EF4-FFF2-40B4-BE49-F238E27FC236}">
                    <a16:creationId xmlns:a16="http://schemas.microsoft.com/office/drawing/2014/main" id="{6253A263-4597-41B6-A0C4-182E52169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62" name="Object 111">
                <a:extLst>
                  <a:ext uri="{FF2B5EF4-FFF2-40B4-BE49-F238E27FC236}">
                    <a16:creationId xmlns:a16="http://schemas.microsoft.com/office/drawing/2014/main" id="{B0C8819A-92BF-4C64-B1B7-34B13E04B8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5750138"/>
                  </p:ext>
                </p:extLst>
              </p:nvPr>
            </p:nvGraphicFramePr>
            <p:xfrm>
              <a:off x="3064" y="2764"/>
              <a:ext cx="436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8167" name="Equation" r:id="rId5" imgW="285801" imgH="142830" progId="Equation.DSMT4">
                      <p:embed/>
                    </p:oleObj>
                  </mc:Choice>
                  <mc:Fallback>
                    <p:oleObj name="Equation" r:id="rId5" imgW="285801" imgH="142830" progId="Equation.DSMT4">
                      <p:embed/>
                      <p:pic>
                        <p:nvPicPr>
                          <p:cNvPr id="32" name="Object 1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64" y="2764"/>
                            <a:ext cx="436" cy="2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9" name="Object 112">
              <a:extLst>
                <a:ext uri="{FF2B5EF4-FFF2-40B4-BE49-F238E27FC236}">
                  <a16:creationId xmlns:a16="http://schemas.microsoft.com/office/drawing/2014/main" id="{CF1C2025-9546-4AC4-9AEE-BF1C7AC686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87" y="544"/>
            <a:ext cx="20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68" name="Equation" r:id="rId7" imgW="66723" imgH="104760" progId="Equation.DSMT4">
                    <p:embed/>
                  </p:oleObj>
                </mc:Choice>
                <mc:Fallback>
                  <p:oleObj name="Equation" r:id="rId7" imgW="66723" imgH="104760" progId="Equation.DSMT4">
                    <p:embed/>
                    <p:pic>
                      <p:nvPicPr>
                        <p:cNvPr id="9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7" y="544"/>
                          <a:ext cx="200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0" name="Line 113">
              <a:extLst>
                <a:ext uri="{FF2B5EF4-FFF2-40B4-BE49-F238E27FC236}">
                  <a16:creationId xmlns:a16="http://schemas.microsoft.com/office/drawing/2014/main" id="{FD10D3DC-B982-450C-878D-18C7A8E67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9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1" name="Group 114">
              <a:extLst>
                <a:ext uri="{FF2B5EF4-FFF2-40B4-BE49-F238E27FC236}">
                  <a16:creationId xmlns:a16="http://schemas.microsoft.com/office/drawing/2014/main" id="{F46300EB-1590-4E3C-8957-401F582F2C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528"/>
              <a:ext cx="528" cy="288"/>
              <a:chOff x="3024" y="3264"/>
              <a:chExt cx="528" cy="288"/>
            </a:xfrm>
          </p:grpSpPr>
          <p:sp>
            <p:nvSpPr>
              <p:cNvPr id="159" name="Rectangle 115">
                <a:extLst>
                  <a:ext uri="{FF2B5EF4-FFF2-40B4-BE49-F238E27FC236}">
                    <a16:creationId xmlns:a16="http://schemas.microsoft.com/office/drawing/2014/main" id="{90F00D35-39CB-4F6E-8160-93A3938BC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264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60" name="Object 116">
                <a:extLst>
                  <a:ext uri="{FF2B5EF4-FFF2-40B4-BE49-F238E27FC236}">
                    <a16:creationId xmlns:a16="http://schemas.microsoft.com/office/drawing/2014/main" id="{95541972-F294-4791-A3C0-0443DE1F2F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2" y="3286"/>
              <a:ext cx="436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8169" name="Equation" r:id="rId9" imgW="285801" imgH="142830" progId="Equation.DSMT4">
                      <p:embed/>
                    </p:oleObj>
                  </mc:Choice>
                  <mc:Fallback>
                    <p:oleObj name="Equation" r:id="rId9" imgW="285801" imgH="142830" progId="Equation.DSMT4">
                      <p:embed/>
                      <p:pic>
                        <p:nvPicPr>
                          <p:cNvPr id="30" name="Object 1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92" y="3286"/>
                            <a:ext cx="436" cy="2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2" name="Line 117">
              <a:extLst>
                <a:ext uri="{FF2B5EF4-FFF2-40B4-BE49-F238E27FC236}">
                  <a16:creationId xmlns:a16="http://schemas.microsoft.com/office/drawing/2014/main" id="{A4CEFFE9-C8C8-4528-BFA6-73442C9AF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43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3" name="Group 118">
              <a:extLst>
                <a:ext uri="{FF2B5EF4-FFF2-40B4-BE49-F238E27FC236}">
                  <a16:creationId xmlns:a16="http://schemas.microsoft.com/office/drawing/2014/main" id="{CC98E260-4662-41BA-A471-FC0C488769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288"/>
              <a:ext cx="384" cy="240"/>
              <a:chOff x="768" y="3168"/>
              <a:chExt cx="336" cy="240"/>
            </a:xfrm>
          </p:grpSpPr>
          <p:sp>
            <p:nvSpPr>
              <p:cNvPr id="155" name="Freeform 119">
                <a:extLst>
                  <a:ext uri="{FF2B5EF4-FFF2-40B4-BE49-F238E27FC236}">
                    <a16:creationId xmlns:a16="http://schemas.microsoft.com/office/drawing/2014/main" id="{E612ADA0-CADA-4138-A0B0-9071EC719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3168"/>
                <a:ext cx="96" cy="240"/>
              </a:xfrm>
              <a:custGeom>
                <a:avLst/>
                <a:gdLst>
                  <a:gd name="T0" fmla="*/ 0 w 144"/>
                  <a:gd name="T1" fmla="*/ 0 h 288"/>
                  <a:gd name="T2" fmla="*/ 1 w 144"/>
                  <a:gd name="T3" fmla="*/ 7 h 288"/>
                  <a:gd name="T4" fmla="*/ 2 w 144"/>
                  <a:gd name="T5" fmla="*/ 19 h 288"/>
                  <a:gd name="T6" fmla="*/ 1 w 144"/>
                  <a:gd name="T7" fmla="*/ 33 h 288"/>
                  <a:gd name="T8" fmla="*/ 0 w 144"/>
                  <a:gd name="T9" fmla="*/ 4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" h="288">
                    <a:moveTo>
                      <a:pt x="0" y="0"/>
                    </a:moveTo>
                    <a:cubicBezTo>
                      <a:pt x="36" y="12"/>
                      <a:pt x="72" y="24"/>
                      <a:pt x="96" y="48"/>
                    </a:cubicBezTo>
                    <a:cubicBezTo>
                      <a:pt x="120" y="72"/>
                      <a:pt x="144" y="112"/>
                      <a:pt x="144" y="144"/>
                    </a:cubicBezTo>
                    <a:cubicBezTo>
                      <a:pt x="144" y="176"/>
                      <a:pt x="120" y="216"/>
                      <a:pt x="96" y="240"/>
                    </a:cubicBezTo>
                    <a:cubicBezTo>
                      <a:pt x="72" y="264"/>
                      <a:pt x="16" y="280"/>
                      <a:pt x="0" y="288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120">
                <a:extLst>
                  <a:ext uri="{FF2B5EF4-FFF2-40B4-BE49-F238E27FC236}">
                    <a16:creationId xmlns:a16="http://schemas.microsoft.com/office/drawing/2014/main" id="{9EBEC31E-A8A8-4B5E-94B6-3E0F0E589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8" y="3168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121">
                <a:extLst>
                  <a:ext uri="{FF2B5EF4-FFF2-40B4-BE49-F238E27FC236}">
                    <a16:creationId xmlns:a16="http://schemas.microsoft.com/office/drawing/2014/main" id="{A0F569DE-A758-45F0-977D-81BB270C4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8" y="3408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122">
                <a:extLst>
                  <a:ext uri="{FF2B5EF4-FFF2-40B4-BE49-F238E27FC236}">
                    <a16:creationId xmlns:a16="http://schemas.microsoft.com/office/drawing/2014/main" id="{5467855F-B3AB-4DC0-8FC0-BC4EEE7B5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8" y="3168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4" name="Group 123">
              <a:extLst>
                <a:ext uri="{FF2B5EF4-FFF2-40B4-BE49-F238E27FC236}">
                  <a16:creationId xmlns:a16="http://schemas.microsoft.com/office/drawing/2014/main" id="{95216574-6477-44A1-BC2E-795D1A05E5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88"/>
              <a:ext cx="528" cy="288"/>
              <a:chOff x="3024" y="2736"/>
              <a:chExt cx="528" cy="288"/>
            </a:xfrm>
          </p:grpSpPr>
          <p:sp>
            <p:nvSpPr>
              <p:cNvPr id="153" name="Rectangle 124">
                <a:extLst>
                  <a:ext uri="{FF2B5EF4-FFF2-40B4-BE49-F238E27FC236}">
                    <a16:creationId xmlns:a16="http://schemas.microsoft.com/office/drawing/2014/main" id="{3FC4EAA8-2FA1-4E3B-B754-E4139534E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4" name="Object 125">
                <a:extLst>
                  <a:ext uri="{FF2B5EF4-FFF2-40B4-BE49-F238E27FC236}">
                    <a16:creationId xmlns:a16="http://schemas.microsoft.com/office/drawing/2014/main" id="{B47E9C46-76D7-4157-A519-2D16636625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64" y="2764"/>
              <a:ext cx="436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8170" name="Equation" r:id="rId11" imgW="285801" imgH="142830" progId="Equation.DSMT4">
                      <p:embed/>
                    </p:oleObj>
                  </mc:Choice>
                  <mc:Fallback>
                    <p:oleObj name="Equation" r:id="rId11" imgW="285801" imgH="142830" progId="Equation.DSMT4">
                      <p:embed/>
                      <p:pic>
                        <p:nvPicPr>
                          <p:cNvPr id="24" name="Object 1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64" y="2764"/>
                            <a:ext cx="436" cy="2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5" name="Line 126">
              <a:extLst>
                <a:ext uri="{FF2B5EF4-FFF2-40B4-BE49-F238E27FC236}">
                  <a16:creationId xmlns:a16="http://schemas.microsoft.com/office/drawing/2014/main" id="{4BB70981-56AB-4F2F-A2A8-425E89A90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4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Line 127">
              <a:extLst>
                <a:ext uri="{FF2B5EF4-FFF2-40B4-BE49-F238E27FC236}">
                  <a16:creationId xmlns:a16="http://schemas.microsoft.com/office/drawing/2014/main" id="{090BEFB2-2B9B-44A2-84FE-98D6FDD13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48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Line 128">
              <a:extLst>
                <a:ext uri="{FF2B5EF4-FFF2-40B4-BE49-F238E27FC236}">
                  <a16:creationId xmlns:a16="http://schemas.microsoft.com/office/drawing/2014/main" id="{380DF3A3-A6D6-43D0-B183-F9DE31137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67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Line 129">
              <a:extLst>
                <a:ext uri="{FF2B5EF4-FFF2-40B4-BE49-F238E27FC236}">
                  <a16:creationId xmlns:a16="http://schemas.microsoft.com/office/drawing/2014/main" id="{5B4ED3E5-0EA1-4E3A-9A14-1E4E3EFA9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4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Line 130">
              <a:extLst>
                <a:ext uri="{FF2B5EF4-FFF2-40B4-BE49-F238E27FC236}">
                  <a16:creationId xmlns:a16="http://schemas.microsoft.com/office/drawing/2014/main" id="{F5F067C6-8EF1-4D22-AC72-9552EFFEB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43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Line 131">
              <a:extLst>
                <a:ext uri="{FF2B5EF4-FFF2-40B4-BE49-F238E27FC236}">
                  <a16:creationId xmlns:a16="http://schemas.microsoft.com/office/drawing/2014/main" id="{15301D20-0E35-473A-BE51-A318E8690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9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Line 132">
              <a:extLst>
                <a:ext uri="{FF2B5EF4-FFF2-40B4-BE49-F238E27FC236}">
                  <a16:creationId xmlns:a16="http://schemas.microsoft.com/office/drawing/2014/main" id="{87B2E410-FC49-4396-853A-60D5990974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9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Line 133">
              <a:extLst>
                <a:ext uri="{FF2B5EF4-FFF2-40B4-BE49-F238E27FC236}">
                  <a16:creationId xmlns:a16="http://schemas.microsoft.com/office/drawing/2014/main" id="{846BDF4F-2082-488A-881F-836BCD46D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67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3" name="Group 214">
            <a:extLst>
              <a:ext uri="{FF2B5EF4-FFF2-40B4-BE49-F238E27FC236}">
                <a16:creationId xmlns:a16="http://schemas.microsoft.com/office/drawing/2014/main" id="{78988C9C-9262-4696-9B9D-3A31FEEFD155}"/>
              </a:ext>
            </a:extLst>
          </p:cNvPr>
          <p:cNvGrpSpPr>
            <a:grpSpLocks/>
          </p:cNvGrpSpPr>
          <p:nvPr/>
        </p:nvGrpSpPr>
        <p:grpSpPr bwMode="auto">
          <a:xfrm>
            <a:off x="1240796" y="2931581"/>
            <a:ext cx="8269070" cy="3456384"/>
            <a:chOff x="158" y="1706"/>
            <a:chExt cx="4991" cy="2086"/>
          </a:xfrm>
        </p:grpSpPr>
        <p:pic>
          <p:nvPicPr>
            <p:cNvPr id="164" name="Picture 208" descr="image525">
              <a:extLst>
                <a:ext uri="{FF2B5EF4-FFF2-40B4-BE49-F238E27FC236}">
                  <a16:creationId xmlns:a16="http://schemas.microsoft.com/office/drawing/2014/main" id="{4A58422F-E24E-456E-B780-0AF46E816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706"/>
              <a:ext cx="2824" cy="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209" descr="image526">
              <a:extLst>
                <a:ext uri="{FF2B5EF4-FFF2-40B4-BE49-F238E27FC236}">
                  <a16:creationId xmlns:a16="http://schemas.microsoft.com/office/drawing/2014/main" id="{AB676B75-CFD4-429F-ABB0-09D9CEF02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1706"/>
              <a:ext cx="1951" cy="2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66" name="Object 210">
              <a:extLst>
                <a:ext uri="{FF2B5EF4-FFF2-40B4-BE49-F238E27FC236}">
                  <a16:creationId xmlns:a16="http://schemas.microsoft.com/office/drawing/2014/main" id="{CFB42285-9CBD-4482-97C8-4C1D1559E9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2" y="2296"/>
            <a:ext cx="17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71" name="Equation" r:id="rId15" imgW="152268" imgH="203024" progId="Equation.DSMT4">
                    <p:embed/>
                  </p:oleObj>
                </mc:Choice>
                <mc:Fallback>
                  <p:oleObj name="Equation" r:id="rId15" imgW="152268" imgH="203024" progId="Equation.DSMT4">
                    <p:embed/>
                    <p:pic>
                      <p:nvPicPr>
                        <p:cNvPr id="36" name="Object 2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296"/>
                          <a:ext cx="17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7" name="Object 211">
              <a:extLst>
                <a:ext uri="{FF2B5EF4-FFF2-40B4-BE49-F238E27FC236}">
                  <a16:creationId xmlns:a16="http://schemas.microsoft.com/office/drawing/2014/main" id="{BAE71439-D67A-4764-8127-4536AC77E9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6" y="2997"/>
            <a:ext cx="142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72" name="Equation" r:id="rId17" imgW="126780" imgH="164814" progId="Equation.DSMT4">
                    <p:embed/>
                  </p:oleObj>
                </mc:Choice>
                <mc:Fallback>
                  <p:oleObj name="Equation" r:id="rId17" imgW="126780" imgH="164814" progId="Equation.DSMT4">
                    <p:embed/>
                    <p:pic>
                      <p:nvPicPr>
                        <p:cNvPr id="37" name="Object 2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" y="2997"/>
                          <a:ext cx="142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8" name="Object 212">
              <a:extLst>
                <a:ext uri="{FF2B5EF4-FFF2-40B4-BE49-F238E27FC236}">
                  <a16:creationId xmlns:a16="http://schemas.microsoft.com/office/drawing/2014/main" id="{E2B2D061-C61E-4E60-9E9A-F2B41A762F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866742"/>
                </p:ext>
              </p:extLst>
            </p:nvPr>
          </p:nvGraphicFramePr>
          <p:xfrm>
            <a:off x="3152" y="2160"/>
            <a:ext cx="17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73" name="Equation" r:id="rId19" imgW="152280" imgH="203040" progId="Equation.DSMT4">
                    <p:embed/>
                  </p:oleObj>
                </mc:Choice>
                <mc:Fallback>
                  <p:oleObj name="Equation" r:id="rId19" imgW="152280" imgH="203040" progId="Equation.DSMT4">
                    <p:embed/>
                    <p:pic>
                      <p:nvPicPr>
                        <p:cNvPr id="38" name="Object 2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2160"/>
                          <a:ext cx="17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9" name="Object 213">
              <a:extLst>
                <a:ext uri="{FF2B5EF4-FFF2-40B4-BE49-F238E27FC236}">
                  <a16:creationId xmlns:a16="http://schemas.microsoft.com/office/drawing/2014/main" id="{2028A2E7-5AF5-4362-9801-95E3BA0EAB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6" y="2861"/>
            <a:ext cx="142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74" name="Equation" r:id="rId21" imgW="126780" imgH="164814" progId="Equation.DSMT4">
                    <p:embed/>
                  </p:oleObj>
                </mc:Choice>
                <mc:Fallback>
                  <p:oleObj name="Equation" r:id="rId21" imgW="126780" imgH="164814" progId="Equation.DSMT4">
                    <p:embed/>
                    <p:pic>
                      <p:nvPicPr>
                        <p:cNvPr id="39" name="Object 2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6" y="2861"/>
                          <a:ext cx="142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0" name="内容占位符 4">
            <a:extLst>
              <a:ext uri="{FF2B5EF4-FFF2-40B4-BE49-F238E27FC236}">
                <a16:creationId xmlns:a16="http://schemas.microsoft.com/office/drawing/2014/main" id="{7E0774A8-6260-4D1A-AE85-C1B92280EC3D}"/>
              </a:ext>
            </a:extLst>
          </p:cNvPr>
          <p:cNvSpPr txBox="1">
            <a:spLocks/>
          </p:cNvSpPr>
          <p:nvPr/>
        </p:nvSpPr>
        <p:spPr>
          <a:xfrm>
            <a:off x="7532915" y="1"/>
            <a:ext cx="1071154" cy="28467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真符合</a:t>
            </a:r>
          </a:p>
        </p:txBody>
      </p:sp>
    </p:spTree>
    <p:extLst>
      <p:ext uri="{BB962C8B-B14F-4D97-AF65-F5344CB8AC3E}">
        <p14:creationId xmlns:p14="http://schemas.microsoft.com/office/powerpoint/2010/main" val="83537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8BA33F48-BB8E-4028-8C09-1BDB8F11DC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9430" y="142336"/>
          <a:ext cx="3680480" cy="2569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6" name="Graph" r:id="rId3" imgW="4156253" imgH="2901696" progId="Origin50.Graph">
                  <p:embed/>
                </p:oleObj>
              </mc:Choice>
              <mc:Fallback>
                <p:oleObj name="Graph" r:id="rId3" imgW="4156253" imgH="2901696" progId="Origin50.Graph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8BA33F48-BB8E-4028-8C09-1BDB8F11DC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430" y="142336"/>
                        <a:ext cx="3680480" cy="25698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354110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604069" y="1"/>
            <a:ext cx="3587931" cy="284671"/>
          </a:xfr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为什么要有符合分辨时间？</a:t>
            </a:r>
          </a:p>
        </p:txBody>
      </p:sp>
      <p:pic>
        <p:nvPicPr>
          <p:cNvPr id="40" name="Picture 7" descr="image511">
            <a:extLst>
              <a:ext uri="{FF2B5EF4-FFF2-40B4-BE49-F238E27FC236}">
                <a16:creationId xmlns:a16="http://schemas.microsoft.com/office/drawing/2014/main" id="{B483E035-B04F-4020-9F05-86DF544EE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885" y="4156500"/>
            <a:ext cx="2716369" cy="257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" descr="image513">
            <a:extLst>
              <a:ext uri="{FF2B5EF4-FFF2-40B4-BE49-F238E27FC236}">
                <a16:creationId xmlns:a16="http://schemas.microsoft.com/office/drawing/2014/main" id="{E54E77EC-3F1B-4850-AFD5-CC29DFAA7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71" y="582367"/>
            <a:ext cx="3096344" cy="185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C714B18E-9062-4E45-B020-A0125A8FEA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9430" y="2411825"/>
          <a:ext cx="3918046" cy="273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7" name="Graph" r:id="rId7" imgW="4155480" imgH="2901600" progId="Origin50.Graph">
                  <p:embed/>
                </p:oleObj>
              </mc:Choice>
              <mc:Fallback>
                <p:oleObj name="Graph" r:id="rId7" imgW="4155480" imgH="2901600" progId="Origin50.Graph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C714B18E-9062-4E45-B020-A0125A8FEA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430" y="2411825"/>
                        <a:ext cx="3918046" cy="27357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10" descr="image522">
            <a:extLst>
              <a:ext uri="{FF2B5EF4-FFF2-40B4-BE49-F238E27FC236}">
                <a16:creationId xmlns:a16="http://schemas.microsoft.com/office/drawing/2014/main" id="{F6A5583D-E1B7-49FD-94B4-A7D6DD76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" r="5739"/>
          <a:stretch/>
        </p:blipFill>
        <p:spPr bwMode="auto">
          <a:xfrm>
            <a:off x="3321587" y="3518615"/>
            <a:ext cx="2547843" cy="284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9314A1A0-44E5-45DD-AA5C-AAFB1D7A54C7}"/>
              </a:ext>
            </a:extLst>
          </p:cNvPr>
          <p:cNvGrpSpPr/>
          <p:nvPr/>
        </p:nvGrpSpPr>
        <p:grpSpPr>
          <a:xfrm>
            <a:off x="174380" y="2628329"/>
            <a:ext cx="4361258" cy="4024455"/>
            <a:chOff x="-63240" y="2626093"/>
            <a:chExt cx="4361258" cy="4024455"/>
          </a:xfrm>
        </p:grpSpPr>
        <p:pic>
          <p:nvPicPr>
            <p:cNvPr id="46" name="Picture 11" descr="image523">
              <a:extLst>
                <a:ext uri="{FF2B5EF4-FFF2-40B4-BE49-F238E27FC236}">
                  <a16:creationId xmlns:a16="http://schemas.microsoft.com/office/drawing/2014/main" id="{D1F9BC59-AE3B-4C18-9BDA-405A4B039E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3" b="5145"/>
            <a:stretch/>
          </p:blipFill>
          <p:spPr bwMode="auto">
            <a:xfrm>
              <a:off x="-63240" y="3210868"/>
              <a:ext cx="2664296" cy="3439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1D03FED-7C65-4FCF-8628-78127203B4C1}"/>
                </a:ext>
              </a:extLst>
            </p:cNvPr>
            <p:cNvSpPr txBox="1"/>
            <p:nvPr/>
          </p:nvSpPr>
          <p:spPr>
            <a:xfrm>
              <a:off x="418430" y="2626093"/>
              <a:ext cx="3879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恒比定时甄别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CFD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Constant-Fraction Discriminator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A41398B5-486F-4ED4-A386-C6164E7D12BF}"/>
              </a:ext>
            </a:extLst>
          </p:cNvPr>
          <p:cNvSpPr txBox="1">
            <a:spLocks/>
          </p:cNvSpPr>
          <p:nvPr/>
        </p:nvSpPr>
        <p:spPr>
          <a:xfrm>
            <a:off x="7532915" y="1"/>
            <a:ext cx="1071154" cy="28467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真符合</a:t>
            </a:r>
          </a:p>
        </p:txBody>
      </p:sp>
    </p:spTree>
    <p:extLst>
      <p:ext uri="{BB962C8B-B14F-4D97-AF65-F5344CB8AC3E}">
        <p14:creationId xmlns:p14="http://schemas.microsoft.com/office/powerpoint/2010/main" val="13118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868647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46982" y="1"/>
            <a:ext cx="2449904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94163" y="1"/>
            <a:ext cx="4397837" cy="284671"/>
          </a:xfrm>
          <a:solidFill>
            <a:srgbClr val="3366FF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小结：分辨时间</a:t>
            </a:r>
            <a:r>
              <a:rPr lang="en-US" altLang="zh-CN" dirty="0" err="1">
                <a:solidFill>
                  <a:srgbClr val="FFFF00"/>
                </a:solidFill>
              </a:rPr>
              <a:t>τ</a:t>
            </a:r>
            <a:r>
              <a:rPr lang="en-US" altLang="zh-CN" baseline="-25000" dirty="0" err="1">
                <a:solidFill>
                  <a:srgbClr val="FFFF00"/>
                </a:solidFill>
              </a:rPr>
              <a:t>s</a:t>
            </a:r>
            <a:r>
              <a:rPr lang="en-US" altLang="zh-CN" dirty="0">
                <a:solidFill>
                  <a:srgbClr val="FFFF00"/>
                </a:solidFill>
              </a:rPr>
              <a:t>——</a:t>
            </a:r>
            <a:r>
              <a:rPr lang="zh-CN" altLang="en-US" dirty="0">
                <a:solidFill>
                  <a:srgbClr val="FFFF00"/>
                </a:solidFill>
              </a:rPr>
              <a:t>任何符合电路都必须有！</a:t>
            </a: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085A729D-49B0-4FCD-B3D4-FB80A2524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31" y="612844"/>
            <a:ext cx="11721737" cy="563231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6700" indent="-266700">
              <a:lnSpc>
                <a:spcPct val="200000"/>
              </a:lnSpc>
              <a:spcBef>
                <a:spcPct val="0"/>
              </a:spcBef>
              <a:spcAft>
                <a:spcPts val="24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同时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发生的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两个事件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在经过探测系统响应后，对应的两个信号就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不同时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了。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Symbol" pitchFamily="18" charset="2"/>
            </a:endParaRPr>
          </a:p>
          <a:p>
            <a:pPr marL="266700" indent="-266700">
              <a:lnSpc>
                <a:spcPct val="200000"/>
              </a:lnSpc>
              <a:spcBef>
                <a:spcPct val="0"/>
              </a:spcBef>
              <a:spcAft>
                <a:spcPts val="24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两个信号的时间分别是：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±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±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，这里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分别是两个探测器的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时滞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，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则分别由探测器系统的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时间分辨能力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决定。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Symbol" pitchFamily="18" charset="2"/>
            </a:endParaRPr>
          </a:p>
          <a:p>
            <a:pPr marL="266700" indent="-266700">
              <a:lnSpc>
                <a:spcPct val="200000"/>
              </a:lnSpc>
              <a:spcBef>
                <a:spcPct val="0"/>
              </a:spcBef>
              <a:spcAft>
                <a:spcPts val="24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两个同时事件的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时间差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由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→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d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±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，其中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d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=|t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-t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|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，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=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Symbol" pitchFamily="18" charset="2"/>
            </a:endParaRPr>
          </a:p>
          <a:p>
            <a:pPr marL="266700" indent="-266700">
              <a:lnSpc>
                <a:spcPct val="200000"/>
              </a:lnSpc>
              <a:spcBef>
                <a:spcPct val="0"/>
              </a:spcBef>
              <a:spcAft>
                <a:spcPts val="24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d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不值得担心，只要为某一探测器设置一个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时间延迟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d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，就能消除。但是两个信号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仍然不同时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，因为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±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随机性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无法消除。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Symbol" pitchFamily="18" charset="2"/>
            </a:endParaRPr>
          </a:p>
          <a:p>
            <a:pPr marL="266700" indent="-266700">
              <a:lnSpc>
                <a:spcPct val="200000"/>
              </a:lnSpc>
              <a:spcBef>
                <a:spcPct val="0"/>
              </a:spcBef>
              <a:spcAft>
                <a:spcPts val="24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为了让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同时事件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能够发生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真符合，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必须有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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s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&gt;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49" name="内容占位符 4">
            <a:extLst>
              <a:ext uri="{FF2B5EF4-FFF2-40B4-BE49-F238E27FC236}">
                <a16:creationId xmlns:a16="http://schemas.microsoft.com/office/drawing/2014/main" id="{375DD2C6-8E31-4B6D-BCE4-E303E80046B8}"/>
              </a:ext>
            </a:extLst>
          </p:cNvPr>
          <p:cNvSpPr txBox="1">
            <a:spLocks/>
          </p:cNvSpPr>
          <p:nvPr/>
        </p:nvSpPr>
        <p:spPr>
          <a:xfrm>
            <a:off x="6723009" y="1"/>
            <a:ext cx="1071154" cy="28467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真符合</a:t>
            </a:r>
          </a:p>
        </p:txBody>
      </p:sp>
    </p:spTree>
    <p:extLst>
      <p:ext uri="{BB962C8B-B14F-4D97-AF65-F5344CB8AC3E}">
        <p14:creationId xmlns:p14="http://schemas.microsoft.com/office/powerpoint/2010/main" val="22207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93976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95411" y="1"/>
            <a:ext cx="3296589" cy="284671"/>
          </a:xfr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真符合的计数率</a:t>
            </a:r>
          </a:p>
        </p:txBody>
      </p:sp>
      <p:grpSp>
        <p:nvGrpSpPr>
          <p:cNvPr id="14" name="Group 44">
            <a:extLst>
              <a:ext uri="{FF2B5EF4-FFF2-40B4-BE49-F238E27FC236}">
                <a16:creationId xmlns:a16="http://schemas.microsoft.com/office/drawing/2014/main" id="{65F95679-E84A-467D-9D03-A807482CE8BE}"/>
              </a:ext>
            </a:extLst>
          </p:cNvPr>
          <p:cNvGrpSpPr>
            <a:grpSpLocks/>
          </p:cNvGrpSpPr>
          <p:nvPr/>
        </p:nvGrpSpPr>
        <p:grpSpPr bwMode="auto">
          <a:xfrm>
            <a:off x="808477" y="1363411"/>
            <a:ext cx="2232025" cy="1247883"/>
            <a:chOff x="659" y="435"/>
            <a:chExt cx="1406" cy="787"/>
          </a:xfrm>
        </p:grpSpPr>
        <p:sp>
          <p:nvSpPr>
            <p:cNvPr id="15" name="Text Box 45">
              <a:extLst>
                <a:ext uri="{FF2B5EF4-FFF2-40B4-BE49-F238E27FC236}">
                  <a16:creationId xmlns:a16="http://schemas.microsoft.com/office/drawing/2014/main" id="{1B794EF4-5D5A-4D3B-8C66-D1CAFB933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" y="435"/>
              <a:ext cx="140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en-US" altLang="zh-CN" sz="2800">
                  <a:latin typeface="楷体" pitchFamily="49" charset="-122"/>
                  <a:ea typeface="楷体" pitchFamily="49" charset="-122"/>
                  <a:sym typeface="Symbol" pitchFamily="18" charset="2"/>
                </a:rPr>
                <a:t></a:t>
              </a:r>
              <a:r>
                <a:rPr lang="zh-CN" altLang="en-US" sz="2800">
                  <a:latin typeface="楷体" pitchFamily="49" charset="-122"/>
                  <a:ea typeface="楷体" pitchFamily="49" charset="-122"/>
                </a:rPr>
                <a:t>道的计数率</a:t>
              </a:r>
              <a:endParaRPr lang="zh-CN" altLang="en-US" sz="2800">
                <a:latin typeface="楷体" pitchFamily="49" charset="-122"/>
                <a:ea typeface="楷体" pitchFamily="49" charset="-122"/>
                <a:sym typeface="Symbol" pitchFamily="18" charset="2"/>
              </a:endParaRPr>
            </a:p>
          </p:txBody>
        </p:sp>
        <p:graphicFrame>
          <p:nvGraphicFramePr>
            <p:cNvPr id="16" name="Object 46">
              <a:extLst>
                <a:ext uri="{FF2B5EF4-FFF2-40B4-BE49-F238E27FC236}">
                  <a16:creationId xmlns:a16="http://schemas.microsoft.com/office/drawing/2014/main" id="{41AABC7E-2E04-4DDB-8A2A-5C4E193B96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5" y="842"/>
            <a:ext cx="1219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71" name="Equation" r:id="rId3" imgW="774360" imgH="241200" progId="Equation.DSMT4">
                    <p:embed/>
                  </p:oleObj>
                </mc:Choice>
                <mc:Fallback>
                  <p:oleObj name="Equation" r:id="rId3" imgW="774360" imgH="241200" progId="Equation.DSMT4">
                    <p:embed/>
                    <p:pic>
                      <p:nvPicPr>
                        <p:cNvPr id="16" name="Object 46">
                          <a:extLst>
                            <a:ext uri="{FF2B5EF4-FFF2-40B4-BE49-F238E27FC236}">
                              <a16:creationId xmlns:a16="http://schemas.microsoft.com/office/drawing/2014/main" id="{41AABC7E-2E04-4DDB-8A2A-5C4E193B96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" y="842"/>
                          <a:ext cx="1219" cy="38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47">
            <a:extLst>
              <a:ext uri="{FF2B5EF4-FFF2-40B4-BE49-F238E27FC236}">
                <a16:creationId xmlns:a16="http://schemas.microsoft.com/office/drawing/2014/main" id="{FCD6300E-9CC0-4949-9528-2149F75F130E}"/>
              </a:ext>
            </a:extLst>
          </p:cNvPr>
          <p:cNvGrpSpPr>
            <a:grpSpLocks/>
          </p:cNvGrpSpPr>
          <p:nvPr/>
        </p:nvGrpSpPr>
        <p:grpSpPr bwMode="auto">
          <a:xfrm>
            <a:off x="7285477" y="1344468"/>
            <a:ext cx="2162175" cy="1266826"/>
            <a:chOff x="-1157" y="1231"/>
            <a:chExt cx="1362" cy="798"/>
          </a:xfrm>
        </p:grpSpPr>
        <p:sp>
          <p:nvSpPr>
            <p:cNvPr id="18" name="Text Box 48">
              <a:extLst>
                <a:ext uri="{FF2B5EF4-FFF2-40B4-BE49-F238E27FC236}">
                  <a16:creationId xmlns:a16="http://schemas.microsoft.com/office/drawing/2014/main" id="{71AC4114-3195-4CB4-96C3-834414831E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57" y="1231"/>
              <a:ext cx="13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en-US" altLang="zh-CN" sz="2800" dirty="0">
                  <a:latin typeface="楷体" pitchFamily="49" charset="-122"/>
                  <a:ea typeface="楷体" pitchFamily="49" charset="-122"/>
                  <a:sym typeface="Symbol" pitchFamily="18" charset="2"/>
                </a:rPr>
                <a:t></a:t>
              </a:r>
              <a:r>
                <a:rPr lang="zh-CN" altLang="en-US" sz="2800" dirty="0">
                  <a:latin typeface="楷体" pitchFamily="49" charset="-122"/>
                  <a:ea typeface="楷体" pitchFamily="49" charset="-122"/>
                </a:rPr>
                <a:t>道的计数率</a:t>
              </a:r>
            </a:p>
          </p:txBody>
        </p:sp>
        <p:graphicFrame>
          <p:nvGraphicFramePr>
            <p:cNvPr id="19" name="Object 49">
              <a:extLst>
                <a:ext uri="{FF2B5EF4-FFF2-40B4-BE49-F238E27FC236}">
                  <a16:creationId xmlns:a16="http://schemas.microsoft.com/office/drawing/2014/main" id="{8F1FB6C7-3B29-40D6-B86C-2901E7F085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1070" y="1649"/>
            <a:ext cx="1160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72" name="Equation" r:id="rId5" imgW="736560" imgH="241200" progId="Equation.DSMT4">
                    <p:embed/>
                  </p:oleObj>
                </mc:Choice>
                <mc:Fallback>
                  <p:oleObj name="Equation" r:id="rId5" imgW="736560" imgH="241200" progId="Equation.DSMT4">
                    <p:embed/>
                    <p:pic>
                      <p:nvPicPr>
                        <p:cNvPr id="19" name="Object 49">
                          <a:extLst>
                            <a:ext uri="{FF2B5EF4-FFF2-40B4-BE49-F238E27FC236}">
                              <a16:creationId xmlns:a16="http://schemas.microsoft.com/office/drawing/2014/main" id="{8F1FB6C7-3B29-40D6-B86C-2901E7F085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070" y="1649"/>
                          <a:ext cx="1160" cy="38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CE898E49-339D-4F06-9B59-44755D5EF015}"/>
              </a:ext>
            </a:extLst>
          </p:cNvPr>
          <p:cNvGrpSpPr>
            <a:grpSpLocks/>
          </p:cNvGrpSpPr>
          <p:nvPr/>
        </p:nvGrpSpPr>
        <p:grpSpPr bwMode="auto">
          <a:xfrm>
            <a:off x="1167252" y="4248726"/>
            <a:ext cx="2828925" cy="954087"/>
            <a:chOff x="333" y="2231"/>
            <a:chExt cx="1782" cy="601"/>
          </a:xfrm>
        </p:grpSpPr>
        <p:graphicFrame>
          <p:nvGraphicFramePr>
            <p:cNvPr id="21" name="Object 51">
              <a:extLst>
                <a:ext uri="{FF2B5EF4-FFF2-40B4-BE49-F238E27FC236}">
                  <a16:creationId xmlns:a16="http://schemas.microsoft.com/office/drawing/2014/main" id="{01FD538C-0DAA-4F4C-A39F-BDA1B8B2F1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5" y="2367"/>
            <a:ext cx="74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73" name="Equation" r:id="rId7" imgW="409522" imgH="171450" progId="Equation.DSMT4">
                    <p:embed/>
                  </p:oleObj>
                </mc:Choice>
                <mc:Fallback>
                  <p:oleObj name="Equation" r:id="rId7" imgW="409522" imgH="171450" progId="Equation.DSMT4">
                    <p:embed/>
                    <p:pic>
                      <p:nvPicPr>
                        <p:cNvPr id="21" name="Object 51">
                          <a:extLst>
                            <a:ext uri="{FF2B5EF4-FFF2-40B4-BE49-F238E27FC236}">
                              <a16:creationId xmlns:a16="http://schemas.microsoft.com/office/drawing/2014/main" id="{01FD538C-0DAA-4F4C-A39F-BDA1B8B2F1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5" y="2367"/>
                          <a:ext cx="740" cy="36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52">
              <a:extLst>
                <a:ext uri="{FF2B5EF4-FFF2-40B4-BE49-F238E27FC236}">
                  <a16:creationId xmlns:a16="http://schemas.microsoft.com/office/drawing/2014/main" id="{6B08D775-144C-4A7C-BAB4-C2F5B165E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" y="2231"/>
              <a:ext cx="998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真符合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计数率</a:t>
              </a:r>
            </a:p>
          </p:txBody>
        </p:sp>
      </p:grpSp>
      <p:grpSp>
        <p:nvGrpSpPr>
          <p:cNvPr id="23" name="Group 53">
            <a:extLst>
              <a:ext uri="{FF2B5EF4-FFF2-40B4-BE49-F238E27FC236}">
                <a16:creationId xmlns:a16="http://schemas.microsoft.com/office/drawing/2014/main" id="{DB6594EA-EADB-491E-9EF1-438D08EC6B6E}"/>
              </a:ext>
            </a:extLst>
          </p:cNvPr>
          <p:cNvGrpSpPr>
            <a:grpSpLocks/>
          </p:cNvGrpSpPr>
          <p:nvPr/>
        </p:nvGrpSpPr>
        <p:grpSpPr bwMode="auto">
          <a:xfrm>
            <a:off x="7039415" y="4060389"/>
            <a:ext cx="4395788" cy="1143000"/>
            <a:chOff x="3578" y="2292"/>
            <a:chExt cx="2769" cy="720"/>
          </a:xfrm>
        </p:grpSpPr>
        <p:graphicFrame>
          <p:nvGraphicFramePr>
            <p:cNvPr id="24" name="Object 54">
              <a:extLst>
                <a:ext uri="{FF2B5EF4-FFF2-40B4-BE49-F238E27FC236}">
                  <a16:creationId xmlns:a16="http://schemas.microsoft.com/office/drawing/2014/main" id="{803A8599-0B7E-4047-811F-CF82002DB3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0477350"/>
                </p:ext>
              </p:extLst>
            </p:nvPr>
          </p:nvGraphicFramePr>
          <p:xfrm>
            <a:off x="5267" y="2292"/>
            <a:ext cx="1080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74" name="Equation" r:id="rId9" imgW="628599" imgH="400140" progId="Equation.DSMT4">
                    <p:embed/>
                  </p:oleObj>
                </mc:Choice>
                <mc:Fallback>
                  <p:oleObj name="Equation" r:id="rId9" imgW="628599" imgH="400140" progId="Equation.DSMT4">
                    <p:embed/>
                    <p:pic>
                      <p:nvPicPr>
                        <p:cNvPr id="24" name="Object 54">
                          <a:extLst>
                            <a:ext uri="{FF2B5EF4-FFF2-40B4-BE49-F238E27FC236}">
                              <a16:creationId xmlns:a16="http://schemas.microsoft.com/office/drawing/2014/main" id="{803A8599-0B7E-4047-811F-CF82002DB3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7" y="2292"/>
                          <a:ext cx="1080" cy="72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55">
              <a:extLst>
                <a:ext uri="{FF2B5EF4-FFF2-40B4-BE49-F238E27FC236}">
                  <a16:creationId xmlns:a16="http://schemas.microsoft.com/office/drawing/2014/main" id="{B1A1C96A-B787-46E7-AE46-D82A021DF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8" y="2478"/>
              <a:ext cx="163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Symbol" pitchFamily="18" charset="2"/>
                </a:rPr>
                <a:t>放射源活度为</a:t>
              </a: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：</a:t>
              </a:r>
            </a:p>
          </p:txBody>
        </p:sp>
      </p:grpSp>
      <p:grpSp>
        <p:nvGrpSpPr>
          <p:cNvPr id="26" name="Group 56">
            <a:extLst>
              <a:ext uri="{FF2B5EF4-FFF2-40B4-BE49-F238E27FC236}">
                <a16:creationId xmlns:a16="http://schemas.microsoft.com/office/drawing/2014/main" id="{77168801-8F1A-4043-BCD8-B172E6B3D21B}"/>
              </a:ext>
            </a:extLst>
          </p:cNvPr>
          <p:cNvGrpSpPr>
            <a:grpSpLocks/>
          </p:cNvGrpSpPr>
          <p:nvPr/>
        </p:nvGrpSpPr>
        <p:grpSpPr bwMode="auto">
          <a:xfrm>
            <a:off x="3153214" y="1854775"/>
            <a:ext cx="3886200" cy="2479675"/>
            <a:chOff x="2784" y="598"/>
            <a:chExt cx="2448" cy="1562"/>
          </a:xfrm>
        </p:grpSpPr>
        <p:grpSp>
          <p:nvGrpSpPr>
            <p:cNvPr id="27" name="Group 57">
              <a:extLst>
                <a:ext uri="{FF2B5EF4-FFF2-40B4-BE49-F238E27FC236}">
                  <a16:creationId xmlns:a16="http://schemas.microsoft.com/office/drawing/2014/main" id="{950FD8C7-20D4-485B-803A-FAB8508B88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598"/>
              <a:ext cx="2448" cy="1562"/>
              <a:chOff x="432" y="262"/>
              <a:chExt cx="2448" cy="1562"/>
            </a:xfrm>
          </p:grpSpPr>
          <p:sp>
            <p:nvSpPr>
              <p:cNvPr id="29" name="Line 58">
                <a:extLst>
                  <a:ext uri="{FF2B5EF4-FFF2-40B4-BE49-F238E27FC236}">
                    <a16:creationId xmlns:a16="http://schemas.microsoft.com/office/drawing/2014/main" id="{86A85FBF-0CED-49AA-89EC-0DBE793C9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624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0" name="Object 59">
                <a:extLst>
                  <a:ext uri="{FF2B5EF4-FFF2-40B4-BE49-F238E27FC236}">
                    <a16:creationId xmlns:a16="http://schemas.microsoft.com/office/drawing/2014/main" id="{196C0A41-40CB-4C4E-B20B-CB23732312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1" y="321"/>
              <a:ext cx="227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475" name="Equation" r:id="rId11" imgW="95357" imgH="142830" progId="Equation.DSMT4">
                      <p:embed/>
                    </p:oleObj>
                  </mc:Choice>
                  <mc:Fallback>
                    <p:oleObj name="Equation" r:id="rId11" imgW="95357" imgH="142830" progId="Equation.DSMT4">
                      <p:embed/>
                      <p:pic>
                        <p:nvPicPr>
                          <p:cNvPr id="30" name="Object 59">
                            <a:extLst>
                              <a:ext uri="{FF2B5EF4-FFF2-40B4-BE49-F238E27FC236}">
                                <a16:creationId xmlns:a16="http://schemas.microsoft.com/office/drawing/2014/main" id="{196C0A41-40CB-4C4E-B20B-CB23732312C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21" y="321"/>
                            <a:ext cx="227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1" name="Group 60">
                <a:extLst>
                  <a:ext uri="{FF2B5EF4-FFF2-40B4-BE49-F238E27FC236}">
                    <a16:creationId xmlns:a16="http://schemas.microsoft.com/office/drawing/2014/main" id="{7086A15E-485B-436E-AB2A-C12ECE2792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" y="480"/>
                <a:ext cx="528" cy="293"/>
                <a:chOff x="3024" y="2736"/>
                <a:chExt cx="528" cy="293"/>
              </a:xfrm>
            </p:grpSpPr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799A58E2-5265-4D9E-B040-D770B28641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4" y="2736"/>
                  <a:ext cx="528" cy="28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59" name="Object 62">
                  <a:extLst>
                    <a:ext uri="{FF2B5EF4-FFF2-40B4-BE49-F238E27FC236}">
                      <a16:creationId xmlns:a16="http://schemas.microsoft.com/office/drawing/2014/main" id="{DD718043-6CB2-41E9-B28C-7D3DF8F1A70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52" y="2755"/>
                <a:ext cx="441" cy="27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1476" name="Equation" r:id="rId13" imgW="314435" imgH="171450" progId="Equation.DSMT4">
                        <p:embed/>
                      </p:oleObj>
                    </mc:Choice>
                    <mc:Fallback>
                      <p:oleObj name="Equation" r:id="rId13" imgW="314435" imgH="171450" progId="Equation.DSMT4">
                        <p:embed/>
                        <p:pic>
                          <p:nvPicPr>
                            <p:cNvPr id="59" name="Object 62">
                              <a:extLst>
                                <a:ext uri="{FF2B5EF4-FFF2-40B4-BE49-F238E27FC236}">
                                  <a16:creationId xmlns:a16="http://schemas.microsoft.com/office/drawing/2014/main" id="{DD718043-6CB2-41E9-B28C-7D3DF8F1A70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52" y="2755"/>
                              <a:ext cx="441" cy="27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2" name="Line 63">
                <a:extLst>
                  <a:ext uri="{FF2B5EF4-FFF2-40B4-BE49-F238E27FC236}">
                    <a16:creationId xmlns:a16="http://schemas.microsoft.com/office/drawing/2014/main" id="{05D1662F-34A9-43C2-8119-09DC94B8B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624"/>
                <a:ext cx="48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3" name="Object 64">
                <a:extLst>
                  <a:ext uri="{FF2B5EF4-FFF2-40B4-BE49-F238E27FC236}">
                    <a16:creationId xmlns:a16="http://schemas.microsoft.com/office/drawing/2014/main" id="{FB1265EE-F7C6-41B6-AEFC-DCDDC5312A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52" y="364"/>
              <a:ext cx="200" cy="2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477" name="Equation" r:id="rId15" imgW="66723" imgH="104760" progId="Equation.DSMT4">
                      <p:embed/>
                    </p:oleObj>
                  </mc:Choice>
                  <mc:Fallback>
                    <p:oleObj name="Equation" r:id="rId15" imgW="66723" imgH="104760" progId="Equation.DSMT4">
                      <p:embed/>
                      <p:pic>
                        <p:nvPicPr>
                          <p:cNvPr id="33" name="Object 64">
                            <a:extLst>
                              <a:ext uri="{FF2B5EF4-FFF2-40B4-BE49-F238E27FC236}">
                                <a16:creationId xmlns:a16="http://schemas.microsoft.com/office/drawing/2014/main" id="{FB1265EE-F7C6-41B6-AEFC-DCDDC5312A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52" y="364"/>
                            <a:ext cx="200" cy="2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4" name="Group 65">
                <a:extLst>
                  <a:ext uri="{FF2B5EF4-FFF2-40B4-BE49-F238E27FC236}">
                    <a16:creationId xmlns:a16="http://schemas.microsoft.com/office/drawing/2014/main" id="{AADB74DF-BF27-4B21-8712-40862FFD93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2" y="480"/>
                <a:ext cx="528" cy="294"/>
                <a:chOff x="3024" y="3264"/>
                <a:chExt cx="528" cy="294"/>
              </a:xfrm>
            </p:grpSpPr>
            <p:sp>
              <p:nvSpPr>
                <p:cNvPr id="56" name="Rectangle 66">
                  <a:extLst>
                    <a:ext uri="{FF2B5EF4-FFF2-40B4-BE49-F238E27FC236}">
                      <a16:creationId xmlns:a16="http://schemas.microsoft.com/office/drawing/2014/main" id="{9D8FEEB3-8F99-421F-88A7-3ED89A1C7E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4" y="3264"/>
                  <a:ext cx="528" cy="28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57" name="Object 67">
                  <a:extLst>
                    <a:ext uri="{FF2B5EF4-FFF2-40B4-BE49-F238E27FC236}">
                      <a16:creationId xmlns:a16="http://schemas.microsoft.com/office/drawing/2014/main" id="{EA4DBC2B-B12A-456E-B025-0C157AC31CE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51" y="3284"/>
                <a:ext cx="456" cy="27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1478" name="Equation" r:id="rId17" imgW="323889" imgH="171450" progId="Equation.DSMT4">
                        <p:embed/>
                      </p:oleObj>
                    </mc:Choice>
                    <mc:Fallback>
                      <p:oleObj name="Equation" r:id="rId17" imgW="323889" imgH="171450" progId="Equation.DSMT4">
                        <p:embed/>
                        <p:pic>
                          <p:nvPicPr>
                            <p:cNvPr id="57" name="Object 67">
                              <a:extLst>
                                <a:ext uri="{FF2B5EF4-FFF2-40B4-BE49-F238E27FC236}">
                                  <a16:creationId xmlns:a16="http://schemas.microsoft.com/office/drawing/2014/main" id="{EA4DBC2B-B12A-456E-B025-0C157AC31CE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51" y="3284"/>
                              <a:ext cx="456" cy="27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5" name="Line 68">
                <a:extLst>
                  <a:ext uri="{FF2B5EF4-FFF2-40B4-BE49-F238E27FC236}">
                    <a16:creationId xmlns:a16="http://schemas.microsoft.com/office/drawing/2014/main" id="{87E0827F-7006-4062-92F3-96E9B22F8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8" y="768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69">
                <a:extLst>
                  <a:ext uri="{FF2B5EF4-FFF2-40B4-BE49-F238E27FC236}">
                    <a16:creationId xmlns:a16="http://schemas.microsoft.com/office/drawing/2014/main" id="{37C22137-342F-4510-89FA-7B15F2337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344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70">
                <a:extLst>
                  <a:ext uri="{FF2B5EF4-FFF2-40B4-BE49-F238E27FC236}">
                    <a16:creationId xmlns:a16="http://schemas.microsoft.com/office/drawing/2014/main" id="{90AFFD6A-B114-49AD-8E08-8CD30D7E3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344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" name="Group 71">
                <a:extLst>
                  <a:ext uri="{FF2B5EF4-FFF2-40B4-BE49-F238E27FC236}">
                    <a16:creationId xmlns:a16="http://schemas.microsoft.com/office/drawing/2014/main" id="{A57D6637-9566-4DFF-91CD-6D9C53014C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83" y="1152"/>
                <a:ext cx="585" cy="384"/>
                <a:chOff x="1383" y="1248"/>
                <a:chExt cx="585" cy="384"/>
              </a:xfrm>
            </p:grpSpPr>
            <p:sp>
              <p:nvSpPr>
                <p:cNvPr id="54" name="Rectangle 72">
                  <a:extLst>
                    <a:ext uri="{FF2B5EF4-FFF2-40B4-BE49-F238E27FC236}">
                      <a16:creationId xmlns:a16="http://schemas.microsoft.com/office/drawing/2014/main" id="{E0881BD0-25A0-4BCD-8AFE-5C8EA6034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" y="1248"/>
                  <a:ext cx="576" cy="38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55" name="Object 73">
                  <a:extLst>
                    <a:ext uri="{FF2B5EF4-FFF2-40B4-BE49-F238E27FC236}">
                      <a16:creationId xmlns:a16="http://schemas.microsoft.com/office/drawing/2014/main" id="{E441E675-F3B3-449C-BBB7-3A04758237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3" y="1322"/>
                <a:ext cx="528" cy="2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1479" name="Equation" r:id="rId19" imgW="361978" imgH="123930" progId="Equation.DSMT4">
                        <p:embed/>
                      </p:oleObj>
                    </mc:Choice>
                    <mc:Fallback>
                      <p:oleObj name="Equation" r:id="rId19" imgW="361978" imgH="123930" progId="Equation.DSMT4">
                        <p:embed/>
                        <p:pic>
                          <p:nvPicPr>
                            <p:cNvPr id="55" name="Object 73">
                              <a:extLst>
                                <a:ext uri="{FF2B5EF4-FFF2-40B4-BE49-F238E27FC236}">
                                  <a16:creationId xmlns:a16="http://schemas.microsoft.com/office/drawing/2014/main" id="{E441E675-F3B3-449C-BBB7-3A047582371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83" y="1322"/>
                              <a:ext cx="528" cy="2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9" name="Line 74">
                <a:extLst>
                  <a:ext uri="{FF2B5EF4-FFF2-40B4-BE49-F238E27FC236}">
                    <a16:creationId xmlns:a16="http://schemas.microsoft.com/office/drawing/2014/main" id="{187B353D-0BB1-4B83-982E-3419A4CF6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2" y="768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75">
                <a:extLst>
                  <a:ext uri="{FF2B5EF4-FFF2-40B4-BE49-F238E27FC236}">
                    <a16:creationId xmlns:a16="http://schemas.microsoft.com/office/drawing/2014/main" id="{94269A88-6F29-4858-B6AE-B393FD4B8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2" y="432"/>
                <a:ext cx="0" cy="38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76">
                <a:extLst>
                  <a:ext uri="{FF2B5EF4-FFF2-40B4-BE49-F238E27FC236}">
                    <a16:creationId xmlns:a16="http://schemas.microsoft.com/office/drawing/2014/main" id="{37161A7D-7D4E-4461-BEBA-C83996142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432"/>
                <a:ext cx="0" cy="38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77">
                <a:extLst>
                  <a:ext uri="{FF2B5EF4-FFF2-40B4-BE49-F238E27FC236}">
                    <a16:creationId xmlns:a16="http://schemas.microsoft.com/office/drawing/2014/main" id="{8959723B-40B0-4090-9271-90E92F7FA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8" y="432"/>
                <a:ext cx="0" cy="38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51" name="Object 78">
                <a:extLst>
                  <a:ext uri="{FF2B5EF4-FFF2-40B4-BE49-F238E27FC236}">
                    <a16:creationId xmlns:a16="http://schemas.microsoft.com/office/drawing/2014/main" id="{D6B8A28B-F2CC-44A4-B1F1-1A6ECF2658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61" y="524"/>
              <a:ext cx="160" cy="2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480" name="Equation" r:id="rId21" imgW="101520" imgH="164880" progId="Equation.DSMT4">
                      <p:embed/>
                    </p:oleObj>
                  </mc:Choice>
                  <mc:Fallback>
                    <p:oleObj name="Equation" r:id="rId21" imgW="101520" imgH="164880" progId="Equation.DSMT4">
                      <p:embed/>
                      <p:pic>
                        <p:nvPicPr>
                          <p:cNvPr id="51" name="Object 78">
                            <a:extLst>
                              <a:ext uri="{FF2B5EF4-FFF2-40B4-BE49-F238E27FC236}">
                                <a16:creationId xmlns:a16="http://schemas.microsoft.com/office/drawing/2014/main" id="{D6B8A28B-F2CC-44A4-B1F1-1A6ECF26580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1" y="524"/>
                            <a:ext cx="160" cy="2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2" name="Object 79">
                <a:extLst>
                  <a:ext uri="{FF2B5EF4-FFF2-40B4-BE49-F238E27FC236}">
                    <a16:creationId xmlns:a16="http://schemas.microsoft.com/office/drawing/2014/main" id="{E48DB77E-D74F-4BBD-88CB-2079A797F7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47" y="262"/>
              <a:ext cx="188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481" name="Equation" r:id="rId23" imgW="66723" imgH="123930" progId="Equation.DSMT4">
                      <p:embed/>
                    </p:oleObj>
                  </mc:Choice>
                  <mc:Fallback>
                    <p:oleObj name="Equation" r:id="rId23" imgW="66723" imgH="123930" progId="Equation.DSMT4">
                      <p:embed/>
                      <p:pic>
                        <p:nvPicPr>
                          <p:cNvPr id="52" name="Object 79">
                            <a:extLst>
                              <a:ext uri="{FF2B5EF4-FFF2-40B4-BE49-F238E27FC236}">
                                <a16:creationId xmlns:a16="http://schemas.microsoft.com/office/drawing/2014/main" id="{E48DB77E-D74F-4BBD-88CB-2079A797F72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47" y="262"/>
                            <a:ext cx="188" cy="2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" name="Line 80">
                <a:extLst>
                  <a:ext uri="{FF2B5EF4-FFF2-40B4-BE49-F238E27FC236}">
                    <a16:creationId xmlns:a16="http://schemas.microsoft.com/office/drawing/2014/main" id="{A6AE41A8-0A93-4EA2-83E7-DA6AD4626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80" y="1536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" name="Line 81">
              <a:extLst>
                <a:ext uri="{FF2B5EF4-FFF2-40B4-BE49-F238E27FC236}">
                  <a16:creationId xmlns:a16="http://schemas.microsoft.com/office/drawing/2014/main" id="{9C0D6899-7DBF-495A-8EBB-C883DB1C3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81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0" name="Object 82">
            <a:extLst>
              <a:ext uri="{FF2B5EF4-FFF2-40B4-BE49-F238E27FC236}">
                <a16:creationId xmlns:a16="http://schemas.microsoft.com/office/drawing/2014/main" id="{33D4A548-D573-4B8C-A839-32C54AC8B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387404"/>
              </p:ext>
            </p:extLst>
          </p:nvPr>
        </p:nvGraphicFramePr>
        <p:xfrm>
          <a:off x="4037452" y="4461451"/>
          <a:ext cx="920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82" name="Equation" r:id="rId25" imgW="314435" imgH="180900" progId="Equation.DSMT4">
                  <p:embed/>
                </p:oleObj>
              </mc:Choice>
              <mc:Fallback>
                <p:oleObj name="Equation" r:id="rId25" imgW="314435" imgH="180900" progId="Equation.DSMT4">
                  <p:embed/>
                  <p:pic>
                    <p:nvPicPr>
                      <p:cNvPr id="60" name="Object 82">
                        <a:extLst>
                          <a:ext uri="{FF2B5EF4-FFF2-40B4-BE49-F238E27FC236}">
                            <a16:creationId xmlns:a16="http://schemas.microsoft.com/office/drawing/2014/main" id="{33D4A548-D573-4B8C-A839-32C54AC8BA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7452" y="4461451"/>
                        <a:ext cx="920750" cy="603250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83">
            <a:extLst>
              <a:ext uri="{FF2B5EF4-FFF2-40B4-BE49-F238E27FC236}">
                <a16:creationId xmlns:a16="http://schemas.microsoft.com/office/drawing/2014/main" id="{68C1C4FB-484E-41AA-ADCA-C6EC39500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092563"/>
              </p:ext>
            </p:extLst>
          </p:nvPr>
        </p:nvGraphicFramePr>
        <p:xfrm>
          <a:off x="5023289" y="4461451"/>
          <a:ext cx="8572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83" name="Equation" r:id="rId27" imgW="285801" imgH="180900" progId="Equation.DSMT4">
                  <p:embed/>
                </p:oleObj>
              </mc:Choice>
              <mc:Fallback>
                <p:oleObj name="Equation" r:id="rId27" imgW="285801" imgH="180900" progId="Equation.DSMT4">
                  <p:embed/>
                  <p:pic>
                    <p:nvPicPr>
                      <p:cNvPr id="61" name="Object 83">
                        <a:extLst>
                          <a:ext uri="{FF2B5EF4-FFF2-40B4-BE49-F238E27FC236}">
                            <a16:creationId xmlns:a16="http://schemas.microsoft.com/office/drawing/2014/main" id="{68C1C4FB-484E-41AA-ADCA-C6EC39500A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3289" y="4461451"/>
                        <a:ext cx="857250" cy="603250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85">
            <a:extLst>
              <a:ext uri="{FF2B5EF4-FFF2-40B4-BE49-F238E27FC236}">
                <a16:creationId xmlns:a16="http://schemas.microsoft.com/office/drawing/2014/main" id="{EBAE6B70-C1EB-474F-A547-5C19FB322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411" y="474576"/>
            <a:ext cx="4953000" cy="528638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800" b="1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假设每次衰变放出一个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l-GR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</a:p>
        </p:txBody>
      </p:sp>
      <p:sp>
        <p:nvSpPr>
          <p:cNvPr id="47" name="内容占位符 4">
            <a:extLst>
              <a:ext uri="{FF2B5EF4-FFF2-40B4-BE49-F238E27FC236}">
                <a16:creationId xmlns:a16="http://schemas.microsoft.com/office/drawing/2014/main" id="{96193AF3-D61E-4C0D-8ABD-8A303430853A}"/>
              </a:ext>
            </a:extLst>
          </p:cNvPr>
          <p:cNvSpPr txBox="1">
            <a:spLocks/>
          </p:cNvSpPr>
          <p:nvPr/>
        </p:nvSpPr>
        <p:spPr>
          <a:xfrm>
            <a:off x="7794165" y="1"/>
            <a:ext cx="1071154" cy="28467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真符合</a:t>
            </a:r>
          </a:p>
        </p:txBody>
      </p:sp>
    </p:spTree>
    <p:extLst>
      <p:ext uri="{BB962C8B-B14F-4D97-AF65-F5344CB8AC3E}">
        <p14:creationId xmlns:p14="http://schemas.microsoft.com/office/powerpoint/2010/main" val="123504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6" y="1"/>
            <a:ext cx="267037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840475" y="1"/>
            <a:ext cx="4351525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Hanford Experiment——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不成功的实验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18D4651C-6BA7-40BF-9D25-6AB2460EB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78"/>
          <a:stretch/>
        </p:blipFill>
        <p:spPr bwMode="auto">
          <a:xfrm>
            <a:off x="8488499" y="343840"/>
            <a:ext cx="3648949" cy="286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">
            <a:extLst>
              <a:ext uri="{FF2B5EF4-FFF2-40B4-BE49-F238E27FC236}">
                <a16:creationId xmlns:a16="http://schemas.microsoft.com/office/drawing/2014/main" id="{6C3BE07F-5F47-4744-A5D5-555DA28E0127}"/>
              </a:ext>
            </a:extLst>
          </p:cNvPr>
          <p:cNvSpPr txBox="1"/>
          <p:nvPr/>
        </p:nvSpPr>
        <p:spPr>
          <a:xfrm>
            <a:off x="54552" y="360007"/>
            <a:ext cx="8357928" cy="393594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very early spring of 1953, the Project Poltergeist team packed up Herr Auge (German for Mr. Eye, as this detector was named), the 300-liter neutrino detector, as well as numerous electronics and barrels of liquid scintillator, and setout for the new plutonium-producing reactor at the Hanford Engineering Works in Hanford, Washington.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the exhausting work, the results were not definitive. The delayed-coincidence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whether or not the reactor was 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was about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counts per minute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many times higher than the expected signal rate. 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scientists guessed that the background was 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due to cosmic rays 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entering the detector…</a:t>
            </a:r>
          </a:p>
        </p:txBody>
      </p:sp>
      <p:pic>
        <p:nvPicPr>
          <p:cNvPr id="65" name="Picture 4">
            <a:extLst>
              <a:ext uri="{FF2B5EF4-FFF2-40B4-BE49-F238E27FC236}">
                <a16:creationId xmlns:a16="http://schemas.microsoft.com/office/drawing/2014/main" id="{297A553D-0C87-4F26-AF61-101C28798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0"/>
          <a:stretch/>
        </p:blipFill>
        <p:spPr bwMode="auto">
          <a:xfrm>
            <a:off x="8588761" y="3213785"/>
            <a:ext cx="3578492" cy="30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27C264EB-344F-4BE9-9A98-F3F1BD2B639E}"/>
              </a:ext>
            </a:extLst>
          </p:cNvPr>
          <p:cNvGrpSpPr/>
          <p:nvPr/>
        </p:nvGrpSpPr>
        <p:grpSpPr>
          <a:xfrm>
            <a:off x="124115" y="4379804"/>
            <a:ext cx="7382950" cy="1823709"/>
            <a:chOff x="510458" y="160855"/>
            <a:chExt cx="8602646" cy="2889880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50820D2-18AB-47C8-B255-7B0C08A8A001}"/>
                </a:ext>
              </a:extLst>
            </p:cNvPr>
            <p:cNvGrpSpPr/>
            <p:nvPr/>
          </p:nvGrpSpPr>
          <p:grpSpPr>
            <a:xfrm>
              <a:off x="2329250" y="605482"/>
              <a:ext cx="5808914" cy="339812"/>
              <a:chOff x="1037968" y="1025610"/>
              <a:chExt cx="5808914" cy="506627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26DA2E9-8BCB-4026-B858-73E7994D7257}"/>
                  </a:ext>
                </a:extLst>
              </p:cNvPr>
              <p:cNvSpPr/>
              <p:nvPr/>
            </p:nvSpPr>
            <p:spPr>
              <a:xfrm>
                <a:off x="1037968" y="1025610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DD982893-F105-4891-9815-AE032B7959FD}"/>
                  </a:ext>
                </a:extLst>
              </p:cNvPr>
              <p:cNvSpPr/>
              <p:nvPr/>
            </p:nvSpPr>
            <p:spPr>
              <a:xfrm>
                <a:off x="1872049" y="1025610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1B23E0A-8BA2-41E5-8C5B-D3F6CC101009}"/>
                  </a:ext>
                </a:extLst>
              </p:cNvPr>
              <p:cNvSpPr/>
              <p:nvPr/>
            </p:nvSpPr>
            <p:spPr>
              <a:xfrm>
                <a:off x="2625811" y="1025610"/>
                <a:ext cx="148281" cy="506627"/>
              </a:xfrm>
              <a:prstGeom prst="rect">
                <a:avLst/>
              </a:prstGeom>
              <a:solidFill>
                <a:srgbClr val="FF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BE8D4258-0D2D-4D3C-8298-D16F583E4217}"/>
                  </a:ext>
                </a:extLst>
              </p:cNvPr>
              <p:cNvSpPr/>
              <p:nvPr/>
            </p:nvSpPr>
            <p:spPr>
              <a:xfrm>
                <a:off x="3960341" y="1025610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39D8279B-00F9-4CD0-927B-F81F542A39D1}"/>
                  </a:ext>
                </a:extLst>
              </p:cNvPr>
              <p:cNvSpPr/>
              <p:nvPr/>
            </p:nvSpPr>
            <p:spPr>
              <a:xfrm>
                <a:off x="5597611" y="1025610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FF6D41B-6DFC-4A94-83BE-7392793A9FEB}"/>
                  </a:ext>
                </a:extLst>
              </p:cNvPr>
              <p:cNvSpPr/>
              <p:nvPr/>
            </p:nvSpPr>
            <p:spPr>
              <a:xfrm>
                <a:off x="6698600" y="1025610"/>
                <a:ext cx="148282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72044D51-EC2F-4E02-8EB9-49ADCCEADA5D}"/>
                </a:ext>
              </a:extLst>
            </p:cNvPr>
            <p:cNvGrpSpPr/>
            <p:nvPr/>
          </p:nvGrpSpPr>
          <p:grpSpPr>
            <a:xfrm>
              <a:off x="1841158" y="1224939"/>
              <a:ext cx="6222841" cy="348088"/>
              <a:chOff x="549876" y="2188965"/>
              <a:chExt cx="6222841" cy="518967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73293D2-CD5F-44E5-B9CF-D1683385ECA6}"/>
                  </a:ext>
                </a:extLst>
              </p:cNvPr>
              <p:cNvSpPr/>
              <p:nvPr/>
            </p:nvSpPr>
            <p:spPr>
              <a:xfrm>
                <a:off x="549876" y="2201306"/>
                <a:ext cx="148280" cy="50662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EC95086A-60FB-4DFA-B1C8-098871A85EE4}"/>
                  </a:ext>
                </a:extLst>
              </p:cNvPr>
              <p:cNvSpPr/>
              <p:nvPr/>
            </p:nvSpPr>
            <p:spPr>
              <a:xfrm>
                <a:off x="2255109" y="2195145"/>
                <a:ext cx="148280" cy="50662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EF6E4E5-28D8-4172-9EED-DE20B80A96BD}"/>
                  </a:ext>
                </a:extLst>
              </p:cNvPr>
              <p:cNvSpPr/>
              <p:nvPr/>
            </p:nvSpPr>
            <p:spPr>
              <a:xfrm>
                <a:off x="2699951" y="2195147"/>
                <a:ext cx="148280" cy="506626"/>
              </a:xfrm>
              <a:prstGeom prst="rect">
                <a:avLst/>
              </a:prstGeom>
              <a:solidFill>
                <a:srgbClr val="FF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DC782D8-F2A5-43D4-9335-11C7F04B95B7}"/>
                  </a:ext>
                </a:extLst>
              </p:cNvPr>
              <p:cNvSpPr/>
              <p:nvPr/>
            </p:nvSpPr>
            <p:spPr>
              <a:xfrm>
                <a:off x="3694670" y="2195145"/>
                <a:ext cx="148280" cy="50662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E0D651CA-24E4-45B8-BF3D-B201107C98FC}"/>
                  </a:ext>
                </a:extLst>
              </p:cNvPr>
              <p:cNvSpPr/>
              <p:nvPr/>
            </p:nvSpPr>
            <p:spPr>
              <a:xfrm>
                <a:off x="5795318" y="2195145"/>
                <a:ext cx="148280" cy="50662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A9BEABBF-D59D-4FED-A653-42E85FD90643}"/>
                  </a:ext>
                </a:extLst>
              </p:cNvPr>
              <p:cNvSpPr/>
              <p:nvPr/>
            </p:nvSpPr>
            <p:spPr>
              <a:xfrm>
                <a:off x="6624437" y="2188965"/>
                <a:ext cx="148280" cy="506625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BE6CFFEE-9BC9-4BD9-8E8A-E208EAEEFC37}"/>
                </a:ext>
              </a:extLst>
            </p:cNvPr>
            <p:cNvGrpSpPr/>
            <p:nvPr/>
          </p:nvGrpSpPr>
          <p:grpSpPr>
            <a:xfrm>
              <a:off x="3991228" y="1847944"/>
              <a:ext cx="4146936" cy="339822"/>
              <a:chOff x="2699946" y="3389426"/>
              <a:chExt cx="4146936" cy="506641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01F7077-29C2-4314-8798-3EABA6896B42}"/>
                  </a:ext>
                </a:extLst>
              </p:cNvPr>
              <p:cNvSpPr/>
              <p:nvPr/>
            </p:nvSpPr>
            <p:spPr>
              <a:xfrm>
                <a:off x="2699946" y="3389433"/>
                <a:ext cx="148282" cy="506634"/>
              </a:xfrm>
              <a:prstGeom prst="rect">
                <a:avLst/>
              </a:prstGeom>
              <a:solidFill>
                <a:srgbClr val="00B050"/>
              </a:solidFill>
              <a:ln w="3175"/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1A5346F1-1F23-4A6B-89C8-AE3A739B3D40}"/>
                  </a:ext>
                </a:extLst>
              </p:cNvPr>
              <p:cNvSpPr/>
              <p:nvPr/>
            </p:nvSpPr>
            <p:spPr>
              <a:xfrm>
                <a:off x="6698600" y="3389426"/>
                <a:ext cx="148282" cy="506636"/>
              </a:xfrm>
              <a:prstGeom prst="rect">
                <a:avLst/>
              </a:prstGeom>
              <a:solidFill>
                <a:srgbClr val="00B050"/>
              </a:solidFill>
              <a:ln w="3175"/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BC7F8E4-0AE2-4F4C-9537-B339E956EC41}"/>
                </a:ext>
              </a:extLst>
            </p:cNvPr>
            <p:cNvSpPr txBox="1"/>
            <p:nvPr/>
          </p:nvSpPr>
          <p:spPr>
            <a:xfrm>
              <a:off x="514301" y="477755"/>
              <a:ext cx="738165" cy="487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信号</a:t>
              </a:r>
              <a:r>
                <a:rPr lang="en-US" altLang="zh-CN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0DF0704-3563-48E3-B5E6-4033F8652D4F}"/>
                </a:ext>
              </a:extLst>
            </p:cNvPr>
            <p:cNvSpPr txBox="1"/>
            <p:nvPr/>
          </p:nvSpPr>
          <p:spPr>
            <a:xfrm>
              <a:off x="514301" y="1141599"/>
              <a:ext cx="738165" cy="487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信号</a:t>
              </a:r>
              <a:r>
                <a:rPr lang="en-US" altLang="zh-CN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7A90A0C-750A-40B8-ABE0-AA35A8BCEB40}"/>
                </a:ext>
              </a:extLst>
            </p:cNvPr>
            <p:cNvSpPr txBox="1"/>
            <p:nvPr/>
          </p:nvSpPr>
          <p:spPr>
            <a:xfrm>
              <a:off x="510458" y="1795577"/>
              <a:ext cx="1051959" cy="487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符合输出</a:t>
              </a:r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23FBFD18-7182-4513-926E-174030227D85}"/>
                </a:ext>
              </a:extLst>
            </p:cNvPr>
            <p:cNvCxnSpPr/>
            <p:nvPr/>
          </p:nvCxnSpPr>
          <p:spPr>
            <a:xfrm>
              <a:off x="3669957" y="584886"/>
              <a:ext cx="222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9CE3F4E3-1D13-4221-B3E9-944C7A5A8391}"/>
                </a:ext>
              </a:extLst>
            </p:cNvPr>
            <p:cNvCxnSpPr/>
            <p:nvPr/>
          </p:nvCxnSpPr>
          <p:spPr>
            <a:xfrm flipH="1">
              <a:off x="4065373" y="584886"/>
              <a:ext cx="222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5" name="对象 74">
              <a:extLst>
                <a:ext uri="{FF2B5EF4-FFF2-40B4-BE49-F238E27FC236}">
                  <a16:creationId xmlns:a16="http://schemas.microsoft.com/office/drawing/2014/main" id="{7F965E0E-F39D-4C1B-AB43-7E4D6A76A0B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887613"/>
                </p:ext>
              </p:extLst>
            </p:nvPr>
          </p:nvGraphicFramePr>
          <p:xfrm>
            <a:off x="3830590" y="160855"/>
            <a:ext cx="321276" cy="481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784" name="Equation" r:id="rId4" imgW="152280" imgH="228600" progId="Equation.DSMT4">
                    <p:embed/>
                  </p:oleObj>
                </mc:Choice>
                <mc:Fallback>
                  <p:oleObj name="Equation" r:id="rId4" imgW="152280" imgH="228600" progId="Equation.DSMT4">
                    <p:embed/>
                    <p:pic>
                      <p:nvPicPr>
                        <p:cNvPr id="18" name="对象 1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30590" y="160855"/>
                          <a:ext cx="321276" cy="4819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22AA69D-949B-48B0-A9FB-A671A3DA39CF}"/>
                </a:ext>
              </a:extLst>
            </p:cNvPr>
            <p:cNvSpPr txBox="1"/>
            <p:nvPr/>
          </p:nvSpPr>
          <p:spPr>
            <a:xfrm>
              <a:off x="3694671" y="2374805"/>
              <a:ext cx="753108" cy="438939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真符合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F18718F-F76A-4138-A683-A18DA1CE9A23}"/>
                </a:ext>
              </a:extLst>
            </p:cNvPr>
            <p:cNvSpPr txBox="1"/>
            <p:nvPr/>
          </p:nvSpPr>
          <p:spPr>
            <a:xfrm>
              <a:off x="7597798" y="2403428"/>
              <a:ext cx="932419" cy="4389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偶然符合</a:t>
              </a: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02BF1D14-4E28-4472-8F51-78AC68E92A18}"/>
                </a:ext>
              </a:extLst>
            </p:cNvPr>
            <p:cNvCxnSpPr>
              <a:cxnSpLocks/>
            </p:cNvCxnSpPr>
            <p:nvPr/>
          </p:nvCxnSpPr>
          <p:spPr>
            <a:xfrm>
              <a:off x="668460" y="3050735"/>
              <a:ext cx="8121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9" name="对象 78">
              <a:extLst>
                <a:ext uri="{FF2B5EF4-FFF2-40B4-BE49-F238E27FC236}">
                  <a16:creationId xmlns:a16="http://schemas.microsoft.com/office/drawing/2014/main" id="{8FDE097D-AF41-41E0-ABDD-165F993381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2127327"/>
                </p:ext>
              </p:extLst>
            </p:nvPr>
          </p:nvGraphicFramePr>
          <p:xfrm>
            <a:off x="8926279" y="2101080"/>
            <a:ext cx="186825" cy="3219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785" name="Equation" r:id="rId6" imgW="88560" imgH="152280" progId="Equation.DSMT4">
                    <p:embed/>
                  </p:oleObj>
                </mc:Choice>
                <mc:Fallback>
                  <p:oleObj name="Equation" r:id="rId6" imgW="88560" imgH="152280" progId="Equation.DSMT4">
                    <p:embed/>
                    <p:pic>
                      <p:nvPicPr>
                        <p:cNvPr id="38" name="对象 3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926279" y="2101080"/>
                          <a:ext cx="186825" cy="3219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3053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93976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F0BD8C-A7F1-4597-9F9E-E72021F88F9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64073" y="1"/>
            <a:ext cx="4427927" cy="284671"/>
          </a:xfrm>
          <a:solidFill>
            <a:srgbClr val="FFFF00"/>
          </a:solidFill>
        </p:spPr>
        <p:txBody>
          <a:bodyPr>
            <a:normAutofit fontScale="62500" lnSpcReduction="20000"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偶然符合</a:t>
            </a:r>
            <a:r>
              <a:rPr lang="en-US" altLang="zh-CN" sz="2200" b="1" dirty="0">
                <a:solidFill>
                  <a:srgbClr val="FF0000"/>
                </a:solidFill>
              </a:rPr>
              <a:t>(</a:t>
            </a:r>
            <a:r>
              <a:rPr lang="en-US" altLang="zh-CN" sz="2200" b="1" dirty="0"/>
              <a:t>chance/accidental/random</a:t>
            </a:r>
            <a:r>
              <a:rPr lang="en-US" altLang="zh-CN" sz="2200" b="1" dirty="0">
                <a:solidFill>
                  <a:srgbClr val="FF0000"/>
                </a:solidFill>
              </a:rPr>
              <a:t> coincidence)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3" name="Text Box 2">
            <a:extLst>
              <a:ext uri="{FF2B5EF4-FFF2-40B4-BE49-F238E27FC236}">
                <a16:creationId xmlns:a16="http://schemas.microsoft.com/office/drawing/2014/main" id="{6FBDABE4-6CD8-45A6-AD6F-D1F29D5F2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2" y="357254"/>
            <a:ext cx="11898474" cy="1885196"/>
          </a:xfrm>
          <a:prstGeom prst="rect">
            <a:avLst/>
          </a:prstGeom>
          <a:solidFill>
            <a:schemeClr val="bg1"/>
          </a:solidFill>
          <a:ln w="38100" cmpd="dbl" algn="ctr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rgbClr val="0000FF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偶然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符合</a:t>
            </a:r>
            <a:r>
              <a:rPr lang="en-US" altLang="zh-CN" sz="2400" b="1" dirty="0">
                <a:solidFill>
                  <a:srgbClr val="FF0000"/>
                </a:solidFill>
              </a:rPr>
              <a:t>(</a:t>
            </a:r>
            <a:r>
              <a:rPr lang="en-US" altLang="zh-CN" sz="2400" b="1" dirty="0">
                <a:solidFill>
                  <a:srgbClr val="0000FF"/>
                </a:solidFill>
              </a:rPr>
              <a:t>chance/accidental/random </a:t>
            </a:r>
            <a:r>
              <a:rPr lang="en-US" altLang="zh-CN" sz="2400" b="1" dirty="0">
                <a:solidFill>
                  <a:srgbClr val="FF0000"/>
                </a:solidFill>
              </a:rPr>
              <a:t>coincidence)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同时发生的事情，却有可能是</a:t>
            </a:r>
            <a:r>
              <a:rPr lang="zh-CN" altLang="en-US" sz="2400" b="1" dirty="0">
                <a:solidFill>
                  <a:srgbClr val="0000FF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完全无关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的。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例如，在偶然的情况下，同时到达符合电路的非关联事件引起的符合（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噪声、本底、不同核发出的粒子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64" name="Object 4">
            <a:extLst>
              <a:ext uri="{FF2B5EF4-FFF2-40B4-BE49-F238E27FC236}">
                <a16:creationId xmlns:a16="http://schemas.microsoft.com/office/drawing/2014/main" id="{2B68AF40-2553-41A5-B669-8031AFD8DB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436168"/>
              </p:ext>
            </p:extLst>
          </p:nvPr>
        </p:nvGraphicFramePr>
        <p:xfrm>
          <a:off x="5861098" y="5462983"/>
          <a:ext cx="9239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66" name="Equation" r:id="rId3" imgW="295255" imgH="171450" progId="Equation.DSMT4">
                  <p:embed/>
                </p:oleObj>
              </mc:Choice>
              <mc:Fallback>
                <p:oleObj name="Equation" r:id="rId3" imgW="295255" imgH="171450" progId="Equation.DSMT4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1098" y="5462983"/>
                        <a:ext cx="9239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>
            <a:extLst>
              <a:ext uri="{FF2B5EF4-FFF2-40B4-BE49-F238E27FC236}">
                <a16:creationId xmlns:a16="http://schemas.microsoft.com/office/drawing/2014/main" id="{F47C52E4-7EC2-40A1-97E2-C570FF8954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630995"/>
              </p:ext>
            </p:extLst>
          </p:nvPr>
        </p:nvGraphicFramePr>
        <p:xfrm>
          <a:off x="6746154" y="5462983"/>
          <a:ext cx="3524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67" name="Equation" r:id="rId5" imgW="47543" imgH="123930" progId="Equation.DSMT4">
                  <p:embed/>
                </p:oleObj>
              </mc:Choice>
              <mc:Fallback>
                <p:oleObj name="Equation" r:id="rId5" imgW="47543" imgH="123930" progId="Equation.DSMT4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154" y="5462983"/>
                        <a:ext cx="3524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">
            <a:extLst>
              <a:ext uri="{FF2B5EF4-FFF2-40B4-BE49-F238E27FC236}">
                <a16:creationId xmlns:a16="http://schemas.microsoft.com/office/drawing/2014/main" id="{46FB6433-8A5F-4963-91F1-6946C00C1680}"/>
              </a:ext>
            </a:extLst>
          </p:cNvPr>
          <p:cNvGrpSpPr>
            <a:grpSpLocks/>
          </p:cNvGrpSpPr>
          <p:nvPr/>
        </p:nvGrpSpPr>
        <p:grpSpPr bwMode="auto">
          <a:xfrm>
            <a:off x="5095923" y="5466580"/>
            <a:ext cx="3522663" cy="593725"/>
            <a:chOff x="1494" y="1743"/>
            <a:chExt cx="2219" cy="374"/>
          </a:xfrm>
        </p:grpSpPr>
        <p:graphicFrame>
          <p:nvGraphicFramePr>
            <p:cNvPr id="67" name="Object 7">
              <a:extLst>
                <a:ext uri="{FF2B5EF4-FFF2-40B4-BE49-F238E27FC236}">
                  <a16:creationId xmlns:a16="http://schemas.microsoft.com/office/drawing/2014/main" id="{1299C278-9114-4D99-BC67-D30883473F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4" y="1743"/>
            <a:ext cx="541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68" name="Equation" r:id="rId7" imgW="276346" imgH="171450" progId="Equation.DSMT4">
                    <p:embed/>
                  </p:oleObj>
                </mc:Choice>
                <mc:Fallback>
                  <p:oleObj name="Equation" r:id="rId7" imgW="276346" imgH="171450" progId="Equation.DSMT4">
                    <p:embed/>
                    <p:pic>
                      <p:nvPicPr>
                        <p:cNvPr id="1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4" y="1743"/>
                          <a:ext cx="541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8">
              <a:extLst>
                <a:ext uri="{FF2B5EF4-FFF2-40B4-BE49-F238E27FC236}">
                  <a16:creationId xmlns:a16="http://schemas.microsoft.com/office/drawing/2014/main" id="{5F16476B-8736-4F8B-A3F8-EF9271D820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97" y="1746"/>
            <a:ext cx="916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69" name="Equation" r:id="rId9" imgW="523788" imgH="171450" progId="Equation.DSMT4">
                    <p:embed/>
                  </p:oleObj>
                </mc:Choice>
                <mc:Fallback>
                  <p:oleObj name="Equation" r:id="rId9" imgW="523788" imgH="171450" progId="Equation.DSMT4">
                    <p:embed/>
                    <p:pic>
                      <p:nvPicPr>
                        <p:cNvPr id="1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7" y="1746"/>
                          <a:ext cx="916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Text Box 9">
            <a:extLst>
              <a:ext uri="{FF2B5EF4-FFF2-40B4-BE49-F238E27FC236}">
                <a16:creationId xmlns:a16="http://schemas.microsoft.com/office/drawing/2014/main" id="{D3CCF37D-D8BE-4D33-B5E5-6EB5DDB3B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86" y="5479280"/>
            <a:ext cx="2803525" cy="522287"/>
          </a:xfrm>
          <a:prstGeom prst="rect">
            <a:avLst/>
          </a:prstGeom>
          <a:noFill/>
          <a:ln w="57150" cmpd="thickThin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30000"/>
              </a:spcBef>
              <a:defRPr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偶然符合计数率</a:t>
            </a:r>
            <a:endParaRPr lang="zh-CN" altLang="en-US" dirty="0">
              <a:sym typeface="Symbol" pitchFamily="18" charset="2"/>
            </a:endParaRPr>
          </a:p>
        </p:txBody>
      </p:sp>
      <p:grpSp>
        <p:nvGrpSpPr>
          <p:cNvPr id="70" name="Group 10">
            <a:extLst>
              <a:ext uri="{FF2B5EF4-FFF2-40B4-BE49-F238E27FC236}">
                <a16:creationId xmlns:a16="http://schemas.microsoft.com/office/drawing/2014/main" id="{32FA8596-88C1-4549-B847-71ECBC3F508A}"/>
              </a:ext>
            </a:extLst>
          </p:cNvPr>
          <p:cNvGrpSpPr>
            <a:grpSpLocks/>
          </p:cNvGrpSpPr>
          <p:nvPr/>
        </p:nvGrpSpPr>
        <p:grpSpPr bwMode="auto">
          <a:xfrm>
            <a:off x="2748011" y="2526530"/>
            <a:ext cx="2743200" cy="2895600"/>
            <a:chOff x="624" y="2208"/>
            <a:chExt cx="1728" cy="1824"/>
          </a:xfrm>
        </p:grpSpPr>
        <p:sp>
          <p:nvSpPr>
            <p:cNvPr id="71" name="Oval 11">
              <a:extLst>
                <a:ext uri="{FF2B5EF4-FFF2-40B4-BE49-F238E27FC236}">
                  <a16:creationId xmlns:a16="http://schemas.microsoft.com/office/drawing/2014/main" id="{C93914CB-913F-4EA1-962F-6D4F2E142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592"/>
              <a:ext cx="38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Oval 12">
              <a:extLst>
                <a:ext uri="{FF2B5EF4-FFF2-40B4-BE49-F238E27FC236}">
                  <a16:creationId xmlns:a16="http://schemas.microsoft.com/office/drawing/2014/main" id="{6D1AB47C-43F5-4885-B675-B16CD8198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592"/>
              <a:ext cx="38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13">
              <a:extLst>
                <a:ext uri="{FF2B5EF4-FFF2-40B4-BE49-F238E27FC236}">
                  <a16:creationId xmlns:a16="http://schemas.microsoft.com/office/drawing/2014/main" id="{67F1D4BA-63F4-4368-8FA4-2D1E6A868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976"/>
              <a:ext cx="0" cy="52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Rectangle 14">
              <a:extLst>
                <a:ext uri="{FF2B5EF4-FFF2-40B4-BE49-F238E27FC236}">
                  <a16:creationId xmlns:a16="http://schemas.microsoft.com/office/drawing/2014/main" id="{D5056832-AA02-4D04-8FA1-E0E3A6247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48"/>
              <a:ext cx="192" cy="62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Rectangle 15">
              <a:extLst>
                <a:ext uri="{FF2B5EF4-FFF2-40B4-BE49-F238E27FC236}">
                  <a16:creationId xmlns:a16="http://schemas.microsoft.com/office/drawing/2014/main" id="{323BCB52-2C60-4C1B-B626-6BDA1320E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312"/>
              <a:ext cx="768" cy="4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16">
              <a:extLst>
                <a:ext uri="{FF2B5EF4-FFF2-40B4-BE49-F238E27FC236}">
                  <a16:creationId xmlns:a16="http://schemas.microsoft.com/office/drawing/2014/main" id="{1F542BE8-A02A-40B3-A6C7-60B604729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504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17">
              <a:extLst>
                <a:ext uri="{FF2B5EF4-FFF2-40B4-BE49-F238E27FC236}">
                  <a16:creationId xmlns:a16="http://schemas.microsoft.com/office/drawing/2014/main" id="{2CDF23E7-E0D2-44EE-9D54-B0389E1532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976"/>
              <a:ext cx="0" cy="52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18">
              <a:extLst>
                <a:ext uri="{FF2B5EF4-FFF2-40B4-BE49-F238E27FC236}">
                  <a16:creationId xmlns:a16="http://schemas.microsoft.com/office/drawing/2014/main" id="{1B10BF5E-FD87-4790-B717-30A5FBD10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3504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Text Box 19">
              <a:extLst>
                <a:ext uri="{FF2B5EF4-FFF2-40B4-BE49-F238E27FC236}">
                  <a16:creationId xmlns:a16="http://schemas.microsoft.com/office/drawing/2014/main" id="{ABB20C21-23B4-4336-B65E-D33C6BB42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196"/>
              <a:ext cx="672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3600" b="1" baseline="-25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符合电路</a:t>
              </a:r>
            </a:p>
          </p:txBody>
        </p:sp>
        <p:sp>
          <p:nvSpPr>
            <p:cNvPr id="80" name="Line 20">
              <a:extLst>
                <a:ext uri="{FF2B5EF4-FFF2-40B4-BE49-F238E27FC236}">
                  <a16:creationId xmlns:a16="http://schemas.microsoft.com/office/drawing/2014/main" id="{F83A7C2D-836F-4B64-942E-FB9336246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48"/>
              <a:ext cx="144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21">
              <a:extLst>
                <a:ext uri="{FF2B5EF4-FFF2-40B4-BE49-F238E27FC236}">
                  <a16:creationId xmlns:a16="http://schemas.microsoft.com/office/drawing/2014/main" id="{0A6EFEA9-A454-4D8C-B900-ED85BA8BB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544"/>
              <a:ext cx="192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22">
              <a:extLst>
                <a:ext uri="{FF2B5EF4-FFF2-40B4-BE49-F238E27FC236}">
                  <a16:creationId xmlns:a16="http://schemas.microsoft.com/office/drawing/2014/main" id="{43B144A3-B6A5-43E7-A0D5-B7C5807D3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688"/>
              <a:ext cx="192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23">
              <a:extLst>
                <a:ext uri="{FF2B5EF4-FFF2-40B4-BE49-F238E27FC236}">
                  <a16:creationId xmlns:a16="http://schemas.microsoft.com/office/drawing/2014/main" id="{DCAC6722-78BF-445D-9E98-EF34C5D27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32"/>
              <a:ext cx="192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24">
              <a:extLst>
                <a:ext uri="{FF2B5EF4-FFF2-40B4-BE49-F238E27FC236}">
                  <a16:creationId xmlns:a16="http://schemas.microsoft.com/office/drawing/2014/main" id="{4BB8F4E8-8AEE-435A-889E-5FD4F85B1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976"/>
              <a:ext cx="96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Text Box 25">
              <a:extLst>
                <a:ext uri="{FF2B5EF4-FFF2-40B4-BE49-F238E27FC236}">
                  <a16:creationId xmlns:a16="http://schemas.microsoft.com/office/drawing/2014/main" id="{6139D3B5-6DE2-48F7-B62F-BE54F6BB8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352"/>
              <a:ext cx="4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</a:pPr>
              <a:r>
                <a:rPr lang="en-US" altLang="zh-CN" sz="1600" b="1"/>
                <a:t>DET1</a:t>
              </a:r>
            </a:p>
          </p:txBody>
        </p:sp>
        <p:sp>
          <p:nvSpPr>
            <p:cNvPr id="86" name="Text Box 26">
              <a:extLst>
                <a:ext uri="{FF2B5EF4-FFF2-40B4-BE49-F238E27FC236}">
                  <a16:creationId xmlns:a16="http://schemas.microsoft.com/office/drawing/2014/main" id="{ECCFB2F3-F107-412A-B9B2-0382C4AB2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352"/>
              <a:ext cx="4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</a:pPr>
              <a:r>
                <a:rPr lang="en-US" altLang="zh-CN" sz="1600" b="1"/>
                <a:t>DET2</a:t>
              </a:r>
            </a:p>
          </p:txBody>
        </p:sp>
        <p:sp>
          <p:nvSpPr>
            <p:cNvPr id="87" name="Text Box 27">
              <a:extLst>
                <a:ext uri="{FF2B5EF4-FFF2-40B4-BE49-F238E27FC236}">
                  <a16:creationId xmlns:a16="http://schemas.microsoft.com/office/drawing/2014/main" id="{5A098C41-97D0-42BE-96AB-E98B9263D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688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</a:pPr>
              <a:r>
                <a:rPr lang="en-US" altLang="zh-CN" b="1">
                  <a:solidFill>
                    <a:srgbClr val="0000FF"/>
                  </a:solidFill>
                </a:rPr>
                <a:t>*</a:t>
              </a:r>
            </a:p>
            <a:p>
              <a:pPr algn="ctr" eaLnBrk="1" fontAlgn="t" hangingPunct="1">
                <a:spcBef>
                  <a:spcPct val="0"/>
                </a:spcBef>
              </a:pPr>
              <a:r>
                <a:rPr lang="en-US" altLang="zh-CN" b="1">
                  <a:solidFill>
                    <a:srgbClr val="0000FF"/>
                  </a:solidFill>
                </a:rPr>
                <a:t>S1</a:t>
              </a:r>
            </a:p>
          </p:txBody>
        </p:sp>
        <p:sp>
          <p:nvSpPr>
            <p:cNvPr id="88" name="Text Box 28">
              <a:extLst>
                <a:ext uri="{FF2B5EF4-FFF2-40B4-BE49-F238E27FC236}">
                  <a16:creationId xmlns:a16="http://schemas.microsoft.com/office/drawing/2014/main" id="{FD26E661-FB3D-4DBD-A793-58CD29393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88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</a:pPr>
              <a:r>
                <a:rPr lang="en-US" altLang="zh-CN" b="1">
                  <a:solidFill>
                    <a:srgbClr val="0000FF"/>
                  </a:solidFill>
                </a:rPr>
                <a:t>*</a:t>
              </a:r>
            </a:p>
            <a:p>
              <a:pPr algn="ctr" eaLnBrk="1" fontAlgn="t" hangingPunct="1">
                <a:spcBef>
                  <a:spcPct val="0"/>
                </a:spcBef>
              </a:pPr>
              <a:r>
                <a:rPr lang="en-US" altLang="zh-CN" b="1">
                  <a:solidFill>
                    <a:srgbClr val="0000FF"/>
                  </a:solidFill>
                </a:rPr>
                <a:t>S2</a:t>
              </a:r>
            </a:p>
          </p:txBody>
        </p:sp>
        <p:sp>
          <p:nvSpPr>
            <p:cNvPr id="89" name="Line 29">
              <a:extLst>
                <a:ext uri="{FF2B5EF4-FFF2-40B4-BE49-F238E27FC236}">
                  <a16:creationId xmlns:a16="http://schemas.microsoft.com/office/drawing/2014/main" id="{7EBD7C82-BF42-4942-8D86-98A68085EE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744"/>
              <a:ext cx="0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Text Box 30">
              <a:extLst>
                <a:ext uri="{FF2B5EF4-FFF2-40B4-BE49-F238E27FC236}">
                  <a16:creationId xmlns:a16="http://schemas.microsoft.com/office/drawing/2014/main" id="{70BC891F-BA96-420C-A424-041209B9E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2208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fontAlgn="t" hangingPunct="1">
                <a:spcBef>
                  <a:spcPct val="0"/>
                </a:spcBef>
              </a:pPr>
              <a:r>
                <a:rPr lang="en-US" altLang="zh-CN" b="1">
                  <a:solidFill>
                    <a:srgbClr val="0000FF"/>
                  </a:solidFill>
                </a:rPr>
                <a:t>Pb</a:t>
              </a:r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DB78C26F-4066-49DC-A104-E577802A65D6}"/>
              </a:ext>
            </a:extLst>
          </p:cNvPr>
          <p:cNvGrpSpPr>
            <a:grpSpLocks/>
          </p:cNvGrpSpPr>
          <p:nvPr/>
        </p:nvGrpSpPr>
        <p:grpSpPr bwMode="auto">
          <a:xfrm>
            <a:off x="7091411" y="3810819"/>
            <a:ext cx="1524000" cy="571500"/>
            <a:chOff x="3360" y="3113"/>
            <a:chExt cx="960" cy="360"/>
          </a:xfrm>
        </p:grpSpPr>
        <p:sp>
          <p:nvSpPr>
            <p:cNvPr id="92" name="Line 32">
              <a:extLst>
                <a:ext uri="{FF2B5EF4-FFF2-40B4-BE49-F238E27FC236}">
                  <a16:creationId xmlns:a16="http://schemas.microsoft.com/office/drawing/2014/main" id="{54BD9A78-9779-404E-99D6-F8B2C94007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33">
              <a:extLst>
                <a:ext uri="{FF2B5EF4-FFF2-40B4-BE49-F238E27FC236}">
                  <a16:creationId xmlns:a16="http://schemas.microsoft.com/office/drawing/2014/main" id="{AC1634DF-B9BB-4BC7-ACF6-10B97C5E8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31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Line 34">
              <a:extLst>
                <a:ext uri="{FF2B5EF4-FFF2-40B4-BE49-F238E27FC236}">
                  <a16:creationId xmlns:a16="http://schemas.microsoft.com/office/drawing/2014/main" id="{F541D0B8-977B-460A-B70A-2CD1B65DA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264"/>
              <a:ext cx="336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35">
              <a:extLst>
                <a:ext uri="{FF2B5EF4-FFF2-40B4-BE49-F238E27FC236}">
                  <a16:creationId xmlns:a16="http://schemas.microsoft.com/office/drawing/2014/main" id="{A6F2ED2F-9BF8-43F5-9BD6-AC6D941C7C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3264"/>
              <a:ext cx="336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6" name="Object 36">
              <a:extLst>
                <a:ext uri="{FF2B5EF4-FFF2-40B4-BE49-F238E27FC236}">
                  <a16:creationId xmlns:a16="http://schemas.microsoft.com/office/drawing/2014/main" id="{36C24C5C-7DDF-461F-9005-C04D19B593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0" y="3113"/>
            <a:ext cx="36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70" name="Equation" r:id="rId11" imgW="228600" imgH="228600" progId="Equation.DSMT4">
                    <p:embed/>
                  </p:oleObj>
                </mc:Choice>
                <mc:Fallback>
                  <p:oleObj name="Equation" r:id="rId11" imgW="228600" imgH="228600" progId="Equation.DSMT4">
                    <p:embed/>
                    <p:pic>
                      <p:nvPicPr>
                        <p:cNvPr id="39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0" y="3113"/>
                          <a:ext cx="36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7" name="Group 37">
            <a:extLst>
              <a:ext uri="{FF2B5EF4-FFF2-40B4-BE49-F238E27FC236}">
                <a16:creationId xmlns:a16="http://schemas.microsoft.com/office/drawing/2014/main" id="{EE7C0CE0-E381-479C-85D1-92962051D2A1}"/>
              </a:ext>
            </a:extLst>
          </p:cNvPr>
          <p:cNvGrpSpPr>
            <a:grpSpLocks/>
          </p:cNvGrpSpPr>
          <p:nvPr/>
        </p:nvGrpSpPr>
        <p:grpSpPr bwMode="auto">
          <a:xfrm>
            <a:off x="5876974" y="4215629"/>
            <a:ext cx="4110038" cy="1073149"/>
            <a:chOff x="2595" y="3320"/>
            <a:chExt cx="2589" cy="676"/>
          </a:xfrm>
        </p:grpSpPr>
        <p:sp>
          <p:nvSpPr>
            <p:cNvPr id="98" name="Line 38">
              <a:extLst>
                <a:ext uri="{FF2B5EF4-FFF2-40B4-BE49-F238E27FC236}">
                  <a16:creationId xmlns:a16="http://schemas.microsoft.com/office/drawing/2014/main" id="{3DF591C6-F348-4EE7-B266-A2BE8FB3AF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696"/>
              <a:ext cx="235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39">
              <a:extLst>
                <a:ext uri="{FF2B5EF4-FFF2-40B4-BE49-F238E27FC236}">
                  <a16:creationId xmlns:a16="http://schemas.microsoft.com/office/drawing/2014/main" id="{F2C67BAD-D2AA-464B-8976-912EAEF3D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456"/>
              <a:ext cx="0" cy="24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Line 40">
              <a:extLst>
                <a:ext uri="{FF2B5EF4-FFF2-40B4-BE49-F238E27FC236}">
                  <a16:creationId xmlns:a16="http://schemas.microsoft.com/office/drawing/2014/main" id="{4295BC53-30AB-493C-81A3-32CD3C4E1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56"/>
              <a:ext cx="0" cy="24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41">
              <a:extLst>
                <a:ext uri="{FF2B5EF4-FFF2-40B4-BE49-F238E27FC236}">
                  <a16:creationId xmlns:a16="http://schemas.microsoft.com/office/drawing/2014/main" id="{54DBB4A7-2417-48BF-BAD2-86E0F3CD0C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3456"/>
              <a:ext cx="48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42">
              <a:extLst>
                <a:ext uri="{FF2B5EF4-FFF2-40B4-BE49-F238E27FC236}">
                  <a16:creationId xmlns:a16="http://schemas.microsoft.com/office/drawing/2014/main" id="{71C4ED3F-79E1-4BC7-A60B-FE3F7541A3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3456"/>
              <a:ext cx="0" cy="24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43">
              <a:extLst>
                <a:ext uri="{FF2B5EF4-FFF2-40B4-BE49-F238E27FC236}">
                  <a16:creationId xmlns:a16="http://schemas.microsoft.com/office/drawing/2014/main" id="{258DBA81-9B77-40D0-A1CC-1D7811B92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3456"/>
              <a:ext cx="0" cy="24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44">
              <a:extLst>
                <a:ext uri="{FF2B5EF4-FFF2-40B4-BE49-F238E27FC236}">
                  <a16:creationId xmlns:a16="http://schemas.microsoft.com/office/drawing/2014/main" id="{E38EAA40-AA0E-44D3-A200-AA7D27905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0" y="3456"/>
              <a:ext cx="48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5" name="Object 45">
              <a:extLst>
                <a:ext uri="{FF2B5EF4-FFF2-40B4-BE49-F238E27FC236}">
                  <a16:creationId xmlns:a16="http://schemas.microsoft.com/office/drawing/2014/main" id="{5BEC0078-8EF1-43AB-B9EC-7AE1EE0535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7" y="3636"/>
            <a:ext cx="62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71" name="Equation" r:id="rId13" imgW="393480" imgH="228600" progId="Equation.DSMT4">
                    <p:embed/>
                  </p:oleObj>
                </mc:Choice>
                <mc:Fallback>
                  <p:oleObj name="Equation" r:id="rId13" imgW="393480" imgH="228600" progId="Equation.DSMT4">
                    <p:embed/>
                    <p:pic>
                      <p:nvPicPr>
                        <p:cNvPr id="48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7" y="3636"/>
                          <a:ext cx="62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" name="Object 46">
              <a:extLst>
                <a:ext uri="{FF2B5EF4-FFF2-40B4-BE49-F238E27FC236}">
                  <a16:creationId xmlns:a16="http://schemas.microsoft.com/office/drawing/2014/main" id="{BC71522C-7533-438C-8F9E-4B6D04F5B1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5" y="3631"/>
            <a:ext cx="62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72" name="Equation" r:id="rId15" imgW="393480" imgH="228600" progId="Equation.DSMT4">
                    <p:embed/>
                  </p:oleObj>
                </mc:Choice>
                <mc:Fallback>
                  <p:oleObj name="Equation" r:id="rId15" imgW="393480" imgH="228600" progId="Equation.DSMT4">
                    <p:embed/>
                    <p:pic>
                      <p:nvPicPr>
                        <p:cNvPr id="49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5" y="3631"/>
                          <a:ext cx="62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" name="Object 47">
              <a:extLst>
                <a:ext uri="{FF2B5EF4-FFF2-40B4-BE49-F238E27FC236}">
                  <a16:creationId xmlns:a16="http://schemas.microsoft.com/office/drawing/2014/main" id="{DE18515B-A028-4698-ACA1-D8C17117B2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95" y="3320"/>
            <a:ext cx="31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73" name="Equation" r:id="rId17" imgW="164880" imgH="228600" progId="Equation.DSMT4">
                    <p:embed/>
                  </p:oleObj>
                </mc:Choice>
                <mc:Fallback>
                  <p:oleObj name="Equation" r:id="rId17" imgW="164880" imgH="228600" progId="Equation.DSMT4">
                    <p:embed/>
                    <p:pic>
                      <p:nvPicPr>
                        <p:cNvPr id="5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5" y="3320"/>
                          <a:ext cx="31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8" name="Group 48">
            <a:extLst>
              <a:ext uri="{FF2B5EF4-FFF2-40B4-BE49-F238E27FC236}">
                <a16:creationId xmlns:a16="http://schemas.microsoft.com/office/drawing/2014/main" id="{38A4A3B1-74B0-4D33-98E6-E7A8587169CD}"/>
              </a:ext>
            </a:extLst>
          </p:cNvPr>
          <p:cNvGrpSpPr>
            <a:grpSpLocks/>
          </p:cNvGrpSpPr>
          <p:nvPr/>
        </p:nvGrpSpPr>
        <p:grpSpPr bwMode="auto">
          <a:xfrm>
            <a:off x="5889674" y="2517006"/>
            <a:ext cx="4097338" cy="1408113"/>
            <a:chOff x="2603" y="2298"/>
            <a:chExt cx="2581" cy="887"/>
          </a:xfrm>
        </p:grpSpPr>
        <p:graphicFrame>
          <p:nvGraphicFramePr>
            <p:cNvPr id="109" name="Object 49">
              <a:extLst>
                <a:ext uri="{FF2B5EF4-FFF2-40B4-BE49-F238E27FC236}">
                  <a16:creationId xmlns:a16="http://schemas.microsoft.com/office/drawing/2014/main" id="{0CB77619-DE5B-47DA-90F5-857D220927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03" y="2472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74" name="Equation" r:id="rId19" imgW="152280" imgH="228600" progId="Equation.DSMT4">
                    <p:embed/>
                  </p:oleObj>
                </mc:Choice>
                <mc:Fallback>
                  <p:oleObj name="Equation" r:id="rId19" imgW="152280" imgH="228600" progId="Equation.DSMT4">
                    <p:embed/>
                    <p:pic>
                      <p:nvPicPr>
                        <p:cNvPr id="52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3" y="2472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" name="Line 50">
              <a:extLst>
                <a:ext uri="{FF2B5EF4-FFF2-40B4-BE49-F238E27FC236}">
                  <a16:creationId xmlns:a16="http://schemas.microsoft.com/office/drawing/2014/main" id="{751F3F69-1B28-433D-AC9A-D39F03C08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880"/>
              <a:ext cx="235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51">
              <a:extLst>
                <a:ext uri="{FF2B5EF4-FFF2-40B4-BE49-F238E27FC236}">
                  <a16:creationId xmlns:a16="http://schemas.microsoft.com/office/drawing/2014/main" id="{3528D605-09D9-48CD-9E86-77D0F9A5A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640"/>
              <a:ext cx="0" cy="24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52">
              <a:extLst>
                <a:ext uri="{FF2B5EF4-FFF2-40B4-BE49-F238E27FC236}">
                  <a16:creationId xmlns:a16="http://schemas.microsoft.com/office/drawing/2014/main" id="{12272018-C3B2-4854-A59D-4E9F75338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640"/>
              <a:ext cx="0" cy="24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53">
              <a:extLst>
                <a:ext uri="{FF2B5EF4-FFF2-40B4-BE49-F238E27FC236}">
                  <a16:creationId xmlns:a16="http://schemas.microsoft.com/office/drawing/2014/main" id="{FFF4F0B1-F22A-47C8-A852-0CA4D17DCF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640"/>
              <a:ext cx="48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4" name="Object 54">
              <a:extLst>
                <a:ext uri="{FF2B5EF4-FFF2-40B4-BE49-F238E27FC236}">
                  <a16:creationId xmlns:a16="http://schemas.microsoft.com/office/drawing/2014/main" id="{6C3D14B6-4F20-40D9-ADED-9C86DCE76C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99" y="2298"/>
            <a:ext cx="28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75" name="Equation" r:id="rId21" imgW="152280" imgH="228600" progId="Equation.DSMT4">
                    <p:embed/>
                  </p:oleObj>
                </mc:Choice>
                <mc:Fallback>
                  <p:oleObj name="Equation" r:id="rId21" imgW="152280" imgH="228600" progId="Equation.DSMT4">
                    <p:embed/>
                    <p:pic>
                      <p:nvPicPr>
                        <p:cNvPr id="57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9" y="2298"/>
                          <a:ext cx="28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" name="Object 55">
              <a:extLst>
                <a:ext uri="{FF2B5EF4-FFF2-40B4-BE49-F238E27FC236}">
                  <a16:creationId xmlns:a16="http://schemas.microsoft.com/office/drawing/2014/main" id="{9E8C7678-EC66-463D-B78F-77DAF0422C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72" y="2825"/>
            <a:ext cx="22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76" name="Equation" r:id="rId23" imgW="139680" imgH="228600" progId="Equation.DSMT4">
                    <p:embed/>
                  </p:oleObj>
                </mc:Choice>
                <mc:Fallback>
                  <p:oleObj name="Equation" r:id="rId23" imgW="139680" imgH="228600" progId="Equation.DSMT4">
                    <p:embed/>
                    <p:pic>
                      <p:nvPicPr>
                        <p:cNvPr id="58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2" y="2825"/>
                          <a:ext cx="22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" name="Object 56">
              <a:extLst>
                <a:ext uri="{FF2B5EF4-FFF2-40B4-BE49-F238E27FC236}">
                  <a16:creationId xmlns:a16="http://schemas.microsoft.com/office/drawing/2014/main" id="{E4C26D4A-2985-420E-8B7E-54825A9E79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29" y="2619"/>
            <a:ext cx="91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77" name="公式" r:id="rId25" imgW="0" imgH="57240" progId="Equation.3">
                    <p:embed/>
                  </p:oleObj>
                </mc:Choice>
                <mc:Fallback>
                  <p:oleObj name="公式" r:id="rId25" imgW="0" imgH="57240" progId="Equation.3">
                    <p:embed/>
                    <p:pic>
                      <p:nvPicPr>
                        <p:cNvPr id="59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9" y="2619"/>
                          <a:ext cx="91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7" name="Rectangle 57">
            <a:extLst>
              <a:ext uri="{FF2B5EF4-FFF2-40B4-BE49-F238E27FC236}">
                <a16:creationId xmlns:a16="http://schemas.microsoft.com/office/drawing/2014/main" id="{BDF44035-E265-47BA-AC00-DCDD11F80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3080" y="407702"/>
            <a:ext cx="2267744" cy="528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00CC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不期而遇”</a:t>
            </a:r>
          </a:p>
        </p:txBody>
      </p:sp>
    </p:spTree>
    <p:extLst>
      <p:ext uri="{BB962C8B-B14F-4D97-AF65-F5344CB8AC3E}">
        <p14:creationId xmlns:p14="http://schemas.microsoft.com/office/powerpoint/2010/main" val="154549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1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相对法测量和绝对法测量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FE00D8AE-CAA7-480F-8FF7-FF0D68240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05" y="2673601"/>
            <a:ext cx="11403021" cy="1510798"/>
          </a:xfrm>
          <a:prstGeom prst="rect">
            <a:avLst/>
          </a:prstGeom>
          <a:noFill/>
          <a:ln w="9525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9625" indent="-352425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9890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444500" indent="-444500" algn="just">
              <a:lnSpc>
                <a:spcPct val="200000"/>
              </a:lnSpc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ü"/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相对法测量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简便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44500" indent="-444500" algn="just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Font typeface="SimSun" panose="02010600030101010101" pitchFamily="2" charset="-122"/>
              <a:buChar char="？"/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但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条件苛刻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应有一个与被测样品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相同的已知活度标准源，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且测量条件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相同。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D76E43AB-6A93-4930-9BAE-11F9286A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15" y="450641"/>
            <a:ext cx="8773034" cy="2031325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CC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1158875" indent="-1158875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13382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5176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97038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1876425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333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7908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248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705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895350" indent="-895350"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相对法测量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需要一个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已知活度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标准源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同样条件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下测量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标准源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被测样品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的计数率</a:t>
            </a:r>
            <a:r>
              <a:rPr lang="zh-CN" altLang="en-US" sz="2800" b="1" dirty="0">
                <a:latin typeface="Times New Roman" pitchFamily="18" charset="0"/>
                <a:ea typeface="华文仿宋" pitchFamily="2" charset="-122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</a:rPr>
              <a:t>n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</a:rPr>
              <a:t>0</a:t>
            </a:r>
            <a:r>
              <a:rPr lang="zh-CN" altLang="en-US" sz="2800" b="1" dirty="0">
                <a:latin typeface="Times New Roman" pitchFamily="18" charset="0"/>
                <a:ea typeface="华文仿宋" pitchFamily="2" charset="-122"/>
              </a:rPr>
              <a:t>、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n</a:t>
            </a:r>
            <a:r>
              <a:rPr lang="zh-CN" altLang="en-US" sz="2800" b="1" dirty="0">
                <a:latin typeface="Times New Roman" pitchFamily="18" charset="0"/>
                <a:ea typeface="华文仿宋" pitchFamily="2" charset="-122"/>
              </a:rPr>
              <a:t>，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根据计数率与活度成正比，可求出样品的活度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A</a:t>
            </a:r>
            <a:r>
              <a:rPr lang="zh-CN" altLang="en-US" sz="2800" b="1" dirty="0">
                <a:latin typeface="Times New Roman" pitchFamily="18" charset="0"/>
                <a:ea typeface="华文仿宋" pitchFamily="2" charset="-122"/>
              </a:rPr>
              <a:t>：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7AEB495C-B47D-44C9-9B71-734A79904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16" y="4870895"/>
            <a:ext cx="11716110" cy="1284006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CC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1158875" indent="-1158875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13382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5176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97038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1876425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333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7908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248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705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绝对法测量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复杂，需要考虑很多影响测量的因素，但绝对测量法是活度测量的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基本方法。</a:t>
            </a:r>
          </a:p>
        </p:txBody>
      </p:sp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888F8714-FEFC-4E7E-B674-A1FF6AA1DE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987193"/>
              </p:ext>
            </p:extLst>
          </p:nvPr>
        </p:nvGraphicFramePr>
        <p:xfrm>
          <a:off x="9808691" y="585415"/>
          <a:ext cx="2226136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11" name="Equation" r:id="rId3" imgW="634680" imgH="431640" progId="Equation.DSMT4">
                  <p:embed/>
                </p:oleObj>
              </mc:Choice>
              <mc:Fallback>
                <p:oleObj name="Equation" r:id="rId3" imgW="634680" imgH="431640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8691" y="585415"/>
                        <a:ext cx="2226136" cy="15121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80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1459344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46386" y="1"/>
            <a:ext cx="2593976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F0BD8C-A7F1-4597-9F9E-E72021F88F9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40362" y="1"/>
            <a:ext cx="4427927" cy="284671"/>
          </a:xfrm>
          <a:solidFill>
            <a:srgbClr val="FFFF00"/>
          </a:solidFill>
        </p:spPr>
        <p:txBody>
          <a:bodyPr>
            <a:normAutofit fontScale="62500" lnSpcReduction="20000"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偶然符合</a:t>
            </a:r>
            <a:r>
              <a:rPr lang="en-US" altLang="zh-CN" sz="2200" b="1" dirty="0">
                <a:solidFill>
                  <a:srgbClr val="FF0000"/>
                </a:solidFill>
              </a:rPr>
              <a:t>(</a:t>
            </a:r>
            <a:r>
              <a:rPr lang="en-US" altLang="zh-CN" sz="2200" b="1" dirty="0"/>
              <a:t>chance/accidental/random</a:t>
            </a:r>
            <a:r>
              <a:rPr lang="en-US" altLang="zh-CN" sz="2200" b="1" dirty="0">
                <a:solidFill>
                  <a:srgbClr val="FF0000"/>
                </a:solidFill>
              </a:rPr>
              <a:t> coincidence)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" name="Text Box 4">
            <a:extLst>
              <a:ext uri="{FF2B5EF4-FFF2-40B4-BE49-F238E27FC236}">
                <a16:creationId xmlns:a16="http://schemas.microsoft.com/office/drawing/2014/main" id="{C3B16853-4DDC-409A-9B5C-BEC6E55E5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88" y="686008"/>
            <a:ext cx="11017224" cy="1303177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例：实验测得偶然符合计数率</a:t>
            </a:r>
            <a:r>
              <a:rPr lang="en-US" altLang="zh-CN" sz="2800" b="1" i="1" dirty="0" err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 err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rc</a:t>
            </a:r>
            <a:r>
              <a:rPr lang="en-US" altLang="zh-CN" sz="2800" b="1" i="1" baseline="-25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=72/</a:t>
            </a:r>
            <a:r>
              <a:rPr lang="en-US" altLang="zh-CN" sz="2800" b="1" dirty="0" err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hr</a:t>
            </a:r>
            <a:r>
              <a:rPr lang="zh-CN" altLang="en-US" sz="28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，符合道计数</a:t>
            </a:r>
            <a:r>
              <a:rPr lang="en-US" altLang="zh-CN" sz="2800" b="1" i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=</a:t>
            </a:r>
            <a:r>
              <a:rPr lang="en-US" altLang="zh-CN" sz="2800" b="1" i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=100/sec</a:t>
            </a:r>
            <a:r>
              <a:rPr lang="zh-CN" altLang="en-US" sz="28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，求分辨时间</a:t>
            </a:r>
            <a:r>
              <a:rPr lang="zh-CN" altLang="en-US" sz="2800" b="1" i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</a:t>
            </a:r>
            <a:r>
              <a:rPr lang="en-US" altLang="zh-CN" sz="2800" b="1" i="1" baseline="-25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s</a:t>
            </a:r>
            <a:r>
              <a:rPr lang="en-US" altLang="zh-CN" sz="2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。</a:t>
            </a:r>
          </a:p>
        </p:txBody>
      </p:sp>
      <p:sp>
        <p:nvSpPr>
          <p:cNvPr id="62" name="Text Box 9">
            <a:extLst>
              <a:ext uri="{FF2B5EF4-FFF2-40B4-BE49-F238E27FC236}">
                <a16:creationId xmlns:a16="http://schemas.microsoft.com/office/drawing/2014/main" id="{4B57204A-2706-4A0F-8935-522622D3F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36" y="3499843"/>
            <a:ext cx="6959748" cy="584775"/>
          </a:xfrm>
          <a:prstGeom prst="rect">
            <a:avLst/>
          </a:prstGeom>
          <a:noFill/>
          <a:ln w="57150" cmpd="thickThin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推广：</a:t>
            </a:r>
            <a:r>
              <a:rPr lang="en-US" altLang="zh-CN" sz="3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  </a:t>
            </a: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重符合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时的偶然符合计数率：</a:t>
            </a:r>
          </a:p>
        </p:txBody>
      </p:sp>
      <p:graphicFrame>
        <p:nvGraphicFramePr>
          <p:cNvPr id="118" name="Object 10">
            <a:extLst>
              <a:ext uri="{FF2B5EF4-FFF2-40B4-BE49-F238E27FC236}">
                <a16:creationId xmlns:a16="http://schemas.microsoft.com/office/drawing/2014/main" id="{AD3AAB57-EBE6-470C-A4EF-6D318A10E4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095969"/>
              </p:ext>
            </p:extLst>
          </p:nvPr>
        </p:nvGraphicFramePr>
        <p:xfrm>
          <a:off x="2802868" y="4660891"/>
          <a:ext cx="5891212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24"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2868" y="4660891"/>
                        <a:ext cx="5891212" cy="13477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3">
            <a:extLst>
              <a:ext uri="{FF2B5EF4-FFF2-40B4-BE49-F238E27FC236}">
                <a16:creationId xmlns:a16="http://schemas.microsoft.com/office/drawing/2014/main" id="{A5C9FF78-0FA1-4126-BA54-BB6D0E8D6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76552"/>
              </p:ext>
            </p:extLst>
          </p:nvPr>
        </p:nvGraphicFramePr>
        <p:xfrm>
          <a:off x="3450940" y="1713546"/>
          <a:ext cx="5059362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25" name="Equation" r:id="rId5" imgW="2145960" imgH="583920" progId="Equation.DSMT4">
                  <p:embed/>
                </p:oleObj>
              </mc:Choice>
              <mc:Fallback>
                <p:oleObj name="Equation" r:id="rId5" imgW="2145960" imgH="583920" progId="Equation.DSMT4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940" y="1713546"/>
                        <a:ext cx="5059362" cy="1436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内容占位符 4">
            <a:extLst>
              <a:ext uri="{FF2B5EF4-FFF2-40B4-BE49-F238E27FC236}">
                <a16:creationId xmlns:a16="http://schemas.microsoft.com/office/drawing/2014/main" id="{63F46C9E-A1F9-4F1E-BA0A-219843D70F4E}"/>
              </a:ext>
            </a:extLst>
          </p:cNvPr>
          <p:cNvSpPr txBox="1">
            <a:spLocks/>
          </p:cNvSpPr>
          <p:nvPr/>
        </p:nvSpPr>
        <p:spPr>
          <a:xfrm>
            <a:off x="10868289" y="1"/>
            <a:ext cx="1323711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FF00"/>
                </a:solidFill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19109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1" y="1"/>
            <a:ext cx="1459344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46386" y="1"/>
            <a:ext cx="2593976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F0BD8C-A7F1-4597-9F9E-E72021F88F9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40363" y="1"/>
            <a:ext cx="1323712" cy="284671"/>
          </a:xfrm>
          <a:solidFill>
            <a:srgbClr val="FFFF00"/>
          </a:solidFill>
        </p:spPr>
        <p:txBody>
          <a:bodyPr>
            <a:normAutofit fontScale="55000" lnSpcReduction="20000"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偶然符合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0" name="内容占位符 4">
            <a:extLst>
              <a:ext uri="{FF2B5EF4-FFF2-40B4-BE49-F238E27FC236}">
                <a16:creationId xmlns:a16="http://schemas.microsoft.com/office/drawing/2014/main" id="{63F46C9E-A1F9-4F1E-BA0A-219843D70F4E}"/>
              </a:ext>
            </a:extLst>
          </p:cNvPr>
          <p:cNvSpPr txBox="1">
            <a:spLocks/>
          </p:cNvSpPr>
          <p:nvPr/>
        </p:nvSpPr>
        <p:spPr>
          <a:xfrm>
            <a:off x="7764075" y="1"/>
            <a:ext cx="4427925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FFFF00"/>
                </a:solidFill>
              </a:rPr>
              <a:t>The Hanford Experiment</a:t>
            </a:r>
            <a:r>
              <a:rPr lang="zh-CN" altLang="en-US" b="1" dirty="0">
                <a:solidFill>
                  <a:srgbClr val="FFFF00"/>
                </a:solidFill>
              </a:rPr>
              <a:t>的教训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062DD056-5772-40E2-98C5-45EDBA6DDE16}"/>
              </a:ext>
            </a:extLst>
          </p:cNvPr>
          <p:cNvSpPr txBox="1"/>
          <p:nvPr/>
        </p:nvSpPr>
        <p:spPr>
          <a:xfrm>
            <a:off x="111925" y="328875"/>
            <a:ext cx="11975572" cy="20486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lesson of the work was clear: It is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shield out the noise men make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impossible to shut out the cosmos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Neutrons and gamma rays from the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reactor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we had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feared most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stopped in our thick walls of paraffin, borax and lead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the cosmic ray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mesons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penetrated gleefully, generating backgrounds in our equipment as they passed or stopped in it.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did record neutrino-like signals but the cosmic rays with their neutron secondaries generated in our shields were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times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abundant than were the neutrino signals...”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8863275D-0F84-41DF-B6C9-67FD8376E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9" y="2427436"/>
            <a:ext cx="1984218" cy="262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8C5232F-5C70-45C0-87CE-6ABABEFBB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8113"/>
            <a:ext cx="2848989" cy="176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CA30CD1-10E4-48A5-A933-189D6FA4E633}"/>
              </a:ext>
            </a:extLst>
          </p:cNvPr>
          <p:cNvGrpSpPr/>
          <p:nvPr/>
        </p:nvGrpSpPr>
        <p:grpSpPr>
          <a:xfrm>
            <a:off x="4017495" y="2079190"/>
            <a:ext cx="8062580" cy="4449935"/>
            <a:chOff x="4129420" y="2421716"/>
            <a:chExt cx="8062580" cy="444993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58B9ACC-1F25-4F03-ABD5-729AB7DF6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420" y="2421716"/>
              <a:ext cx="8062580" cy="440573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70B101C-E2F0-4E8B-BAD9-F107F48D505A}"/>
                </a:ext>
              </a:extLst>
            </p:cNvPr>
            <p:cNvSpPr/>
            <p:nvPr/>
          </p:nvSpPr>
          <p:spPr>
            <a:xfrm>
              <a:off x="4129420" y="6084897"/>
              <a:ext cx="6651791" cy="786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November 1955, the Los Alamos group was ready and once again packed up for the long trip </a:t>
              </a:r>
              <a:r>
                <a:rPr lang="en-US" altLang="zh-CN" sz="1600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(4250km) to the Savannah River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Plant.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F299C22-7251-4B79-BAB3-FC3F0B77B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0423" y="2421717"/>
              <a:ext cx="2821577" cy="1910466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F2B62B-D5CD-47ED-95C3-6833BBC50E38}"/>
                </a:ext>
              </a:extLst>
            </p:cNvPr>
            <p:cNvSpPr/>
            <p:nvPr/>
          </p:nvSpPr>
          <p:spPr>
            <a:xfrm>
              <a:off x="9370423" y="3909503"/>
              <a:ext cx="2351314" cy="381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400"/>
                </a:spcAft>
              </a:pP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乌鲁木齐→厦门（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4230km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907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560A0B68-BD19-4849-A9CE-0420392AD59E}"/>
              </a:ext>
            </a:extLst>
          </p:cNvPr>
          <p:cNvGrpSpPr/>
          <p:nvPr/>
        </p:nvGrpSpPr>
        <p:grpSpPr>
          <a:xfrm>
            <a:off x="8449334" y="284672"/>
            <a:ext cx="3626177" cy="3773153"/>
            <a:chOff x="6786377" y="648072"/>
            <a:chExt cx="2395791" cy="2492896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483FC1C-210C-430B-8704-4E76E3A04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895"/>
            <a:stretch/>
          </p:blipFill>
          <p:spPr>
            <a:xfrm>
              <a:off x="6786377" y="648072"/>
              <a:ext cx="2395791" cy="2492896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46A1456-695B-4D15-B136-EF6984636089}"/>
                </a:ext>
              </a:extLst>
            </p:cNvPr>
            <p:cNvSpPr txBox="1"/>
            <p:nvPr/>
          </p:nvSpPr>
          <p:spPr>
            <a:xfrm>
              <a:off x="7008952" y="665162"/>
              <a:ext cx="368108" cy="599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00"/>
                  </a:solidFill>
                  <a:sym typeface="Wingdings" panose="05000000000000000000" pitchFamily="2" charset="2"/>
                </a:rPr>
                <a:t></a:t>
              </a:r>
              <a:endParaRPr lang="zh-CN" altLang="en-US" sz="4800" dirty="0">
                <a:solidFill>
                  <a:srgbClr val="FFFF00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866005B-EBCC-49A6-8E53-A1F66D6A80F5}"/>
                </a:ext>
              </a:extLst>
            </p:cNvPr>
            <p:cNvSpPr txBox="1"/>
            <p:nvPr/>
          </p:nvSpPr>
          <p:spPr>
            <a:xfrm>
              <a:off x="7087844" y="1759557"/>
              <a:ext cx="482150" cy="599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FFFF00"/>
                  </a:solidFill>
                  <a:sym typeface="Wingdings" panose="05000000000000000000" pitchFamily="2" charset="2"/>
                </a:rPr>
                <a:t></a:t>
              </a:r>
              <a:endParaRPr lang="zh-CN" altLang="en-US" sz="4800" dirty="0">
                <a:solidFill>
                  <a:srgbClr val="FFFF0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D26E8FC-4A91-4653-9CA9-5FA701A2D737}"/>
                </a:ext>
              </a:extLst>
            </p:cNvPr>
            <p:cNvSpPr txBox="1"/>
            <p:nvPr/>
          </p:nvSpPr>
          <p:spPr>
            <a:xfrm>
              <a:off x="7569994" y="2508279"/>
              <a:ext cx="368108" cy="599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zh-CN" altLang="en-US" sz="4800" dirty="0">
                <a:solidFill>
                  <a:srgbClr val="FF0000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ABEC47B-5509-48DF-8B89-5E2B014DBBBE}"/>
                </a:ext>
              </a:extLst>
            </p:cNvPr>
            <p:cNvSpPr txBox="1"/>
            <p:nvPr/>
          </p:nvSpPr>
          <p:spPr>
            <a:xfrm>
              <a:off x="8381065" y="2524261"/>
              <a:ext cx="368108" cy="599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zh-CN" alt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4454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270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36897" y="1"/>
            <a:ext cx="595510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需要反符合探测器来做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的工作！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Savannah River Experiment</a:t>
            </a:r>
          </a:p>
        </p:txBody>
      </p:sp>
      <p:pic>
        <p:nvPicPr>
          <p:cNvPr id="37" name="Picture 5">
            <a:extLst>
              <a:ext uri="{FF2B5EF4-FFF2-40B4-BE49-F238E27FC236}">
                <a16:creationId xmlns:a16="http://schemas.microsoft.com/office/drawing/2014/main" id="{19998A5C-29CB-40C5-B13C-9F5374E6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5" y="2524051"/>
            <a:ext cx="4462610" cy="412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AF3E9CBB-58D8-4537-966B-E83E4F90DC49}"/>
              </a:ext>
            </a:extLst>
          </p:cNvPr>
          <p:cNvSpPr/>
          <p:nvPr/>
        </p:nvSpPr>
        <p:spPr>
          <a:xfrm>
            <a:off x="116488" y="514721"/>
            <a:ext cx="7941661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In fact, the rate of delayed coincidences of the type described above was </a:t>
            </a:r>
            <a:r>
              <a:rPr lang="en-US" altLang="zh-CN" sz="3200" b="1" dirty="0">
                <a:solidFill>
                  <a:srgbClr val="FF0000"/>
                </a:solidFill>
              </a:rPr>
              <a:t>5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b="1" i="1" dirty="0">
                <a:solidFill>
                  <a:srgbClr val="0000FF"/>
                </a:solidFill>
              </a:rPr>
              <a:t>times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greater</a:t>
            </a:r>
            <a:r>
              <a:rPr lang="en-US" altLang="zh-CN" sz="2000" dirty="0"/>
              <a:t> when the reactor was </a:t>
            </a:r>
            <a:r>
              <a:rPr lang="en-US" altLang="zh-CN" sz="3200" b="1" dirty="0">
                <a:solidFill>
                  <a:srgbClr val="FF0000"/>
                </a:solidFill>
              </a:rPr>
              <a:t>on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i="1" dirty="0">
                <a:solidFill>
                  <a:srgbClr val="0000FF"/>
                </a:solidFill>
              </a:rPr>
              <a:t>than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off</a:t>
            </a:r>
            <a:r>
              <a:rPr lang="en-US" altLang="zh-CN" sz="2000" dirty="0"/>
              <a:t> and corresponded to about one reactor-associated event per hour. </a:t>
            </a:r>
            <a:endParaRPr lang="zh-CN" altLang="en-US" sz="2000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1A1DB6DD-755C-498C-8A06-FF5B40B91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310" y="4064641"/>
            <a:ext cx="6494565" cy="28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7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4454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270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36897" y="1"/>
            <a:ext cx="595510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反符合</a:t>
            </a:r>
            <a:r>
              <a:rPr lang="en-US" altLang="zh-CN" sz="1600" b="1" dirty="0">
                <a:solidFill>
                  <a:srgbClr val="FF0000"/>
                </a:solidFill>
              </a:rPr>
              <a:t>(</a:t>
            </a:r>
            <a:r>
              <a:rPr lang="en-US" altLang="zh-CN" sz="1600" b="1" dirty="0"/>
              <a:t>anti</a:t>
            </a:r>
            <a:r>
              <a:rPr lang="en-US" altLang="zh-CN" sz="1600" b="1" dirty="0">
                <a:solidFill>
                  <a:srgbClr val="FF0000"/>
                </a:solidFill>
              </a:rPr>
              <a:t>-coincidence)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Box 2">
            <a:extLst>
              <a:ext uri="{FF2B5EF4-FFF2-40B4-BE49-F238E27FC236}">
                <a16:creationId xmlns:a16="http://schemas.microsoft.com/office/drawing/2014/main" id="{30F6DAFF-2EF5-44E7-8733-5F5118F24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497971"/>
            <a:ext cx="10153128" cy="1723549"/>
          </a:xfrm>
          <a:prstGeom prst="rect">
            <a:avLst/>
          </a:prstGeom>
          <a:solidFill>
            <a:schemeClr val="bg1"/>
          </a:solidFill>
          <a:ln w="38100" cmpd="dbl" algn="ctr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2400" b="1" dirty="0">
                <a:solidFill>
                  <a:srgbClr val="0000FF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反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</a:t>
            </a:r>
            <a:r>
              <a:rPr lang="en-US" altLang="zh-CN" sz="2400" b="1" dirty="0">
                <a:solidFill>
                  <a:srgbClr val="FF0000"/>
                </a:solidFill>
              </a:rPr>
              <a:t>(</a:t>
            </a:r>
            <a:r>
              <a:rPr lang="en-US" altLang="zh-CN" sz="2400" b="1" dirty="0">
                <a:solidFill>
                  <a:srgbClr val="0000FF"/>
                </a:solidFill>
              </a:rPr>
              <a:t>anti</a:t>
            </a:r>
            <a:r>
              <a:rPr lang="en-US" altLang="zh-CN" sz="2400" b="1" dirty="0">
                <a:solidFill>
                  <a:srgbClr val="FF0000"/>
                </a:solidFill>
              </a:rPr>
              <a:t>-coincidence)——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相关、同时，但否决！</a:t>
            </a:r>
            <a:endParaRPr lang="en-US" altLang="zh-CN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符合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rPr>
              <a:t>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同时、或近似是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同时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发生的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两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多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个粒子事件仍然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完全相关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，但某个探测器起到否决（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veto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）探测器的作用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Text Box 3">
            <a:extLst>
              <a:ext uri="{FF2B5EF4-FFF2-40B4-BE49-F238E27FC236}">
                <a16:creationId xmlns:a16="http://schemas.microsoft.com/office/drawing/2014/main" id="{D12785CF-13B2-44C8-B197-2845EC8A5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37" y="2335016"/>
            <a:ext cx="8112125" cy="1139825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2400"/>
              </a:spcAft>
              <a:buFont typeface="Wingdings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记录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入射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射线在探测器中能量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全吸收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的事件；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"/>
            </a:pP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去除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发生康普顿散射、并且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散射光子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又发生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逃逸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的事件。</a:t>
            </a: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D76198FC-B1B6-4909-8141-5F0DFF82610E}"/>
              </a:ext>
            </a:extLst>
          </p:cNvPr>
          <p:cNvGrpSpPr>
            <a:grpSpLocks/>
          </p:cNvGrpSpPr>
          <p:nvPr/>
        </p:nvGrpSpPr>
        <p:grpSpPr bwMode="auto">
          <a:xfrm>
            <a:off x="2604096" y="4086473"/>
            <a:ext cx="2057400" cy="1487487"/>
            <a:chOff x="576" y="2567"/>
            <a:chExt cx="1296" cy="937"/>
          </a:xfrm>
        </p:grpSpPr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5A954B0B-3C3B-48E9-A1C2-201EE938D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80"/>
              <a:ext cx="672" cy="62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0A077D81-CEBE-4454-8AAE-DF9585A20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216"/>
              <a:ext cx="7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2FA18FF6-3798-414E-9967-512108AE3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3216"/>
              <a:ext cx="96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B9DFED35-DB9E-43CC-A39D-6E012191E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592"/>
              <a:ext cx="576" cy="6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3" name="Object 10">
              <a:extLst>
                <a:ext uri="{FF2B5EF4-FFF2-40B4-BE49-F238E27FC236}">
                  <a16:creationId xmlns:a16="http://schemas.microsoft.com/office/drawing/2014/main" id="{79712875-7BD3-47D6-89D5-88B583BFE0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5" y="2992"/>
            <a:ext cx="30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170" name="Equation" r:id="rId3" imgW="142900" imgH="123930" progId="Equation.DSMT4">
                    <p:embed/>
                  </p:oleObj>
                </mc:Choice>
                <mc:Fallback>
                  <p:oleObj name="Equation" r:id="rId3" imgW="142900" imgH="123930" progId="Equation.DSMT4">
                    <p:embed/>
                    <p:pic>
                      <p:nvPicPr>
                        <p:cNvPr id="1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" y="2992"/>
                          <a:ext cx="30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1">
              <a:extLst>
                <a:ext uri="{FF2B5EF4-FFF2-40B4-BE49-F238E27FC236}">
                  <a16:creationId xmlns:a16="http://schemas.microsoft.com/office/drawing/2014/main" id="{89CB0DA6-E346-48B2-8CBA-985E6B7798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17" y="2567"/>
            <a:ext cx="349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171" name="Equation" r:id="rId5" imgW="180989" imgH="123930" progId="Equation.DSMT4">
                    <p:embed/>
                  </p:oleObj>
                </mc:Choice>
                <mc:Fallback>
                  <p:oleObj name="Equation" r:id="rId5" imgW="180989" imgH="123930" progId="Equation.DSMT4">
                    <p:embed/>
                    <p:pic>
                      <p:nvPicPr>
                        <p:cNvPr id="14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7" y="2567"/>
                          <a:ext cx="349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12">
              <a:extLst>
                <a:ext uri="{FF2B5EF4-FFF2-40B4-BE49-F238E27FC236}">
                  <a16:creationId xmlns:a16="http://schemas.microsoft.com/office/drawing/2014/main" id="{B64E6C7D-92C4-4688-A894-43D2B60DFE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6" y="3186"/>
            <a:ext cx="244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172" name="Equation" r:id="rId7" imgW="104812" imgH="142830" progId="Equation.DSMT4">
                    <p:embed/>
                  </p:oleObj>
                </mc:Choice>
                <mc:Fallback>
                  <p:oleObj name="Equation" r:id="rId7" imgW="104812" imgH="142830" progId="Equation.DSMT4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6" y="3186"/>
                          <a:ext cx="244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" name="Group 13">
            <a:extLst>
              <a:ext uri="{FF2B5EF4-FFF2-40B4-BE49-F238E27FC236}">
                <a16:creationId xmlns:a16="http://schemas.microsoft.com/office/drawing/2014/main" id="{FBF3ACC0-61EE-4E58-9170-AFAF5ABBCBBF}"/>
              </a:ext>
            </a:extLst>
          </p:cNvPr>
          <p:cNvGrpSpPr>
            <a:grpSpLocks/>
          </p:cNvGrpSpPr>
          <p:nvPr/>
        </p:nvGrpSpPr>
        <p:grpSpPr bwMode="auto">
          <a:xfrm>
            <a:off x="3377208" y="4002335"/>
            <a:ext cx="1676400" cy="2209800"/>
            <a:chOff x="1008" y="2496"/>
            <a:chExt cx="1056" cy="1392"/>
          </a:xfrm>
        </p:grpSpPr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EEB8EFE9-4926-4CC8-81E3-BFDE5E88C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C7B09E70-FF3B-4F38-ABD7-B88BC16A5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96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EE8CBB9E-33DC-4A17-B1E4-9765182BE3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888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17">
              <a:extLst>
                <a:ext uri="{FF2B5EF4-FFF2-40B4-BE49-F238E27FC236}">
                  <a16:creationId xmlns:a16="http://schemas.microsoft.com/office/drawing/2014/main" id="{358DC0AF-95F6-4345-A7ED-1BE662765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600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18">
              <a:extLst>
                <a:ext uri="{FF2B5EF4-FFF2-40B4-BE49-F238E27FC236}">
                  <a16:creationId xmlns:a16="http://schemas.microsoft.com/office/drawing/2014/main" id="{B827DA94-B454-4B56-8B0A-6F5BA1D1E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784"/>
              <a:ext cx="0" cy="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19">
              <a:extLst>
                <a:ext uri="{FF2B5EF4-FFF2-40B4-BE49-F238E27FC236}">
                  <a16:creationId xmlns:a16="http://schemas.microsoft.com/office/drawing/2014/main" id="{CBCE94CF-D613-4885-870C-7891AF3425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496"/>
              <a:ext cx="0" cy="13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Line 20">
              <a:extLst>
                <a:ext uri="{FF2B5EF4-FFF2-40B4-BE49-F238E27FC236}">
                  <a16:creationId xmlns:a16="http://schemas.microsoft.com/office/drawing/2014/main" id="{B24EF593-5572-47D0-9742-C8D6886D7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9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21">
              <a:extLst>
                <a:ext uri="{FF2B5EF4-FFF2-40B4-BE49-F238E27FC236}">
                  <a16:creationId xmlns:a16="http://schemas.microsoft.com/office/drawing/2014/main" id="{06B03B9B-1581-4ECB-B93C-CA7B1A2C2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6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6" name="Group 22">
            <a:extLst>
              <a:ext uri="{FF2B5EF4-FFF2-40B4-BE49-F238E27FC236}">
                <a16:creationId xmlns:a16="http://schemas.microsoft.com/office/drawing/2014/main" id="{840B475D-ADB2-4686-A0BB-8A1F334C81D6}"/>
              </a:ext>
            </a:extLst>
          </p:cNvPr>
          <p:cNvGrpSpPr>
            <a:grpSpLocks/>
          </p:cNvGrpSpPr>
          <p:nvPr/>
        </p:nvGrpSpPr>
        <p:grpSpPr bwMode="auto">
          <a:xfrm>
            <a:off x="4367808" y="4203948"/>
            <a:ext cx="5029200" cy="1474787"/>
            <a:chOff x="1632" y="2527"/>
            <a:chExt cx="3168" cy="929"/>
          </a:xfrm>
        </p:grpSpPr>
        <p:sp>
          <p:nvSpPr>
            <p:cNvPr id="97" name="Line 23">
              <a:extLst>
                <a:ext uri="{FF2B5EF4-FFF2-40B4-BE49-F238E27FC236}">
                  <a16:creationId xmlns:a16="http://schemas.microsoft.com/office/drawing/2014/main" id="{9AB0D57B-DBAB-4B1A-9211-4E15DB05D1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784"/>
              <a:ext cx="17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Line 24">
              <a:extLst>
                <a:ext uri="{FF2B5EF4-FFF2-40B4-BE49-F238E27FC236}">
                  <a16:creationId xmlns:a16="http://schemas.microsoft.com/office/drawing/2014/main" id="{7991A54A-9C85-4FE9-85EF-E6ADDD079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312"/>
              <a:ext cx="18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25">
              <a:extLst>
                <a:ext uri="{FF2B5EF4-FFF2-40B4-BE49-F238E27FC236}">
                  <a16:creationId xmlns:a16="http://schemas.microsoft.com/office/drawing/2014/main" id="{B9FCA5C7-AC08-4EE4-814E-8D5B34475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2784"/>
              <a:ext cx="528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38ABC009-0137-4701-81A7-73641E16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40"/>
              <a:ext cx="480" cy="8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Line 27">
              <a:extLst>
                <a:ext uri="{FF2B5EF4-FFF2-40B4-BE49-F238E27FC236}">
                  <a16:creationId xmlns:a16="http://schemas.microsoft.com/office/drawing/2014/main" id="{BCFB9ACD-2632-405D-94CF-08A2C027A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024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" name="Object 28">
              <a:extLst>
                <a:ext uri="{FF2B5EF4-FFF2-40B4-BE49-F238E27FC236}">
                  <a16:creationId xmlns:a16="http://schemas.microsoft.com/office/drawing/2014/main" id="{A4599A4D-8142-40F6-86F4-197B4B34D3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63" y="3050"/>
            <a:ext cx="475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173" name="Equation" r:id="rId9" imgW="361978" imgH="123930" progId="Equation.DSMT4">
                    <p:embed/>
                  </p:oleObj>
                </mc:Choice>
                <mc:Fallback>
                  <p:oleObj name="Equation" r:id="rId9" imgW="361978" imgH="123930" progId="Equation.DSMT4">
                    <p:embed/>
                    <p:pic>
                      <p:nvPicPr>
                        <p:cNvPr id="31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3" y="3050"/>
                          <a:ext cx="475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" name="Object 29">
              <a:extLst>
                <a:ext uri="{FF2B5EF4-FFF2-40B4-BE49-F238E27FC236}">
                  <a16:creationId xmlns:a16="http://schemas.microsoft.com/office/drawing/2014/main" id="{8109766B-424A-4049-81B7-8A8763E65A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64" y="2858"/>
            <a:ext cx="46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174" name="Equation" r:id="rId11" imgW="352523" imgH="123930" progId="Equation.DSMT4">
                    <p:embed/>
                  </p:oleObj>
                </mc:Choice>
                <mc:Fallback>
                  <p:oleObj name="Equation" r:id="rId11" imgW="352523" imgH="123930" progId="Equation.DSMT4">
                    <p:embed/>
                    <p:pic>
                      <p:nvPicPr>
                        <p:cNvPr id="32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4" y="2858"/>
                          <a:ext cx="460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" name="Object 30">
              <a:extLst>
                <a:ext uri="{FF2B5EF4-FFF2-40B4-BE49-F238E27FC236}">
                  <a16:creationId xmlns:a16="http://schemas.microsoft.com/office/drawing/2014/main" id="{DB999188-E663-4151-B377-75457F2AA5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80" y="3055"/>
            <a:ext cx="136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175" name="Equation" r:id="rId13" imgW="1019212" imgH="162000" progId="Equation.DSMT4">
                    <p:embed/>
                  </p:oleObj>
                </mc:Choice>
                <mc:Fallback>
                  <p:oleObj name="Equation" r:id="rId13" imgW="1019212" imgH="162000" progId="Equation.DSMT4">
                    <p:embed/>
                    <p:pic>
                      <p:nvPicPr>
                        <p:cNvPr id="33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0" y="3055"/>
                          <a:ext cx="136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Object 31">
              <a:extLst>
                <a:ext uri="{FF2B5EF4-FFF2-40B4-BE49-F238E27FC236}">
                  <a16:creationId xmlns:a16="http://schemas.microsoft.com/office/drawing/2014/main" id="{760FE663-E09B-4058-BA59-976B57BC6D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4" y="2527"/>
            <a:ext cx="123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176" name="Equation" r:id="rId15" imgW="923855" imgH="162000" progId="Equation.DSMT4">
                    <p:embed/>
                  </p:oleObj>
                </mc:Choice>
                <mc:Fallback>
                  <p:oleObj name="Equation" r:id="rId15" imgW="923855" imgH="162000" progId="Equation.DSMT4">
                    <p:embed/>
                    <p:pic>
                      <p:nvPicPr>
                        <p:cNvPr id="34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4" y="2527"/>
                          <a:ext cx="123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6" name="TextBox 34">
            <a:extLst>
              <a:ext uri="{FF2B5EF4-FFF2-40B4-BE49-F238E27FC236}">
                <a16:creationId xmlns:a16="http://schemas.microsoft.com/office/drawing/2014/main" id="{321EF011-EABE-44FD-8814-BA9919215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7496" y="5573960"/>
            <a:ext cx="1924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cs typeface="Times New Roman" pitchFamily="18" charset="0"/>
              </a:rPr>
              <a:t>Veto detector</a:t>
            </a:r>
            <a:endParaRPr lang="zh-CN" altLang="en-US" sz="2400" b="1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 autoUpdateAnimBg="0"/>
      <p:bldP spid="10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4454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270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36897" y="1"/>
            <a:ext cx="2535628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反符合</a:t>
            </a:r>
            <a:r>
              <a:rPr lang="en-US" altLang="zh-CN" sz="1600" b="1" dirty="0">
                <a:solidFill>
                  <a:srgbClr val="FF0000"/>
                </a:solidFill>
              </a:rPr>
              <a:t>(</a:t>
            </a:r>
            <a:r>
              <a:rPr lang="en-US" altLang="zh-CN" sz="1600" b="1" dirty="0"/>
              <a:t>anti</a:t>
            </a:r>
            <a:r>
              <a:rPr lang="en-US" altLang="zh-CN" sz="1600" b="1" dirty="0">
                <a:solidFill>
                  <a:srgbClr val="FF0000"/>
                </a:solidFill>
              </a:rPr>
              <a:t>-coincidence)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2">
            <a:extLst>
              <a:ext uri="{FF2B5EF4-FFF2-40B4-BE49-F238E27FC236}">
                <a16:creationId xmlns:a16="http://schemas.microsoft.com/office/drawing/2014/main" id="{7BC3C518-51E2-481D-95A1-CA1A9DD52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" y="2719426"/>
            <a:ext cx="2133600" cy="523875"/>
          </a:xfrm>
          <a:prstGeom prst="rect">
            <a:avLst/>
          </a:prstGeom>
          <a:noFill/>
          <a:ln w="38100" cmpd="dbl" algn="ctr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zh-CN" altLang="en-US" sz="2800" b="1">
                <a:solidFill>
                  <a:srgbClr val="FF0000"/>
                </a:solidFill>
              </a:rPr>
              <a:t>反符合道：</a:t>
            </a:r>
            <a:endParaRPr lang="zh-CN" altLang="en-US" sz="2800" b="1">
              <a:solidFill>
                <a:srgbClr val="FF0000"/>
              </a:solidFill>
              <a:sym typeface="Symbol" pitchFamily="18" charset="2"/>
            </a:endParaRPr>
          </a:p>
        </p:txBody>
      </p:sp>
      <p:sp>
        <p:nvSpPr>
          <p:cNvPr id="37" name="Text Box 3">
            <a:extLst>
              <a:ext uri="{FF2B5EF4-FFF2-40B4-BE49-F238E27FC236}">
                <a16:creationId xmlns:a16="http://schemas.microsoft.com/office/drawing/2014/main" id="{1346884D-4FCB-4488-873D-755615A0E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9" y="378990"/>
            <a:ext cx="2286000" cy="523220"/>
          </a:xfrm>
          <a:prstGeom prst="rect">
            <a:avLst/>
          </a:prstGeom>
          <a:noFill/>
          <a:ln w="38100" cmpd="dbl" algn="ctr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zh-CN" altLang="en-US" sz="2800" b="1" dirty="0">
                <a:solidFill>
                  <a:srgbClr val="FF0000"/>
                </a:solidFill>
              </a:rPr>
              <a:t>反符合电路：</a:t>
            </a:r>
            <a:endParaRPr lang="zh-CN" altLang="en-US" sz="2800" b="1" dirty="0">
              <a:solidFill>
                <a:srgbClr val="FF0000"/>
              </a:solidFill>
              <a:sym typeface="Symbol" pitchFamily="18" charset="2"/>
            </a:endParaRPr>
          </a:p>
        </p:txBody>
      </p:sp>
      <p:grpSp>
        <p:nvGrpSpPr>
          <p:cNvPr id="38" name="Group 4">
            <a:extLst>
              <a:ext uri="{FF2B5EF4-FFF2-40B4-BE49-F238E27FC236}">
                <a16:creationId xmlns:a16="http://schemas.microsoft.com/office/drawing/2014/main" id="{DE62145A-8507-4FD2-B412-DC6D306D7DE3}"/>
              </a:ext>
            </a:extLst>
          </p:cNvPr>
          <p:cNvGrpSpPr>
            <a:grpSpLocks/>
          </p:cNvGrpSpPr>
          <p:nvPr/>
        </p:nvGrpSpPr>
        <p:grpSpPr bwMode="auto">
          <a:xfrm>
            <a:off x="223224" y="3723969"/>
            <a:ext cx="4654550" cy="2379663"/>
            <a:chOff x="1173" y="2551"/>
            <a:chExt cx="2932" cy="1499"/>
          </a:xfrm>
        </p:grpSpPr>
        <p:graphicFrame>
          <p:nvGraphicFramePr>
            <p:cNvPr id="39" name="Object 5">
              <a:extLst>
                <a:ext uri="{FF2B5EF4-FFF2-40B4-BE49-F238E27FC236}">
                  <a16:creationId xmlns:a16="http://schemas.microsoft.com/office/drawing/2014/main" id="{EEE066B6-4EA2-4AD0-A270-E383AB7068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2" y="2663"/>
            <a:ext cx="562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526" name="Equation" r:id="rId3" imgW="361978" imgH="123930" progId="Equation.DSMT4">
                    <p:embed/>
                  </p:oleObj>
                </mc:Choice>
                <mc:Fallback>
                  <p:oleObj name="Equation" r:id="rId3" imgW="361978" imgH="123930" progId="Equation.DSMT4">
                    <p:embed/>
                    <p:pic>
                      <p:nvPicPr>
                        <p:cNvPr id="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2" y="2663"/>
                          <a:ext cx="562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6">
              <a:extLst>
                <a:ext uri="{FF2B5EF4-FFF2-40B4-BE49-F238E27FC236}">
                  <a16:creationId xmlns:a16="http://schemas.microsoft.com/office/drawing/2014/main" id="{6F0810F9-FC4D-4CBB-9932-BE0064240C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5" y="3143"/>
            <a:ext cx="492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527" name="Equation" r:id="rId5" imgW="314435" imgH="123930" progId="Equation.DSMT4">
                    <p:embed/>
                  </p:oleObj>
                </mc:Choice>
                <mc:Fallback>
                  <p:oleObj name="Equation" r:id="rId5" imgW="314435" imgH="123930" progId="Equation.DSMT4">
                    <p:embed/>
                    <p:pic>
                      <p:nvPicPr>
                        <p:cNvPr id="1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5" y="3143"/>
                          <a:ext cx="492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7">
              <a:extLst>
                <a:ext uri="{FF2B5EF4-FFF2-40B4-BE49-F238E27FC236}">
                  <a16:creationId xmlns:a16="http://schemas.microsoft.com/office/drawing/2014/main" id="{847B6C53-81D4-4C20-AB28-ACEC3FE5EB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3" y="3569"/>
            <a:ext cx="624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528" name="Equation" r:id="rId7" imgW="409522" imgH="142830" progId="Equation.DSMT4">
                    <p:embed/>
                  </p:oleObj>
                </mc:Choice>
                <mc:Fallback>
                  <p:oleObj name="Equation" r:id="rId7" imgW="409522" imgH="142830" progId="Equation.DSMT4">
                    <p:embed/>
                    <p:pic>
                      <p:nvPicPr>
                        <p:cNvPr id="1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3" y="3569"/>
                          <a:ext cx="624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A25544E4-7342-4CC7-A6E6-F5EB88B3B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592"/>
              <a:ext cx="0" cy="12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57F6FC21-784C-4E96-9627-DE533D044D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3888"/>
              <a:ext cx="196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982C85A2-FF55-4127-BA7A-6CF17E21A1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3408"/>
              <a:ext cx="196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4B8DE55C-E155-4272-9B34-9D8380041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2928"/>
              <a:ext cx="196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3" name="Object 12">
              <a:extLst>
                <a:ext uri="{FF2B5EF4-FFF2-40B4-BE49-F238E27FC236}">
                  <a16:creationId xmlns:a16="http://schemas.microsoft.com/office/drawing/2014/main" id="{D4774E17-CDFA-44B4-8CE8-FFB3A1BAD3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2551"/>
            <a:ext cx="184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529" name="Equation" r:id="rId9" imgW="47543" imgH="57240" progId="Equation.DSMT4">
                    <p:embed/>
                  </p:oleObj>
                </mc:Choice>
                <mc:Fallback>
                  <p:oleObj name="Equation" r:id="rId9" imgW="47543" imgH="57240" progId="Equation.DSMT4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551"/>
                          <a:ext cx="184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3">
              <a:extLst>
                <a:ext uri="{FF2B5EF4-FFF2-40B4-BE49-F238E27FC236}">
                  <a16:creationId xmlns:a16="http://schemas.microsoft.com/office/drawing/2014/main" id="{4D7B99CA-CEB4-474D-8EC1-2C55A1AFC0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8" y="2802"/>
            <a:ext cx="16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530" name="Equation" r:id="rId11" imgW="28634" imgH="95310" progId="Equation.DSMT4">
                    <p:embed/>
                  </p:oleObj>
                </mc:Choice>
                <mc:Fallback>
                  <p:oleObj name="Equation" r:id="rId11" imgW="28634" imgH="95310" progId="Equation.DSMT4">
                    <p:embed/>
                    <p:pic>
                      <p:nvPicPr>
                        <p:cNvPr id="1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8" y="2802"/>
                          <a:ext cx="16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4">
              <a:extLst>
                <a:ext uri="{FF2B5EF4-FFF2-40B4-BE49-F238E27FC236}">
                  <a16:creationId xmlns:a16="http://schemas.microsoft.com/office/drawing/2014/main" id="{DA3C7055-03DD-497F-BE4C-CADAFF12DC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8" y="3267"/>
            <a:ext cx="16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531" name="Equation" r:id="rId13" imgW="28634" imgH="95310" progId="Equation.DSMT4">
                    <p:embed/>
                  </p:oleObj>
                </mc:Choice>
                <mc:Fallback>
                  <p:oleObj name="Equation" r:id="rId13" imgW="28634" imgH="95310" progId="Equation.DSMT4">
                    <p:embed/>
                    <p:pic>
                      <p:nvPicPr>
                        <p:cNvPr id="18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8" y="3267"/>
                          <a:ext cx="16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15">
              <a:extLst>
                <a:ext uri="{FF2B5EF4-FFF2-40B4-BE49-F238E27FC236}">
                  <a16:creationId xmlns:a16="http://schemas.microsoft.com/office/drawing/2014/main" id="{920D0AB5-D70A-4C71-AC1D-FA2B820DF7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8" y="3762"/>
            <a:ext cx="16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532" name="Equation" r:id="rId15" imgW="28634" imgH="95310" progId="Equation.DSMT4">
                    <p:embed/>
                  </p:oleObj>
                </mc:Choice>
                <mc:Fallback>
                  <p:oleObj name="Equation" r:id="rId15" imgW="28634" imgH="95310" progId="Equation.DSMT4">
                    <p:embed/>
                    <p:pic>
                      <p:nvPicPr>
                        <p:cNvPr id="19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8" y="3762"/>
                          <a:ext cx="16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" name="Group 16">
            <a:extLst>
              <a:ext uri="{FF2B5EF4-FFF2-40B4-BE49-F238E27FC236}">
                <a16:creationId xmlns:a16="http://schemas.microsoft.com/office/drawing/2014/main" id="{9660CEC8-95CA-44AA-9281-A8FB6E54480F}"/>
              </a:ext>
            </a:extLst>
          </p:cNvPr>
          <p:cNvGrpSpPr>
            <a:grpSpLocks/>
          </p:cNvGrpSpPr>
          <p:nvPr/>
        </p:nvGrpSpPr>
        <p:grpSpPr bwMode="auto">
          <a:xfrm>
            <a:off x="1942486" y="3941457"/>
            <a:ext cx="2133600" cy="381000"/>
            <a:chOff x="2256" y="2688"/>
            <a:chExt cx="1344" cy="240"/>
          </a:xfrm>
        </p:grpSpPr>
        <p:grpSp>
          <p:nvGrpSpPr>
            <p:cNvPr id="68" name="Group 17">
              <a:extLst>
                <a:ext uri="{FF2B5EF4-FFF2-40B4-BE49-F238E27FC236}">
                  <a16:creationId xmlns:a16="http://schemas.microsoft.com/office/drawing/2014/main" id="{25C03724-2080-4F33-9FB6-EE618E0F2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2784"/>
              <a:ext cx="96" cy="144"/>
              <a:chOff x="2400" y="2784"/>
              <a:chExt cx="96" cy="144"/>
            </a:xfrm>
          </p:grpSpPr>
          <p:sp>
            <p:nvSpPr>
              <p:cNvPr id="85" name="Line 18">
                <a:extLst>
                  <a:ext uri="{FF2B5EF4-FFF2-40B4-BE49-F238E27FC236}">
                    <a16:creationId xmlns:a16="http://schemas.microsoft.com/office/drawing/2014/main" id="{5FE1F2DE-BD04-40D0-9AD1-92C490EEB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Line 19">
                <a:extLst>
                  <a:ext uri="{FF2B5EF4-FFF2-40B4-BE49-F238E27FC236}">
                    <a16:creationId xmlns:a16="http://schemas.microsoft.com/office/drawing/2014/main" id="{F84377E1-FF58-4582-BB62-0552CB09F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20">
                <a:extLst>
                  <a:ext uri="{FF2B5EF4-FFF2-40B4-BE49-F238E27FC236}">
                    <a16:creationId xmlns:a16="http://schemas.microsoft.com/office/drawing/2014/main" id="{1C0F6053-DF27-4CCD-9389-0B1EF6EA1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00" y="2784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9" name="Group 21">
              <a:extLst>
                <a:ext uri="{FF2B5EF4-FFF2-40B4-BE49-F238E27FC236}">
                  <a16:creationId xmlns:a16="http://schemas.microsoft.com/office/drawing/2014/main" id="{5D5D9744-27E7-400D-ACF0-EBAD835D2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688"/>
              <a:ext cx="96" cy="240"/>
              <a:chOff x="2640" y="2688"/>
              <a:chExt cx="96" cy="240"/>
            </a:xfrm>
          </p:grpSpPr>
          <p:sp>
            <p:nvSpPr>
              <p:cNvPr id="82" name="Line 22">
                <a:extLst>
                  <a:ext uri="{FF2B5EF4-FFF2-40B4-BE49-F238E27FC236}">
                    <a16:creationId xmlns:a16="http://schemas.microsoft.com/office/drawing/2014/main" id="{AC429E82-B811-45A2-B7E0-090ED5EC6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2688"/>
                <a:ext cx="0" cy="24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23">
                <a:extLst>
                  <a:ext uri="{FF2B5EF4-FFF2-40B4-BE49-F238E27FC236}">
                    <a16:creationId xmlns:a16="http://schemas.microsoft.com/office/drawing/2014/main" id="{EA85EC55-FEDC-4FE4-958D-7B1A188BE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688"/>
                <a:ext cx="0" cy="24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24">
                <a:extLst>
                  <a:ext uri="{FF2B5EF4-FFF2-40B4-BE49-F238E27FC236}">
                    <a16:creationId xmlns:a16="http://schemas.microsoft.com/office/drawing/2014/main" id="{94921F60-AB87-49AA-803F-718BBE31E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40" y="2688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" name="Group 25">
              <a:extLst>
                <a:ext uri="{FF2B5EF4-FFF2-40B4-BE49-F238E27FC236}">
                  <a16:creationId xmlns:a16="http://schemas.microsoft.com/office/drawing/2014/main" id="{807C7916-C172-48B5-A671-3CE77B929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2784"/>
              <a:ext cx="96" cy="144"/>
              <a:chOff x="2880" y="2784"/>
              <a:chExt cx="96" cy="144"/>
            </a:xfrm>
          </p:grpSpPr>
          <p:sp>
            <p:nvSpPr>
              <p:cNvPr id="79" name="Line 26">
                <a:extLst>
                  <a:ext uri="{FF2B5EF4-FFF2-40B4-BE49-F238E27FC236}">
                    <a16:creationId xmlns:a16="http://schemas.microsoft.com/office/drawing/2014/main" id="{45CA84B9-A208-4C7A-B0B6-0B891C497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27">
                <a:extLst>
                  <a:ext uri="{FF2B5EF4-FFF2-40B4-BE49-F238E27FC236}">
                    <a16:creationId xmlns:a16="http://schemas.microsoft.com/office/drawing/2014/main" id="{7C75C45B-B016-4C30-A041-A0E319E36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28">
                <a:extLst>
                  <a:ext uri="{FF2B5EF4-FFF2-40B4-BE49-F238E27FC236}">
                    <a16:creationId xmlns:a16="http://schemas.microsoft.com/office/drawing/2014/main" id="{3A19F90F-650B-43CD-A009-DB48DB0F3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80" y="2784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" name="Group 29">
              <a:extLst>
                <a:ext uri="{FF2B5EF4-FFF2-40B4-BE49-F238E27FC236}">
                  <a16:creationId xmlns:a16="http://schemas.microsoft.com/office/drawing/2014/main" id="{1DC0C4D1-C676-4A71-9A07-053BEA7578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2688"/>
              <a:ext cx="96" cy="240"/>
              <a:chOff x="3264" y="2688"/>
              <a:chExt cx="96" cy="240"/>
            </a:xfrm>
          </p:grpSpPr>
          <p:sp>
            <p:nvSpPr>
              <p:cNvPr id="76" name="Line 30">
                <a:extLst>
                  <a:ext uri="{FF2B5EF4-FFF2-40B4-BE49-F238E27FC236}">
                    <a16:creationId xmlns:a16="http://schemas.microsoft.com/office/drawing/2014/main" id="{A9F8E587-29D5-4F91-A607-141333F265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688"/>
                <a:ext cx="0" cy="24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31">
                <a:extLst>
                  <a:ext uri="{FF2B5EF4-FFF2-40B4-BE49-F238E27FC236}">
                    <a16:creationId xmlns:a16="http://schemas.microsoft.com/office/drawing/2014/main" id="{D9791ECE-FF2B-4362-919F-B7876D220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688"/>
                <a:ext cx="0" cy="24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32">
                <a:extLst>
                  <a:ext uri="{FF2B5EF4-FFF2-40B4-BE49-F238E27FC236}">
                    <a16:creationId xmlns:a16="http://schemas.microsoft.com/office/drawing/2014/main" id="{2F6B1F9A-CB4E-4F9E-864B-6E88F5739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64" y="2688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" name="Group 33">
              <a:extLst>
                <a:ext uri="{FF2B5EF4-FFF2-40B4-BE49-F238E27FC236}">
                  <a16:creationId xmlns:a16="http://schemas.microsoft.com/office/drawing/2014/main" id="{BDD0108D-7119-447E-B150-20B47E1701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2784"/>
              <a:ext cx="96" cy="144"/>
              <a:chOff x="3504" y="2784"/>
              <a:chExt cx="96" cy="144"/>
            </a:xfrm>
          </p:grpSpPr>
          <p:sp>
            <p:nvSpPr>
              <p:cNvPr id="73" name="Line 34">
                <a:extLst>
                  <a:ext uri="{FF2B5EF4-FFF2-40B4-BE49-F238E27FC236}">
                    <a16:creationId xmlns:a16="http://schemas.microsoft.com/office/drawing/2014/main" id="{EAC74EC2-2F11-4344-8BAC-13FEE9D45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35">
                <a:extLst>
                  <a:ext uri="{FF2B5EF4-FFF2-40B4-BE49-F238E27FC236}">
                    <a16:creationId xmlns:a16="http://schemas.microsoft.com/office/drawing/2014/main" id="{11E645ED-70B1-4E57-A534-515C04996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36">
                <a:extLst>
                  <a:ext uri="{FF2B5EF4-FFF2-40B4-BE49-F238E27FC236}">
                    <a16:creationId xmlns:a16="http://schemas.microsoft.com/office/drawing/2014/main" id="{BC159ED0-D803-4FEF-89EC-C4FBFE515B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04" y="2784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8" name="Group 37">
            <a:extLst>
              <a:ext uri="{FF2B5EF4-FFF2-40B4-BE49-F238E27FC236}">
                <a16:creationId xmlns:a16="http://schemas.microsoft.com/office/drawing/2014/main" id="{81EC7F25-65C9-4744-BBF0-F4A41D268215}"/>
              </a:ext>
            </a:extLst>
          </p:cNvPr>
          <p:cNvGrpSpPr>
            <a:grpSpLocks/>
          </p:cNvGrpSpPr>
          <p:nvPr/>
        </p:nvGrpSpPr>
        <p:grpSpPr bwMode="auto">
          <a:xfrm>
            <a:off x="1942486" y="4398657"/>
            <a:ext cx="2133600" cy="685800"/>
            <a:chOff x="2256" y="2976"/>
            <a:chExt cx="1344" cy="432"/>
          </a:xfrm>
        </p:grpSpPr>
        <p:sp>
          <p:nvSpPr>
            <p:cNvPr id="89" name="Line 38">
              <a:extLst>
                <a:ext uri="{FF2B5EF4-FFF2-40B4-BE49-F238E27FC236}">
                  <a16:creationId xmlns:a16="http://schemas.microsoft.com/office/drawing/2014/main" id="{7B482504-811B-46C2-872D-C742B649A6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976"/>
              <a:ext cx="0" cy="24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0" name="Group 39">
              <a:extLst>
                <a:ext uri="{FF2B5EF4-FFF2-40B4-BE49-F238E27FC236}">
                  <a16:creationId xmlns:a16="http://schemas.microsoft.com/office/drawing/2014/main" id="{75A43E4F-6B2A-409F-B7E9-8021E74D36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3264"/>
              <a:ext cx="96" cy="144"/>
              <a:chOff x="2400" y="2784"/>
              <a:chExt cx="96" cy="144"/>
            </a:xfrm>
          </p:grpSpPr>
          <p:sp>
            <p:nvSpPr>
              <p:cNvPr id="114" name="Line 40">
                <a:extLst>
                  <a:ext uri="{FF2B5EF4-FFF2-40B4-BE49-F238E27FC236}">
                    <a16:creationId xmlns:a16="http://schemas.microsoft.com/office/drawing/2014/main" id="{0BE92B3D-C874-4374-86E9-13057BD34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Line 41">
                <a:extLst>
                  <a:ext uri="{FF2B5EF4-FFF2-40B4-BE49-F238E27FC236}">
                    <a16:creationId xmlns:a16="http://schemas.microsoft.com/office/drawing/2014/main" id="{5E2F59FB-BFC3-4996-A7C6-81F53A3A5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42">
                <a:extLst>
                  <a:ext uri="{FF2B5EF4-FFF2-40B4-BE49-F238E27FC236}">
                    <a16:creationId xmlns:a16="http://schemas.microsoft.com/office/drawing/2014/main" id="{86F569C3-267F-424B-86A7-F2DDEB1837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00" y="2784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1" name="Group 43">
              <a:extLst>
                <a:ext uri="{FF2B5EF4-FFF2-40B4-BE49-F238E27FC236}">
                  <a16:creationId xmlns:a16="http://schemas.microsoft.com/office/drawing/2014/main" id="{FCB5B8B3-DBE8-4B13-AD3A-CDC8AD7AC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3264"/>
              <a:ext cx="96" cy="144"/>
              <a:chOff x="2880" y="2784"/>
              <a:chExt cx="96" cy="144"/>
            </a:xfrm>
          </p:grpSpPr>
          <p:sp>
            <p:nvSpPr>
              <p:cNvPr id="111" name="Line 44">
                <a:extLst>
                  <a:ext uri="{FF2B5EF4-FFF2-40B4-BE49-F238E27FC236}">
                    <a16:creationId xmlns:a16="http://schemas.microsoft.com/office/drawing/2014/main" id="{B191D6C0-E43A-4BA4-B93B-3439AC13E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45">
                <a:extLst>
                  <a:ext uri="{FF2B5EF4-FFF2-40B4-BE49-F238E27FC236}">
                    <a16:creationId xmlns:a16="http://schemas.microsoft.com/office/drawing/2014/main" id="{DC126725-E799-424C-8578-44D1F4302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Line 46">
                <a:extLst>
                  <a:ext uri="{FF2B5EF4-FFF2-40B4-BE49-F238E27FC236}">
                    <a16:creationId xmlns:a16="http://schemas.microsoft.com/office/drawing/2014/main" id="{41F2EAD5-3CD9-4013-B9C7-C985EB63A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80" y="2784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" name="Group 47">
              <a:extLst>
                <a:ext uri="{FF2B5EF4-FFF2-40B4-BE49-F238E27FC236}">
                  <a16:creationId xmlns:a16="http://schemas.microsoft.com/office/drawing/2014/main" id="{81A0BBD7-C875-4EE5-9180-A144F3730F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3264"/>
              <a:ext cx="96" cy="144"/>
              <a:chOff x="3504" y="2784"/>
              <a:chExt cx="96" cy="144"/>
            </a:xfrm>
          </p:grpSpPr>
          <p:sp>
            <p:nvSpPr>
              <p:cNvPr id="108" name="Line 48">
                <a:extLst>
                  <a:ext uri="{FF2B5EF4-FFF2-40B4-BE49-F238E27FC236}">
                    <a16:creationId xmlns:a16="http://schemas.microsoft.com/office/drawing/2014/main" id="{B08B2E4E-AC8A-419C-AD11-4B0C122C0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Line 49">
                <a:extLst>
                  <a:ext uri="{FF2B5EF4-FFF2-40B4-BE49-F238E27FC236}">
                    <a16:creationId xmlns:a16="http://schemas.microsoft.com/office/drawing/2014/main" id="{7E62029C-1363-49AC-9F63-156A5EC1A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50">
                <a:extLst>
                  <a:ext uri="{FF2B5EF4-FFF2-40B4-BE49-F238E27FC236}">
                    <a16:creationId xmlns:a16="http://schemas.microsoft.com/office/drawing/2014/main" id="{D9E9D3F2-BA4D-400C-8AF6-F3A7D4B93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04" y="2784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" name="Line 51">
              <a:extLst>
                <a:ext uri="{FF2B5EF4-FFF2-40B4-BE49-F238E27FC236}">
                  <a16:creationId xmlns:a16="http://schemas.microsoft.com/office/drawing/2014/main" id="{5F35F6D2-13E3-4DA7-9518-6A43762BB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976"/>
              <a:ext cx="0" cy="24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52">
              <a:extLst>
                <a:ext uri="{FF2B5EF4-FFF2-40B4-BE49-F238E27FC236}">
                  <a16:creationId xmlns:a16="http://schemas.microsoft.com/office/drawing/2014/main" id="{C3881035-B13E-4D5C-83D5-1EC64ECDE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76"/>
              <a:ext cx="0" cy="24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7" name="Group 53">
            <a:extLst>
              <a:ext uri="{FF2B5EF4-FFF2-40B4-BE49-F238E27FC236}">
                <a16:creationId xmlns:a16="http://schemas.microsoft.com/office/drawing/2014/main" id="{57DD0448-7809-40CA-BAC8-1CCEC6D06D75}"/>
              </a:ext>
            </a:extLst>
          </p:cNvPr>
          <p:cNvGrpSpPr>
            <a:grpSpLocks/>
          </p:cNvGrpSpPr>
          <p:nvPr/>
        </p:nvGrpSpPr>
        <p:grpSpPr bwMode="auto">
          <a:xfrm>
            <a:off x="2323486" y="4398657"/>
            <a:ext cx="1371600" cy="1447800"/>
            <a:chOff x="2496" y="2976"/>
            <a:chExt cx="864" cy="912"/>
          </a:xfrm>
        </p:grpSpPr>
        <p:sp>
          <p:nvSpPr>
            <p:cNvPr id="118" name="Line 54">
              <a:extLst>
                <a:ext uri="{FF2B5EF4-FFF2-40B4-BE49-F238E27FC236}">
                  <a16:creationId xmlns:a16="http://schemas.microsoft.com/office/drawing/2014/main" id="{6E81C896-9D71-4A2A-B67F-1D1DDEB7E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976"/>
              <a:ext cx="0" cy="72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9" name="Group 55">
              <a:extLst>
                <a:ext uri="{FF2B5EF4-FFF2-40B4-BE49-F238E27FC236}">
                  <a16:creationId xmlns:a16="http://schemas.microsoft.com/office/drawing/2014/main" id="{895C414D-0274-423C-97BC-A1E677DCD6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3744"/>
              <a:ext cx="96" cy="144"/>
              <a:chOff x="2880" y="2784"/>
              <a:chExt cx="96" cy="144"/>
            </a:xfrm>
          </p:grpSpPr>
          <p:sp>
            <p:nvSpPr>
              <p:cNvPr id="125" name="Line 56">
                <a:extLst>
                  <a:ext uri="{FF2B5EF4-FFF2-40B4-BE49-F238E27FC236}">
                    <a16:creationId xmlns:a16="http://schemas.microsoft.com/office/drawing/2014/main" id="{2DA7B8F1-1262-4DEA-AF46-FA287CCFD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57">
                <a:extLst>
                  <a:ext uri="{FF2B5EF4-FFF2-40B4-BE49-F238E27FC236}">
                    <a16:creationId xmlns:a16="http://schemas.microsoft.com/office/drawing/2014/main" id="{5D687879-B5C9-4F30-B464-24674AC8E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Line 58">
                <a:extLst>
                  <a:ext uri="{FF2B5EF4-FFF2-40B4-BE49-F238E27FC236}">
                    <a16:creationId xmlns:a16="http://schemas.microsoft.com/office/drawing/2014/main" id="{C47B182A-BE24-4822-811B-B394AAAE7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80" y="2784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0" name="Group 59">
              <a:extLst>
                <a:ext uri="{FF2B5EF4-FFF2-40B4-BE49-F238E27FC236}">
                  <a16:creationId xmlns:a16="http://schemas.microsoft.com/office/drawing/2014/main" id="{81A312F3-3D93-432D-BE52-129A09A314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3744"/>
              <a:ext cx="96" cy="144"/>
              <a:chOff x="3504" y="2784"/>
              <a:chExt cx="96" cy="144"/>
            </a:xfrm>
          </p:grpSpPr>
          <p:sp>
            <p:nvSpPr>
              <p:cNvPr id="122" name="Line 60">
                <a:extLst>
                  <a:ext uri="{FF2B5EF4-FFF2-40B4-BE49-F238E27FC236}">
                    <a16:creationId xmlns:a16="http://schemas.microsoft.com/office/drawing/2014/main" id="{32405990-913D-4D33-BE9C-4D467D064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61">
                <a:extLst>
                  <a:ext uri="{FF2B5EF4-FFF2-40B4-BE49-F238E27FC236}">
                    <a16:creationId xmlns:a16="http://schemas.microsoft.com/office/drawing/2014/main" id="{20D157CD-26D1-4328-8FAD-72D1A932A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84"/>
                <a:ext cx="0" cy="144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62">
                <a:extLst>
                  <a:ext uri="{FF2B5EF4-FFF2-40B4-BE49-F238E27FC236}">
                    <a16:creationId xmlns:a16="http://schemas.microsoft.com/office/drawing/2014/main" id="{A3F8DEF6-741C-4673-B532-295D8A5F18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04" y="2784"/>
                <a:ext cx="96" cy="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1" name="Line 63">
              <a:extLst>
                <a:ext uri="{FF2B5EF4-FFF2-40B4-BE49-F238E27FC236}">
                  <a16:creationId xmlns:a16="http://schemas.microsoft.com/office/drawing/2014/main" id="{C6D48465-575E-4888-8919-DE84295FE0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976"/>
              <a:ext cx="0" cy="72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8" name="Rectangle 64">
            <a:extLst>
              <a:ext uri="{FF2B5EF4-FFF2-40B4-BE49-F238E27FC236}">
                <a16:creationId xmlns:a16="http://schemas.microsoft.com/office/drawing/2014/main" id="{49C325F7-088D-4758-9E01-2079BEA3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636" y="2711971"/>
            <a:ext cx="3740150" cy="528638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消除符合事件的信号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。</a:t>
            </a:r>
          </a:p>
        </p:txBody>
      </p:sp>
      <p:grpSp>
        <p:nvGrpSpPr>
          <p:cNvPr id="129" name="Group 65">
            <a:extLst>
              <a:ext uri="{FF2B5EF4-FFF2-40B4-BE49-F238E27FC236}">
                <a16:creationId xmlns:a16="http://schemas.microsoft.com/office/drawing/2014/main" id="{6B8EC83F-CA8E-443E-A9D9-B0E87915E24E}"/>
              </a:ext>
            </a:extLst>
          </p:cNvPr>
          <p:cNvGrpSpPr>
            <a:grpSpLocks/>
          </p:cNvGrpSpPr>
          <p:nvPr/>
        </p:nvGrpSpPr>
        <p:grpSpPr bwMode="auto">
          <a:xfrm>
            <a:off x="2518749" y="474241"/>
            <a:ext cx="5478462" cy="1966912"/>
            <a:chOff x="1973" y="105"/>
            <a:chExt cx="3451" cy="1239"/>
          </a:xfrm>
        </p:grpSpPr>
        <p:grpSp>
          <p:nvGrpSpPr>
            <p:cNvPr id="130" name="Group 66">
              <a:extLst>
                <a:ext uri="{FF2B5EF4-FFF2-40B4-BE49-F238E27FC236}">
                  <a16:creationId xmlns:a16="http://schemas.microsoft.com/office/drawing/2014/main" id="{45C1679E-BA66-4A01-B1F9-23FCC731B9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3" y="105"/>
              <a:ext cx="3451" cy="1239"/>
              <a:chOff x="1973" y="105"/>
              <a:chExt cx="3451" cy="1239"/>
            </a:xfrm>
          </p:grpSpPr>
          <p:graphicFrame>
            <p:nvGraphicFramePr>
              <p:cNvPr id="132" name="Object 67">
                <a:extLst>
                  <a:ext uri="{FF2B5EF4-FFF2-40B4-BE49-F238E27FC236}">
                    <a16:creationId xmlns:a16="http://schemas.microsoft.com/office/drawing/2014/main" id="{80D368B2-DAD6-4C61-A80E-914F3B5831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73" y="335"/>
              <a:ext cx="557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6533" name="Equation" r:id="rId17" imgW="361978" imgH="123930" progId="Equation.DSMT4">
                      <p:embed/>
                    </p:oleObj>
                  </mc:Choice>
                  <mc:Fallback>
                    <p:oleObj name="Equation" r:id="rId17" imgW="361978" imgH="123930" progId="Equation.DSMT4">
                      <p:embed/>
                      <p:pic>
                        <p:nvPicPr>
                          <p:cNvPr id="72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3" y="335"/>
                            <a:ext cx="557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3" name="Group 68">
                <a:extLst>
                  <a:ext uri="{FF2B5EF4-FFF2-40B4-BE49-F238E27FC236}">
                    <a16:creationId xmlns:a16="http://schemas.microsoft.com/office/drawing/2014/main" id="{6781EB9D-9F6D-4CA2-9C54-D6A95E1A0D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0" y="345"/>
                <a:ext cx="528" cy="288"/>
                <a:chOff x="3024" y="2736"/>
                <a:chExt cx="528" cy="288"/>
              </a:xfrm>
            </p:grpSpPr>
            <p:sp>
              <p:nvSpPr>
                <p:cNvPr id="162" name="Rectangle 69">
                  <a:extLst>
                    <a:ext uri="{FF2B5EF4-FFF2-40B4-BE49-F238E27FC236}">
                      <a16:creationId xmlns:a16="http://schemas.microsoft.com/office/drawing/2014/main" id="{19D77D0E-7163-4D19-B919-8A51DBB67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4" y="2736"/>
                  <a:ext cx="528" cy="28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63" name="Object 70">
                  <a:extLst>
                    <a:ext uri="{FF2B5EF4-FFF2-40B4-BE49-F238E27FC236}">
                      <a16:creationId xmlns:a16="http://schemas.microsoft.com/office/drawing/2014/main" id="{27CCC874-9914-4DE4-9BE1-4DE6BE90EFD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63" y="2764"/>
                <a:ext cx="404" cy="2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6534" name="Equation" r:id="rId19" imgW="285801" imgH="142830" progId="Equation.DSMT4">
                        <p:embed/>
                      </p:oleObj>
                    </mc:Choice>
                    <mc:Fallback>
                      <p:oleObj name="Equation" r:id="rId19" imgW="285801" imgH="142830" progId="Equation.DSMT4">
                        <p:embed/>
                        <p:pic>
                          <p:nvPicPr>
                            <p:cNvPr id="103" name="Object 7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63" y="2764"/>
                              <a:ext cx="404" cy="23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34" name="Object 71">
                <a:extLst>
                  <a:ext uri="{FF2B5EF4-FFF2-40B4-BE49-F238E27FC236}">
                    <a16:creationId xmlns:a16="http://schemas.microsoft.com/office/drawing/2014/main" id="{53CADA78-3C7A-44D7-B64F-35E3F16046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93" y="847"/>
              <a:ext cx="48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6535" name="Equation" r:id="rId21" imgW="314435" imgH="123930" progId="Equation.DSMT4">
                      <p:embed/>
                    </p:oleObj>
                  </mc:Choice>
                  <mc:Fallback>
                    <p:oleObj name="Equation" r:id="rId21" imgW="314435" imgH="123930" progId="Equation.DSMT4">
                      <p:embed/>
                      <p:pic>
                        <p:nvPicPr>
                          <p:cNvPr id="74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3" y="847"/>
                            <a:ext cx="48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5" name="Line 72">
                <a:extLst>
                  <a:ext uri="{FF2B5EF4-FFF2-40B4-BE49-F238E27FC236}">
                    <a16:creationId xmlns:a16="http://schemas.microsoft.com/office/drawing/2014/main" id="{1B50B54B-3701-4FF4-A249-5CC058FB3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489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6" name="Group 73">
                <a:extLst>
                  <a:ext uri="{FF2B5EF4-FFF2-40B4-BE49-F238E27FC236}">
                    <a16:creationId xmlns:a16="http://schemas.microsoft.com/office/drawing/2014/main" id="{634CB75B-D2AD-425E-BE7A-8B4B3C7C32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6" y="825"/>
                <a:ext cx="528" cy="288"/>
                <a:chOff x="3024" y="3264"/>
                <a:chExt cx="528" cy="288"/>
              </a:xfrm>
            </p:grpSpPr>
            <p:sp>
              <p:nvSpPr>
                <p:cNvPr id="160" name="Rectangle 74">
                  <a:extLst>
                    <a:ext uri="{FF2B5EF4-FFF2-40B4-BE49-F238E27FC236}">
                      <a16:creationId xmlns:a16="http://schemas.microsoft.com/office/drawing/2014/main" id="{184C228E-4418-460F-AB6F-8633D100B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4" y="3264"/>
                  <a:ext cx="528" cy="28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61" name="Object 75">
                  <a:extLst>
                    <a:ext uri="{FF2B5EF4-FFF2-40B4-BE49-F238E27FC236}">
                      <a16:creationId xmlns:a16="http://schemas.microsoft.com/office/drawing/2014/main" id="{ED10DAFC-E997-45EB-9B8B-A3CD92C200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92" y="3286"/>
                <a:ext cx="404" cy="2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6536" name="Equation" r:id="rId23" imgW="285801" imgH="142830" progId="Equation.DSMT4">
                        <p:embed/>
                      </p:oleObj>
                    </mc:Choice>
                    <mc:Fallback>
                      <p:oleObj name="Equation" r:id="rId23" imgW="285801" imgH="142830" progId="Equation.DSMT4">
                        <p:embed/>
                        <p:pic>
                          <p:nvPicPr>
                            <p:cNvPr id="101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92" y="3286"/>
                              <a:ext cx="404" cy="23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37" name="Line 76">
                <a:extLst>
                  <a:ext uri="{FF2B5EF4-FFF2-40B4-BE49-F238E27FC236}">
                    <a16:creationId xmlns:a16="http://schemas.microsoft.com/office/drawing/2014/main" id="{D08893F3-17E8-4C30-AEA4-535C263472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729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8" name="Group 77">
                <a:extLst>
                  <a:ext uri="{FF2B5EF4-FFF2-40B4-BE49-F238E27FC236}">
                    <a16:creationId xmlns:a16="http://schemas.microsoft.com/office/drawing/2014/main" id="{5CD1F736-60B2-4172-B1F9-F69951C3CD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9" y="576"/>
                <a:ext cx="365" cy="288"/>
                <a:chOff x="768" y="3168"/>
                <a:chExt cx="336" cy="240"/>
              </a:xfrm>
            </p:grpSpPr>
            <p:sp>
              <p:nvSpPr>
                <p:cNvPr id="156" name="Freeform 78">
                  <a:extLst>
                    <a:ext uri="{FF2B5EF4-FFF2-40B4-BE49-F238E27FC236}">
                      <a16:creationId xmlns:a16="http://schemas.microsoft.com/office/drawing/2014/main" id="{A952B554-80BC-48B4-822A-E56180842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" y="3168"/>
                  <a:ext cx="96" cy="240"/>
                </a:xfrm>
                <a:custGeom>
                  <a:avLst/>
                  <a:gdLst>
                    <a:gd name="T0" fmla="*/ 0 w 144"/>
                    <a:gd name="T1" fmla="*/ 0 h 288"/>
                    <a:gd name="T2" fmla="*/ 1 w 144"/>
                    <a:gd name="T3" fmla="*/ 7 h 288"/>
                    <a:gd name="T4" fmla="*/ 2 w 144"/>
                    <a:gd name="T5" fmla="*/ 19 h 288"/>
                    <a:gd name="T6" fmla="*/ 1 w 144"/>
                    <a:gd name="T7" fmla="*/ 33 h 288"/>
                    <a:gd name="T8" fmla="*/ 0 w 144"/>
                    <a:gd name="T9" fmla="*/ 4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4" h="288">
                      <a:moveTo>
                        <a:pt x="0" y="0"/>
                      </a:moveTo>
                      <a:cubicBezTo>
                        <a:pt x="36" y="12"/>
                        <a:pt x="72" y="24"/>
                        <a:pt x="96" y="48"/>
                      </a:cubicBezTo>
                      <a:cubicBezTo>
                        <a:pt x="120" y="72"/>
                        <a:pt x="144" y="112"/>
                        <a:pt x="144" y="144"/>
                      </a:cubicBezTo>
                      <a:cubicBezTo>
                        <a:pt x="144" y="176"/>
                        <a:pt x="120" y="216"/>
                        <a:pt x="96" y="240"/>
                      </a:cubicBezTo>
                      <a:cubicBezTo>
                        <a:pt x="72" y="264"/>
                        <a:pt x="16" y="280"/>
                        <a:pt x="0" y="288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7" name="Line 79">
                  <a:extLst>
                    <a:ext uri="{FF2B5EF4-FFF2-40B4-BE49-F238E27FC236}">
                      <a16:creationId xmlns:a16="http://schemas.microsoft.com/office/drawing/2014/main" id="{A426D9D9-520A-4FC9-B17D-8D0FCF9874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8" y="3168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8" name="Line 80">
                  <a:extLst>
                    <a:ext uri="{FF2B5EF4-FFF2-40B4-BE49-F238E27FC236}">
                      <a16:creationId xmlns:a16="http://schemas.microsoft.com/office/drawing/2014/main" id="{8C02E1B7-63A8-45FE-8CE5-DD54896AF3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8" y="3408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9" name="Line 81">
                  <a:extLst>
                    <a:ext uri="{FF2B5EF4-FFF2-40B4-BE49-F238E27FC236}">
                      <a16:creationId xmlns:a16="http://schemas.microsoft.com/office/drawing/2014/main" id="{78F74206-5002-4C6D-A1F3-A9AC5FC89B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8" y="3168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9" name="Group 82">
                <a:extLst>
                  <a:ext uri="{FF2B5EF4-FFF2-40B4-BE49-F238E27FC236}">
                    <a16:creationId xmlns:a16="http://schemas.microsoft.com/office/drawing/2014/main" id="{F2E0661C-7586-47D7-952E-38063FE713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4" y="585"/>
                <a:ext cx="528" cy="288"/>
                <a:chOff x="3024" y="2736"/>
                <a:chExt cx="528" cy="288"/>
              </a:xfrm>
            </p:grpSpPr>
            <p:sp>
              <p:nvSpPr>
                <p:cNvPr id="154" name="Rectangle 83">
                  <a:extLst>
                    <a:ext uri="{FF2B5EF4-FFF2-40B4-BE49-F238E27FC236}">
                      <a16:creationId xmlns:a16="http://schemas.microsoft.com/office/drawing/2014/main" id="{6DE3E506-C164-4E85-B32C-E9953BADB7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4" y="2736"/>
                  <a:ext cx="528" cy="28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55" name="Object 84">
                  <a:extLst>
                    <a:ext uri="{FF2B5EF4-FFF2-40B4-BE49-F238E27FC236}">
                      <a16:creationId xmlns:a16="http://schemas.microsoft.com/office/drawing/2014/main" id="{175ABA1A-20D3-4CD4-BAC4-89C2A91FCB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64" y="2764"/>
                <a:ext cx="404" cy="2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6537" name="Equation" r:id="rId25" imgW="285801" imgH="142830" progId="Equation.DSMT4">
                        <p:embed/>
                      </p:oleObj>
                    </mc:Choice>
                    <mc:Fallback>
                      <p:oleObj name="Equation" r:id="rId25" imgW="285801" imgH="142830" progId="Equation.DSMT4">
                        <p:embed/>
                        <p:pic>
                          <p:nvPicPr>
                            <p:cNvPr id="95" name="Object 8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64" y="2764"/>
                              <a:ext cx="404" cy="23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40" name="Line 85">
                <a:extLst>
                  <a:ext uri="{FF2B5EF4-FFF2-40B4-BE49-F238E27FC236}">
                    <a16:creationId xmlns:a16="http://schemas.microsoft.com/office/drawing/2014/main" id="{2CF8CD8C-5DE8-4D7C-AF12-F111263FA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681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86">
                <a:extLst>
                  <a:ext uri="{FF2B5EF4-FFF2-40B4-BE49-F238E27FC236}">
                    <a16:creationId xmlns:a16="http://schemas.microsoft.com/office/drawing/2014/main" id="{E402622C-1710-4D9F-8D2D-402316AA62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777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87">
                <a:extLst>
                  <a:ext uri="{FF2B5EF4-FFF2-40B4-BE49-F238E27FC236}">
                    <a16:creationId xmlns:a16="http://schemas.microsoft.com/office/drawing/2014/main" id="{EC2E6093-D979-422D-9241-175A0C502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9" y="969"/>
                <a:ext cx="24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88">
                <a:extLst>
                  <a:ext uri="{FF2B5EF4-FFF2-40B4-BE49-F238E27FC236}">
                    <a16:creationId xmlns:a16="http://schemas.microsoft.com/office/drawing/2014/main" id="{3C44027F-7308-4039-9461-8453B3439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777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89">
                <a:extLst>
                  <a:ext uri="{FF2B5EF4-FFF2-40B4-BE49-F238E27FC236}">
                    <a16:creationId xmlns:a16="http://schemas.microsoft.com/office/drawing/2014/main" id="{9B5B269E-E76F-43F0-A1A2-E24832092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2" y="729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90">
                <a:extLst>
                  <a:ext uri="{FF2B5EF4-FFF2-40B4-BE49-F238E27FC236}">
                    <a16:creationId xmlns:a16="http://schemas.microsoft.com/office/drawing/2014/main" id="{1E62D68C-F28C-467E-82AB-60D18B6E8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489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91">
                <a:extLst>
                  <a:ext uri="{FF2B5EF4-FFF2-40B4-BE49-F238E27FC236}">
                    <a16:creationId xmlns:a16="http://schemas.microsoft.com/office/drawing/2014/main" id="{148CCDC4-D04C-403F-BBEB-64A5CF1DA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489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Line 92">
                <a:extLst>
                  <a:ext uri="{FF2B5EF4-FFF2-40B4-BE49-F238E27FC236}">
                    <a16:creationId xmlns:a16="http://schemas.microsoft.com/office/drawing/2014/main" id="{2C038E01-6787-4477-B5BF-854271D41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969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93">
                <a:extLst>
                  <a:ext uri="{FF2B5EF4-FFF2-40B4-BE49-F238E27FC236}">
                    <a16:creationId xmlns:a16="http://schemas.microsoft.com/office/drawing/2014/main" id="{814546EE-2AF3-4B96-A88B-ADDC3514B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969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94">
                <a:extLst>
                  <a:ext uri="{FF2B5EF4-FFF2-40B4-BE49-F238E27FC236}">
                    <a16:creationId xmlns:a16="http://schemas.microsoft.com/office/drawing/2014/main" id="{E34CAEEE-D10E-464C-89FA-530FD15718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56" y="873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95">
                <a:extLst>
                  <a:ext uri="{FF2B5EF4-FFF2-40B4-BE49-F238E27FC236}">
                    <a16:creationId xmlns:a16="http://schemas.microsoft.com/office/drawing/2014/main" id="{214CEBCD-73CE-481D-8800-878A9AFE7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873"/>
                <a:ext cx="192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Line 96">
                <a:extLst>
                  <a:ext uri="{FF2B5EF4-FFF2-40B4-BE49-F238E27FC236}">
                    <a16:creationId xmlns:a16="http://schemas.microsoft.com/office/drawing/2014/main" id="{AFE70886-280F-4E86-B1EE-75CB3C05E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6" y="969"/>
                <a:ext cx="192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Text Box 97">
                <a:extLst>
                  <a:ext uri="{FF2B5EF4-FFF2-40B4-BE49-F238E27FC236}">
                    <a16:creationId xmlns:a16="http://schemas.microsoft.com/office/drawing/2014/main" id="{22EA0B93-40B9-43D7-9276-A5EF2B9F9A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1113"/>
                <a:ext cx="7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</a:pPr>
                <a:r>
                  <a:rPr lang="zh-CN" altLang="en-US" b="1">
                    <a:solidFill>
                      <a:srgbClr val="0000FF"/>
                    </a:solidFill>
                    <a:latin typeface="黑体" pitchFamily="49" charset="-122"/>
                  </a:rPr>
                  <a:t>反符合道</a:t>
                </a:r>
                <a:endParaRPr lang="zh-CN" altLang="en-US" b="1">
                  <a:solidFill>
                    <a:srgbClr val="0000FF"/>
                  </a:solidFill>
                  <a:latin typeface="黑体" pitchFamily="49" charset="-122"/>
                  <a:sym typeface="Symbol" pitchFamily="18" charset="2"/>
                </a:endParaRPr>
              </a:p>
            </p:txBody>
          </p:sp>
          <p:sp>
            <p:nvSpPr>
              <p:cNvPr id="153" name="Text Box 98">
                <a:extLst>
                  <a:ext uri="{FF2B5EF4-FFF2-40B4-BE49-F238E27FC236}">
                    <a16:creationId xmlns:a16="http://schemas.microsoft.com/office/drawing/2014/main" id="{D3A6AFFA-E8DA-416C-B8EE-6731C88C1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105"/>
                <a:ext cx="7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华文仿宋" pitchFamily="2" charset="-122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</a:pPr>
                <a:r>
                  <a:rPr lang="zh-CN" altLang="en-US" b="1">
                    <a:solidFill>
                      <a:srgbClr val="0000FF"/>
                    </a:solidFill>
                    <a:latin typeface="黑体" pitchFamily="49" charset="-122"/>
                  </a:rPr>
                  <a:t>符合道</a:t>
                </a:r>
                <a:endParaRPr lang="zh-CN" altLang="en-US" b="1">
                  <a:solidFill>
                    <a:srgbClr val="0000FF"/>
                  </a:solidFill>
                  <a:latin typeface="黑体" pitchFamily="49" charset="-122"/>
                  <a:sym typeface="Symbol" pitchFamily="18" charset="2"/>
                </a:endParaRPr>
              </a:p>
            </p:txBody>
          </p:sp>
        </p:grpSp>
        <p:sp>
          <p:nvSpPr>
            <p:cNvPr id="131" name="Oval 99">
              <a:extLst>
                <a:ext uri="{FF2B5EF4-FFF2-40B4-BE49-F238E27FC236}">
                  <a16:creationId xmlns:a16="http://schemas.microsoft.com/office/drawing/2014/main" id="{DC44DC1B-3831-48F2-AC42-4A230B9ED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94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4" name="内容占位符 4">
            <a:extLst>
              <a:ext uri="{FF2B5EF4-FFF2-40B4-BE49-F238E27FC236}">
                <a16:creationId xmlns:a16="http://schemas.microsoft.com/office/drawing/2014/main" id="{BB256341-0B23-4E8D-96F9-6A5EA3D58644}"/>
              </a:ext>
            </a:extLst>
          </p:cNvPr>
          <p:cNvSpPr txBox="1">
            <a:spLocks/>
          </p:cNvSpPr>
          <p:nvPr/>
        </p:nvSpPr>
        <p:spPr>
          <a:xfrm>
            <a:off x="8772525" y="1"/>
            <a:ext cx="3419475" cy="284671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FF00"/>
                </a:solidFill>
              </a:rPr>
              <a:t>反符合电路</a:t>
            </a:r>
          </a:p>
        </p:txBody>
      </p:sp>
      <p:pic>
        <p:nvPicPr>
          <p:cNvPr id="105" name="Picture 2" descr="Comptn01">
            <a:extLst>
              <a:ext uri="{FF2B5EF4-FFF2-40B4-BE49-F238E27FC236}">
                <a16:creationId xmlns:a16="http://schemas.microsoft.com/office/drawing/2014/main" id="{5F911328-0647-4049-A456-6E1B9F7D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92" y="3240610"/>
            <a:ext cx="6096710" cy="350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" descr="anticompt_spectr">
            <a:extLst>
              <a:ext uri="{FF2B5EF4-FFF2-40B4-BE49-F238E27FC236}">
                <a16:creationId xmlns:a16="http://schemas.microsoft.com/office/drawing/2014/main" id="{694A173F-0027-45E5-81D9-95C982B11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5108" r="6131" b="2129"/>
          <a:stretch/>
        </p:blipFill>
        <p:spPr bwMode="auto">
          <a:xfrm>
            <a:off x="8392278" y="491500"/>
            <a:ext cx="3703263" cy="263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27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 autoUpdateAnimBg="0"/>
      <p:bldP spid="1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4454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270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36896" y="1"/>
            <a:ext cx="593951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</a:rPr>
              <a:t>4. 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延迟符合</a:t>
            </a:r>
            <a:r>
              <a:rPr lang="en-US" altLang="zh-CN" sz="1600" b="1" dirty="0">
                <a:solidFill>
                  <a:srgbClr val="FF0000"/>
                </a:solidFill>
              </a:rPr>
              <a:t>——</a:t>
            </a:r>
            <a:r>
              <a:rPr lang="zh-CN" altLang="en-US" sz="1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相关，但不同时</a:t>
            </a:r>
          </a:p>
        </p:txBody>
      </p:sp>
      <p:sp>
        <p:nvSpPr>
          <p:cNvPr id="105" name="Text Box 54">
            <a:extLst>
              <a:ext uri="{FF2B5EF4-FFF2-40B4-BE49-F238E27FC236}">
                <a16:creationId xmlns:a16="http://schemas.microsoft.com/office/drawing/2014/main" id="{CE5159E1-E8BA-4FEC-B246-99B1D6FA0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80" y="399273"/>
            <a:ext cx="5243647" cy="523875"/>
          </a:xfrm>
          <a:prstGeom prst="rect">
            <a:avLst/>
          </a:prstGeom>
          <a:solidFill>
            <a:schemeClr val="bg1"/>
          </a:solidFill>
          <a:ln w="38100" cmpd="dbl" algn="ctr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2800" b="1" dirty="0">
                <a:solidFill>
                  <a:srgbClr val="FF0000"/>
                </a:solidFill>
              </a:rPr>
              <a:t>4. </a:t>
            </a:r>
            <a:r>
              <a:rPr lang="zh-CN" altLang="en-US" sz="2800" b="1" dirty="0">
                <a:solidFill>
                  <a:srgbClr val="0000FF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延迟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</a:t>
            </a:r>
            <a:r>
              <a:rPr lang="en-US" altLang="zh-CN" sz="2800" b="1" dirty="0">
                <a:solidFill>
                  <a:srgbClr val="FF0000"/>
                </a:solidFill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相关，但不同时</a:t>
            </a:r>
          </a:p>
        </p:txBody>
      </p:sp>
      <p:sp>
        <p:nvSpPr>
          <p:cNvPr id="106" name="Text Box 55">
            <a:extLst>
              <a:ext uri="{FF2B5EF4-FFF2-40B4-BE49-F238E27FC236}">
                <a16:creationId xmlns:a16="http://schemas.microsoft.com/office/drawing/2014/main" id="{35C4333D-BDED-4BA6-A9F0-754606EE8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291" y="322270"/>
            <a:ext cx="5939514" cy="110491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10000"/>
              </a:spcBef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相关事件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可以是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同时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事件，但也可以是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不同时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事件。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10000"/>
              </a:spcBef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可对某一路信号进行适当的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延时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，使它们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符合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起来。</a:t>
            </a:r>
          </a:p>
        </p:txBody>
      </p:sp>
      <p:grpSp>
        <p:nvGrpSpPr>
          <p:cNvPr id="165" name="Group 56">
            <a:extLst>
              <a:ext uri="{FF2B5EF4-FFF2-40B4-BE49-F238E27FC236}">
                <a16:creationId xmlns:a16="http://schemas.microsoft.com/office/drawing/2014/main" id="{A22B560C-4FB6-4D6B-820F-D77CB7B7CAD4}"/>
              </a:ext>
            </a:extLst>
          </p:cNvPr>
          <p:cNvGrpSpPr>
            <a:grpSpLocks/>
          </p:cNvGrpSpPr>
          <p:nvPr/>
        </p:nvGrpSpPr>
        <p:grpSpPr bwMode="auto">
          <a:xfrm>
            <a:off x="6519812" y="4527328"/>
            <a:ext cx="3176587" cy="958850"/>
            <a:chOff x="3327" y="2377"/>
            <a:chExt cx="2001" cy="604"/>
          </a:xfrm>
        </p:grpSpPr>
        <p:grpSp>
          <p:nvGrpSpPr>
            <p:cNvPr id="166" name="Group 57">
              <a:extLst>
                <a:ext uri="{FF2B5EF4-FFF2-40B4-BE49-F238E27FC236}">
                  <a16:creationId xmlns:a16="http://schemas.microsoft.com/office/drawing/2014/main" id="{E477022D-C745-49A9-B8DD-411342EA8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0" y="2377"/>
              <a:ext cx="1998" cy="274"/>
              <a:chOff x="3330" y="2377"/>
              <a:chExt cx="1998" cy="274"/>
            </a:xfrm>
          </p:grpSpPr>
          <p:sp>
            <p:nvSpPr>
              <p:cNvPr id="172" name="Line 58">
                <a:extLst>
                  <a:ext uri="{FF2B5EF4-FFF2-40B4-BE49-F238E27FC236}">
                    <a16:creationId xmlns:a16="http://schemas.microsoft.com/office/drawing/2014/main" id="{E5E85D5E-4675-4EB3-9082-9883F9F74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640"/>
                <a:ext cx="17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59">
                <a:extLst>
                  <a:ext uri="{FF2B5EF4-FFF2-40B4-BE49-F238E27FC236}">
                    <a16:creationId xmlns:a16="http://schemas.microsoft.com/office/drawing/2014/main" id="{1CD171DA-0721-466D-8FCF-D67D2802C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244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60">
                <a:extLst>
                  <a:ext uri="{FF2B5EF4-FFF2-40B4-BE49-F238E27FC236}">
                    <a16:creationId xmlns:a16="http://schemas.microsoft.com/office/drawing/2014/main" id="{4AD83FA0-503D-4533-84AD-18E4F36C1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56" y="244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75" name="Object 61">
                <a:extLst>
                  <a:ext uri="{FF2B5EF4-FFF2-40B4-BE49-F238E27FC236}">
                    <a16:creationId xmlns:a16="http://schemas.microsoft.com/office/drawing/2014/main" id="{98C96B38-A63F-46C3-A056-A6FA0D07D3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30" y="2377"/>
              <a:ext cx="228" cy="2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754" name="Equation" r:id="rId3" imgW="133446" imgH="171450" progId="Equation.DSMT4">
                      <p:embed/>
                    </p:oleObj>
                  </mc:Choice>
                  <mc:Fallback>
                    <p:oleObj name="Equation" r:id="rId3" imgW="133446" imgH="171450" progId="Equation.DSMT4">
                      <p:embed/>
                      <p:pic>
                        <p:nvPicPr>
                          <p:cNvPr id="175" name="Object 61">
                            <a:extLst>
                              <a:ext uri="{FF2B5EF4-FFF2-40B4-BE49-F238E27FC236}">
                                <a16:creationId xmlns:a16="http://schemas.microsoft.com/office/drawing/2014/main" id="{98C96B38-A63F-46C3-A056-A6FA0D07D36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0" y="2377"/>
                            <a:ext cx="228" cy="2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7" name="Group 62">
              <a:extLst>
                <a:ext uri="{FF2B5EF4-FFF2-40B4-BE49-F238E27FC236}">
                  <a16:creationId xmlns:a16="http://schemas.microsoft.com/office/drawing/2014/main" id="{69FF9BD9-039F-48B7-BCC2-A05B637C6A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7" y="2707"/>
              <a:ext cx="2001" cy="274"/>
              <a:chOff x="3327" y="2707"/>
              <a:chExt cx="2001" cy="274"/>
            </a:xfrm>
          </p:grpSpPr>
          <p:sp>
            <p:nvSpPr>
              <p:cNvPr id="168" name="Line 63">
                <a:extLst>
                  <a:ext uri="{FF2B5EF4-FFF2-40B4-BE49-F238E27FC236}">
                    <a16:creationId xmlns:a16="http://schemas.microsoft.com/office/drawing/2014/main" id="{47D702AD-657C-4CA3-8B12-04DFE71AD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976"/>
                <a:ext cx="17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64">
                <a:extLst>
                  <a:ext uri="{FF2B5EF4-FFF2-40B4-BE49-F238E27FC236}">
                    <a16:creationId xmlns:a16="http://schemas.microsoft.com/office/drawing/2014/main" id="{5C63885B-0D00-4894-AFCA-B6DFF313E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6" y="278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65">
                <a:extLst>
                  <a:ext uri="{FF2B5EF4-FFF2-40B4-BE49-F238E27FC236}">
                    <a16:creationId xmlns:a16="http://schemas.microsoft.com/office/drawing/2014/main" id="{449C792D-9344-42E8-B3FF-6530524AF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44" y="278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71" name="Object 66">
                <a:extLst>
                  <a:ext uri="{FF2B5EF4-FFF2-40B4-BE49-F238E27FC236}">
                    <a16:creationId xmlns:a16="http://schemas.microsoft.com/office/drawing/2014/main" id="{EF8E56C4-6818-4019-A0BC-4DB33AD665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27" y="2707"/>
              <a:ext cx="243" cy="2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755" name="Equation" r:id="rId5" imgW="142900" imgH="171450" progId="Equation.DSMT4">
                      <p:embed/>
                    </p:oleObj>
                  </mc:Choice>
                  <mc:Fallback>
                    <p:oleObj name="Equation" r:id="rId5" imgW="142900" imgH="171450" progId="Equation.DSMT4">
                      <p:embed/>
                      <p:pic>
                        <p:nvPicPr>
                          <p:cNvPr id="171" name="Object 66">
                            <a:extLst>
                              <a:ext uri="{FF2B5EF4-FFF2-40B4-BE49-F238E27FC236}">
                                <a16:creationId xmlns:a16="http://schemas.microsoft.com/office/drawing/2014/main" id="{EF8E56C4-6818-4019-A0BC-4DB33AD6655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27" y="2707"/>
                            <a:ext cx="243" cy="2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76" name="Group 67">
            <a:extLst>
              <a:ext uri="{FF2B5EF4-FFF2-40B4-BE49-F238E27FC236}">
                <a16:creationId xmlns:a16="http://schemas.microsoft.com/office/drawing/2014/main" id="{0A58ACD9-57C3-4D6D-90E3-6189FDC7EC2C}"/>
              </a:ext>
            </a:extLst>
          </p:cNvPr>
          <p:cNvGrpSpPr>
            <a:grpSpLocks/>
          </p:cNvGrpSpPr>
          <p:nvPr/>
        </p:nvGrpSpPr>
        <p:grpSpPr bwMode="auto">
          <a:xfrm>
            <a:off x="6132462" y="5021040"/>
            <a:ext cx="3563938" cy="1524000"/>
            <a:chOff x="3083" y="2688"/>
            <a:chExt cx="2245" cy="960"/>
          </a:xfrm>
        </p:grpSpPr>
        <p:graphicFrame>
          <p:nvGraphicFramePr>
            <p:cNvPr id="177" name="Object 68">
              <a:extLst>
                <a:ext uri="{FF2B5EF4-FFF2-40B4-BE49-F238E27FC236}">
                  <a16:creationId xmlns:a16="http://schemas.microsoft.com/office/drawing/2014/main" id="{5040D119-8484-47D4-BEA2-620F3BF1F8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04" y="2998"/>
            <a:ext cx="263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756" name="Equation" r:id="rId7" imgW="139680" imgH="228600" progId="Equation.DSMT4">
                    <p:embed/>
                  </p:oleObj>
                </mc:Choice>
                <mc:Fallback>
                  <p:oleObj name="Equation" r:id="rId7" imgW="139680" imgH="228600" progId="Equation.DSMT4">
                    <p:embed/>
                    <p:pic>
                      <p:nvPicPr>
                        <p:cNvPr id="177" name="Object 68">
                          <a:extLst>
                            <a:ext uri="{FF2B5EF4-FFF2-40B4-BE49-F238E27FC236}">
                              <a16:creationId xmlns:a16="http://schemas.microsoft.com/office/drawing/2014/main" id="{5040D119-8484-47D4-BEA2-620F3BF1F8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4" y="2998"/>
                          <a:ext cx="263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8" name="Group 69">
              <a:extLst>
                <a:ext uri="{FF2B5EF4-FFF2-40B4-BE49-F238E27FC236}">
                  <a16:creationId xmlns:a16="http://schemas.microsoft.com/office/drawing/2014/main" id="{2568DD6F-683F-4F93-BB46-E80D14C62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3" y="2688"/>
              <a:ext cx="2245" cy="960"/>
              <a:chOff x="3083" y="2688"/>
              <a:chExt cx="2245" cy="960"/>
            </a:xfrm>
          </p:grpSpPr>
          <p:sp>
            <p:nvSpPr>
              <p:cNvPr id="179" name="Line 70">
                <a:extLst>
                  <a:ext uri="{FF2B5EF4-FFF2-40B4-BE49-F238E27FC236}">
                    <a16:creationId xmlns:a16="http://schemas.microsoft.com/office/drawing/2014/main" id="{26242379-BA48-41DD-AF80-762E98F6D5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688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80" name="Group 71">
                <a:extLst>
                  <a:ext uri="{FF2B5EF4-FFF2-40B4-BE49-F238E27FC236}">
                    <a16:creationId xmlns:a16="http://schemas.microsoft.com/office/drawing/2014/main" id="{945503F4-4652-4633-9D38-F71DE7C286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46" y="3434"/>
                <a:ext cx="2182" cy="214"/>
                <a:chOff x="3146" y="3434"/>
                <a:chExt cx="2182" cy="214"/>
              </a:xfrm>
            </p:grpSpPr>
            <p:sp>
              <p:nvSpPr>
                <p:cNvPr id="188" name="Line 72">
                  <a:extLst>
                    <a:ext uri="{FF2B5EF4-FFF2-40B4-BE49-F238E27FC236}">
                      <a16:creationId xmlns:a16="http://schemas.microsoft.com/office/drawing/2014/main" id="{DC859CBF-93FB-4A85-8A94-E530821667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648"/>
                  <a:ext cx="172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9" name="Line 73">
                  <a:extLst>
                    <a:ext uri="{FF2B5EF4-FFF2-40B4-BE49-F238E27FC236}">
                      <a16:creationId xmlns:a16="http://schemas.microsoft.com/office/drawing/2014/main" id="{1C8780F0-08E1-42E8-8BE6-748C449FA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76" y="345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0" name="Line 74">
                  <a:extLst>
                    <a:ext uri="{FF2B5EF4-FFF2-40B4-BE49-F238E27FC236}">
                      <a16:creationId xmlns:a16="http://schemas.microsoft.com/office/drawing/2014/main" id="{194E3BAA-D1CC-4F76-BDE9-EC22A62D40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44" y="345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91" name="Object 75">
                  <a:extLst>
                    <a:ext uri="{FF2B5EF4-FFF2-40B4-BE49-F238E27FC236}">
                      <a16:creationId xmlns:a16="http://schemas.microsoft.com/office/drawing/2014/main" id="{37E5C2CE-3289-4CD5-AA6E-6CBB4A1F14B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46" y="3434"/>
                <a:ext cx="475" cy="20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8757" name="Equation" r:id="rId9" imgW="361978" imgH="123930" progId="Equation.DSMT4">
                        <p:embed/>
                      </p:oleObj>
                    </mc:Choice>
                    <mc:Fallback>
                      <p:oleObj name="Equation" r:id="rId9" imgW="361978" imgH="123930" progId="Equation.DSMT4">
                        <p:embed/>
                        <p:pic>
                          <p:nvPicPr>
                            <p:cNvPr id="191" name="Object 75">
                              <a:extLst>
                                <a:ext uri="{FF2B5EF4-FFF2-40B4-BE49-F238E27FC236}">
                                  <a16:creationId xmlns:a16="http://schemas.microsoft.com/office/drawing/2014/main" id="{37E5C2CE-3289-4CD5-AA6E-6CBB4A1F14B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46" y="3434"/>
                              <a:ext cx="475" cy="20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81" name="Group 76">
                <a:extLst>
                  <a:ext uri="{FF2B5EF4-FFF2-40B4-BE49-F238E27FC236}">
                    <a16:creationId xmlns:a16="http://schemas.microsoft.com/office/drawing/2014/main" id="{0BC115B2-D3BF-4F27-922A-F1B34A4F5C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83" y="3006"/>
                <a:ext cx="2245" cy="345"/>
                <a:chOff x="3083" y="3006"/>
                <a:chExt cx="2245" cy="345"/>
              </a:xfrm>
            </p:grpSpPr>
            <p:sp>
              <p:nvSpPr>
                <p:cNvPr id="182" name="Line 77">
                  <a:extLst>
                    <a:ext uri="{FF2B5EF4-FFF2-40B4-BE49-F238E27FC236}">
                      <a16:creationId xmlns:a16="http://schemas.microsoft.com/office/drawing/2014/main" id="{DEB65A17-050D-442D-9F85-6677D8E3D7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3312"/>
                  <a:ext cx="172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3" name="Line 78">
                  <a:extLst>
                    <a:ext uri="{FF2B5EF4-FFF2-40B4-BE49-F238E27FC236}">
                      <a16:creationId xmlns:a16="http://schemas.microsoft.com/office/drawing/2014/main" id="{46F2F652-B04D-477F-BA32-96291BF2FF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76" y="3120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" name="Line 79">
                  <a:extLst>
                    <a:ext uri="{FF2B5EF4-FFF2-40B4-BE49-F238E27FC236}">
                      <a16:creationId xmlns:a16="http://schemas.microsoft.com/office/drawing/2014/main" id="{7E6B315A-08E4-42C1-A104-1DD69CD5DD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44" y="3120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5" name="Line 80">
                  <a:extLst>
                    <a:ext uri="{FF2B5EF4-FFF2-40B4-BE49-F238E27FC236}">
                      <a16:creationId xmlns:a16="http://schemas.microsoft.com/office/drawing/2014/main" id="{D760C200-4372-496B-8420-7CB558058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96" y="3168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6" name="Line 81">
                  <a:extLst>
                    <a:ext uri="{FF2B5EF4-FFF2-40B4-BE49-F238E27FC236}">
                      <a16:creationId xmlns:a16="http://schemas.microsoft.com/office/drawing/2014/main" id="{23F22F43-8733-4149-89F2-5C9BD175F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76" y="3168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87" name="Object 82">
                  <a:extLst>
                    <a:ext uri="{FF2B5EF4-FFF2-40B4-BE49-F238E27FC236}">
                      <a16:creationId xmlns:a16="http://schemas.microsoft.com/office/drawing/2014/main" id="{71F22E69-10AC-4F6C-9ADC-9BE985B1DEE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83" y="3006"/>
                <a:ext cx="559" cy="34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8758" name="Equation" r:id="rId11" imgW="431640" imgH="228600" progId="Equation.DSMT4">
                        <p:embed/>
                      </p:oleObj>
                    </mc:Choice>
                    <mc:Fallback>
                      <p:oleObj name="Equation" r:id="rId11" imgW="431640" imgH="228600" progId="Equation.DSMT4">
                        <p:embed/>
                        <p:pic>
                          <p:nvPicPr>
                            <p:cNvPr id="187" name="Object 82">
                              <a:extLst>
                                <a:ext uri="{FF2B5EF4-FFF2-40B4-BE49-F238E27FC236}">
                                  <a16:creationId xmlns:a16="http://schemas.microsoft.com/office/drawing/2014/main" id="{71F22E69-10AC-4F6C-9ADC-9BE985B1DEE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83" y="3006"/>
                              <a:ext cx="559" cy="3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92" name="Group 84">
            <a:extLst>
              <a:ext uri="{FF2B5EF4-FFF2-40B4-BE49-F238E27FC236}">
                <a16:creationId xmlns:a16="http://schemas.microsoft.com/office/drawing/2014/main" id="{2C7A205A-51EC-44E3-A0F7-4B4BD8964292}"/>
              </a:ext>
            </a:extLst>
          </p:cNvPr>
          <p:cNvGrpSpPr>
            <a:grpSpLocks/>
          </p:cNvGrpSpPr>
          <p:nvPr/>
        </p:nvGrpSpPr>
        <p:grpSpPr bwMode="auto">
          <a:xfrm>
            <a:off x="1531887" y="4437112"/>
            <a:ext cx="4129087" cy="2312987"/>
            <a:chOff x="185" y="2275"/>
            <a:chExt cx="2601" cy="1457"/>
          </a:xfrm>
        </p:grpSpPr>
        <p:grpSp>
          <p:nvGrpSpPr>
            <p:cNvPr id="193" name="Group 85">
              <a:extLst>
                <a:ext uri="{FF2B5EF4-FFF2-40B4-BE49-F238E27FC236}">
                  <a16:creationId xmlns:a16="http://schemas.microsoft.com/office/drawing/2014/main" id="{97C84696-2D1D-48CE-830C-48916DEAC3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" y="2275"/>
              <a:ext cx="427" cy="557"/>
              <a:chOff x="508" y="2275"/>
              <a:chExt cx="427" cy="557"/>
            </a:xfrm>
          </p:grpSpPr>
          <p:sp>
            <p:nvSpPr>
              <p:cNvPr id="214" name="Rectangle 86">
                <a:extLst>
                  <a:ext uri="{FF2B5EF4-FFF2-40B4-BE49-F238E27FC236}">
                    <a16:creationId xmlns:a16="http://schemas.microsoft.com/office/drawing/2014/main" id="{7857A6FA-0338-4FA6-9B6C-0EB99741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44"/>
                <a:ext cx="96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15" name="Object 87">
                <a:extLst>
                  <a:ext uri="{FF2B5EF4-FFF2-40B4-BE49-F238E27FC236}">
                    <a16:creationId xmlns:a16="http://schemas.microsoft.com/office/drawing/2014/main" id="{32DF5A79-A828-465A-9356-4A44FBA48B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8" y="2275"/>
              <a:ext cx="427" cy="2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759" name="Equation" r:id="rId13" imgW="314435" imgH="171450" progId="Equation.DSMT4">
                      <p:embed/>
                    </p:oleObj>
                  </mc:Choice>
                  <mc:Fallback>
                    <p:oleObj name="Equation" r:id="rId13" imgW="314435" imgH="171450" progId="Equation.DSMT4">
                      <p:embed/>
                      <p:pic>
                        <p:nvPicPr>
                          <p:cNvPr id="215" name="Object 87">
                            <a:extLst>
                              <a:ext uri="{FF2B5EF4-FFF2-40B4-BE49-F238E27FC236}">
                                <a16:creationId xmlns:a16="http://schemas.microsoft.com/office/drawing/2014/main" id="{32DF5A79-A828-465A-9356-4A44FBA48B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" y="2275"/>
                            <a:ext cx="427" cy="2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4" name="Line 88">
              <a:extLst>
                <a:ext uri="{FF2B5EF4-FFF2-40B4-BE49-F238E27FC236}">
                  <a16:creationId xmlns:a16="http://schemas.microsoft.com/office/drawing/2014/main" id="{7820C527-89EA-4FDA-96DF-A07CD2E82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88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5" name="Group 89">
              <a:extLst>
                <a:ext uri="{FF2B5EF4-FFF2-40B4-BE49-F238E27FC236}">
                  <a16:creationId xmlns:a16="http://schemas.microsoft.com/office/drawing/2014/main" id="{0633D7AD-F3A0-4667-A3A9-EB625DFD17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2414"/>
              <a:ext cx="2601" cy="423"/>
              <a:chOff x="185" y="2414"/>
              <a:chExt cx="2601" cy="423"/>
            </a:xfrm>
          </p:grpSpPr>
          <p:graphicFrame>
            <p:nvGraphicFramePr>
              <p:cNvPr id="210" name="Object 90">
                <a:extLst>
                  <a:ext uri="{FF2B5EF4-FFF2-40B4-BE49-F238E27FC236}">
                    <a16:creationId xmlns:a16="http://schemas.microsoft.com/office/drawing/2014/main" id="{72B3F0EC-5D12-42AE-9FC6-0E03FE45D3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83" y="2414"/>
              <a:ext cx="243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760" name="Equation" r:id="rId15" imgW="104812" imgH="123930" progId="Equation.DSMT4">
                      <p:embed/>
                    </p:oleObj>
                  </mc:Choice>
                  <mc:Fallback>
                    <p:oleObj name="Equation" r:id="rId15" imgW="104812" imgH="123930" progId="Equation.DSMT4">
                      <p:embed/>
                      <p:pic>
                        <p:nvPicPr>
                          <p:cNvPr id="210" name="Object 90">
                            <a:extLst>
                              <a:ext uri="{FF2B5EF4-FFF2-40B4-BE49-F238E27FC236}">
                                <a16:creationId xmlns:a16="http://schemas.microsoft.com/office/drawing/2014/main" id="{72B3F0EC-5D12-42AE-9FC6-0E03FE45D3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83" y="2414"/>
                            <a:ext cx="243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1" name="Rectangle 91">
                <a:extLst>
                  <a:ext uri="{FF2B5EF4-FFF2-40B4-BE49-F238E27FC236}">
                    <a16:creationId xmlns:a16="http://schemas.microsoft.com/office/drawing/2014/main" id="{90D1883D-D90F-4582-AC2A-622521A72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544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12" name="Object 92">
                <a:extLst>
                  <a:ext uri="{FF2B5EF4-FFF2-40B4-BE49-F238E27FC236}">
                    <a16:creationId xmlns:a16="http://schemas.microsoft.com/office/drawing/2014/main" id="{64463B6F-5254-41DB-8C56-BF12DD3FDC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30" y="2563"/>
              <a:ext cx="456" cy="2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761" name="Equation" r:id="rId17" imgW="323889" imgH="171450" progId="Equation.DSMT4">
                      <p:embed/>
                    </p:oleObj>
                  </mc:Choice>
                  <mc:Fallback>
                    <p:oleObj name="Equation" r:id="rId17" imgW="323889" imgH="171450" progId="Equation.DSMT4">
                      <p:embed/>
                      <p:pic>
                        <p:nvPicPr>
                          <p:cNvPr id="212" name="Object 92">
                            <a:extLst>
                              <a:ext uri="{FF2B5EF4-FFF2-40B4-BE49-F238E27FC236}">
                                <a16:creationId xmlns:a16="http://schemas.microsoft.com/office/drawing/2014/main" id="{64463B6F-5254-41DB-8C56-BF12DD3FDC3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0" y="2563"/>
                            <a:ext cx="456" cy="2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3" name="Object 90">
                <a:extLst>
                  <a:ext uri="{FF2B5EF4-FFF2-40B4-BE49-F238E27FC236}">
                    <a16:creationId xmlns:a16="http://schemas.microsoft.com/office/drawing/2014/main" id="{78A7FCFD-27CD-4581-B651-88AB3A1525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" y="2538"/>
              <a:ext cx="186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762" name="Equation" r:id="rId19" imgW="66723" imgH="85860" progId="Equation.DSMT4">
                      <p:embed/>
                    </p:oleObj>
                  </mc:Choice>
                  <mc:Fallback>
                    <p:oleObj name="Equation" r:id="rId19" imgW="66723" imgH="85860" progId="Equation.DSMT4">
                      <p:embed/>
                      <p:pic>
                        <p:nvPicPr>
                          <p:cNvPr id="213" name="Object 90">
                            <a:extLst>
                              <a:ext uri="{FF2B5EF4-FFF2-40B4-BE49-F238E27FC236}">
                                <a16:creationId xmlns:a16="http://schemas.microsoft.com/office/drawing/2014/main" id="{78A7FCFD-27CD-4581-B651-88AB3A15251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" y="2538"/>
                            <a:ext cx="186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6" name="Line 93">
              <a:extLst>
                <a:ext uri="{FF2B5EF4-FFF2-40B4-BE49-F238E27FC236}">
                  <a16:creationId xmlns:a16="http://schemas.microsoft.com/office/drawing/2014/main" id="{977B9E49-D432-4EEB-ADEE-94DFF1D5C6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2832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" name="Line 94">
              <a:extLst>
                <a:ext uri="{FF2B5EF4-FFF2-40B4-BE49-F238E27FC236}">
                  <a16:creationId xmlns:a16="http://schemas.microsoft.com/office/drawing/2014/main" id="{CD24823A-BABC-46AD-B2ED-0B84AE7B0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40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Line 95">
              <a:extLst>
                <a:ext uri="{FF2B5EF4-FFF2-40B4-BE49-F238E27FC236}">
                  <a16:creationId xmlns:a16="http://schemas.microsoft.com/office/drawing/2014/main" id="{E1FBA741-0E20-4113-96EE-67403C44B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40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9" name="Group 96">
              <a:extLst>
                <a:ext uri="{FF2B5EF4-FFF2-40B4-BE49-F238E27FC236}">
                  <a16:creationId xmlns:a16="http://schemas.microsoft.com/office/drawing/2014/main" id="{AB8CC143-A298-4AB5-AD4B-FCA2BED238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3264"/>
              <a:ext cx="576" cy="288"/>
              <a:chOff x="1728" y="3264"/>
              <a:chExt cx="576" cy="288"/>
            </a:xfrm>
          </p:grpSpPr>
          <p:sp>
            <p:nvSpPr>
              <p:cNvPr id="208" name="Rectangle 97">
                <a:extLst>
                  <a:ext uri="{FF2B5EF4-FFF2-40B4-BE49-F238E27FC236}">
                    <a16:creationId xmlns:a16="http://schemas.microsoft.com/office/drawing/2014/main" id="{A29C9696-30B4-4B97-A345-66AED1051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264"/>
                <a:ext cx="576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9" name="Object 98">
                <a:extLst>
                  <a:ext uri="{FF2B5EF4-FFF2-40B4-BE49-F238E27FC236}">
                    <a16:creationId xmlns:a16="http://schemas.microsoft.com/office/drawing/2014/main" id="{49F74BD5-49DA-45D0-9EDB-6749692E75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81" y="3291"/>
              <a:ext cx="449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763" name="Equation" r:id="rId21" imgW="361978" imgH="123930" progId="Equation.DSMT4">
                      <p:embed/>
                    </p:oleObj>
                  </mc:Choice>
                  <mc:Fallback>
                    <p:oleObj name="Equation" r:id="rId21" imgW="361978" imgH="123930" progId="Equation.DSMT4">
                      <p:embed/>
                      <p:pic>
                        <p:nvPicPr>
                          <p:cNvPr id="209" name="Object 98">
                            <a:extLst>
                              <a:ext uri="{FF2B5EF4-FFF2-40B4-BE49-F238E27FC236}">
                                <a16:creationId xmlns:a16="http://schemas.microsoft.com/office/drawing/2014/main" id="{49F74BD5-49DA-45D0-9EDB-6749692E759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81" y="3291"/>
                            <a:ext cx="449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0" name="Line 99">
              <a:extLst>
                <a:ext uri="{FF2B5EF4-FFF2-40B4-BE49-F238E27FC236}">
                  <a16:creationId xmlns:a16="http://schemas.microsoft.com/office/drawing/2014/main" id="{97E87A7E-56B8-4981-AC69-366FAEA7CB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2832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Line 100">
              <a:extLst>
                <a:ext uri="{FF2B5EF4-FFF2-40B4-BE49-F238E27FC236}">
                  <a16:creationId xmlns:a16="http://schemas.microsoft.com/office/drawing/2014/main" id="{E038F137-0E49-45A4-AF34-E6A2F38AB9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3552"/>
              <a:ext cx="0" cy="1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2" name="Group 101">
              <a:extLst>
                <a:ext uri="{FF2B5EF4-FFF2-40B4-BE49-F238E27FC236}">
                  <a16:creationId xmlns:a16="http://schemas.microsoft.com/office/drawing/2014/main" id="{63876C4E-0E49-477E-84C4-712502BBF1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3264"/>
              <a:ext cx="602" cy="288"/>
              <a:chOff x="864" y="3264"/>
              <a:chExt cx="602" cy="288"/>
            </a:xfrm>
          </p:grpSpPr>
          <p:sp>
            <p:nvSpPr>
              <p:cNvPr id="206" name="Rectangle 102">
                <a:extLst>
                  <a:ext uri="{FF2B5EF4-FFF2-40B4-BE49-F238E27FC236}">
                    <a16:creationId xmlns:a16="http://schemas.microsoft.com/office/drawing/2014/main" id="{B9E8C313-925D-429F-B149-F3681F34C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3264"/>
                <a:ext cx="576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7" name="Object 103">
                <a:extLst>
                  <a:ext uri="{FF2B5EF4-FFF2-40B4-BE49-F238E27FC236}">
                    <a16:creationId xmlns:a16="http://schemas.microsoft.com/office/drawing/2014/main" id="{A2E76D45-677C-4870-B158-EE2922DE57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8" y="3291"/>
              <a:ext cx="598" cy="1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764" name="Equation" r:id="rId23" imgW="504878" imgH="104760" progId="Equation.DSMT4">
                      <p:embed/>
                    </p:oleObj>
                  </mc:Choice>
                  <mc:Fallback>
                    <p:oleObj name="Equation" r:id="rId23" imgW="504878" imgH="104760" progId="Equation.DSMT4">
                      <p:embed/>
                      <p:pic>
                        <p:nvPicPr>
                          <p:cNvPr id="207" name="Object 103">
                            <a:extLst>
                              <a:ext uri="{FF2B5EF4-FFF2-40B4-BE49-F238E27FC236}">
                                <a16:creationId xmlns:a16="http://schemas.microsoft.com/office/drawing/2014/main" id="{A2E76D45-677C-4870-B158-EE2922DE576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8" y="3291"/>
                            <a:ext cx="598" cy="1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3" name="Line 104">
              <a:extLst>
                <a:ext uri="{FF2B5EF4-FFF2-40B4-BE49-F238E27FC236}">
                  <a16:creationId xmlns:a16="http://schemas.microsoft.com/office/drawing/2014/main" id="{84A4C1B0-74B5-4247-81F0-8FC7A87B1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408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Line 105">
              <a:extLst>
                <a:ext uri="{FF2B5EF4-FFF2-40B4-BE49-F238E27FC236}">
                  <a16:creationId xmlns:a16="http://schemas.microsoft.com/office/drawing/2014/main" id="{BD741F3F-837E-4E58-A88C-2C2E759218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4" y="3177"/>
              <a:ext cx="336" cy="5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Line 88">
              <a:extLst>
                <a:ext uri="{FF2B5EF4-FFF2-40B4-BE49-F238E27FC236}">
                  <a16:creationId xmlns:a16="http://schemas.microsoft.com/office/drawing/2014/main" id="{BB70D2B0-96A8-4D15-9337-AF0C74419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688"/>
              <a:ext cx="16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0EF94963-FDFE-4C49-8198-FDAC83C3EFD7}"/>
              </a:ext>
            </a:extLst>
          </p:cNvPr>
          <p:cNvGrpSpPr/>
          <p:nvPr/>
        </p:nvGrpSpPr>
        <p:grpSpPr>
          <a:xfrm>
            <a:off x="1371161" y="1218853"/>
            <a:ext cx="8750426" cy="1512460"/>
            <a:chOff x="367094" y="533674"/>
            <a:chExt cx="8750426" cy="1512460"/>
          </a:xfrm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5FC2E122-4B3B-45C6-81EC-2DDF27585BC4}"/>
                </a:ext>
              </a:extLst>
            </p:cNvPr>
            <p:cNvGrpSpPr/>
            <p:nvPr/>
          </p:nvGrpSpPr>
          <p:grpSpPr>
            <a:xfrm>
              <a:off x="1962691" y="814263"/>
              <a:ext cx="6012919" cy="214444"/>
              <a:chOff x="1037968" y="1025610"/>
              <a:chExt cx="7006280" cy="506627"/>
            </a:xfrm>
          </p:grpSpPr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3BE4692E-5B0F-4181-9042-D6E83A66FD82}"/>
                  </a:ext>
                </a:extLst>
              </p:cNvPr>
              <p:cNvSpPr/>
              <p:nvPr/>
            </p:nvSpPr>
            <p:spPr>
              <a:xfrm>
                <a:off x="1037968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9D563B41-C068-4A26-8E99-C9D2F77A1E57}"/>
                  </a:ext>
                </a:extLst>
              </p:cNvPr>
              <p:cNvSpPr/>
              <p:nvPr/>
            </p:nvSpPr>
            <p:spPr>
              <a:xfrm>
                <a:off x="1872049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3613D29F-F771-400F-A1C3-1050E4846F7E}"/>
                  </a:ext>
                </a:extLst>
              </p:cNvPr>
              <p:cNvSpPr/>
              <p:nvPr/>
            </p:nvSpPr>
            <p:spPr>
              <a:xfrm>
                <a:off x="2625811" y="1025610"/>
                <a:ext cx="148281" cy="506627"/>
              </a:xfrm>
              <a:prstGeom prst="rect">
                <a:avLst/>
              </a:prstGeom>
              <a:solidFill>
                <a:srgbClr val="FF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ED6472F4-0B2A-44C3-8B39-411740D30DF4}"/>
                  </a:ext>
                </a:extLst>
              </p:cNvPr>
              <p:cNvSpPr/>
              <p:nvPr/>
            </p:nvSpPr>
            <p:spPr>
              <a:xfrm>
                <a:off x="3960341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6E4A29D2-AF03-4872-8E2A-5BF2257591CA}"/>
                  </a:ext>
                </a:extLst>
              </p:cNvPr>
              <p:cNvSpPr/>
              <p:nvPr/>
            </p:nvSpPr>
            <p:spPr>
              <a:xfrm>
                <a:off x="5597611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0BF63A3E-BD6B-4F37-B821-70C382C8F95F}"/>
                  </a:ext>
                </a:extLst>
              </p:cNvPr>
              <p:cNvSpPr/>
              <p:nvPr/>
            </p:nvSpPr>
            <p:spPr>
              <a:xfrm>
                <a:off x="7895967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93261806-71E8-40FB-A96C-28457C296C83}"/>
                </a:ext>
              </a:extLst>
            </p:cNvPr>
            <p:cNvGrpSpPr/>
            <p:nvPr/>
          </p:nvGrpSpPr>
          <p:grpSpPr>
            <a:xfrm>
              <a:off x="1691680" y="1094571"/>
              <a:ext cx="6511257" cy="217061"/>
              <a:chOff x="549876" y="1927649"/>
              <a:chExt cx="7586946" cy="512808"/>
            </a:xfrm>
          </p:grpSpPr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28A1C808-EB81-49B9-B9EF-26D17CC8FA72}"/>
                  </a:ext>
                </a:extLst>
              </p:cNvPr>
              <p:cNvSpPr/>
              <p:nvPr/>
            </p:nvSpPr>
            <p:spPr>
              <a:xfrm>
                <a:off x="549876" y="1933830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411A7107-20F2-4747-BA17-2C95C7F6564D}"/>
                  </a:ext>
                </a:extLst>
              </p:cNvPr>
              <p:cNvSpPr/>
              <p:nvPr/>
            </p:nvSpPr>
            <p:spPr>
              <a:xfrm>
                <a:off x="2255108" y="1927652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27263C6F-8573-47E4-B2AE-78AA69AD2D27}"/>
                  </a:ext>
                </a:extLst>
              </p:cNvPr>
              <p:cNvSpPr/>
              <p:nvPr/>
            </p:nvSpPr>
            <p:spPr>
              <a:xfrm>
                <a:off x="2699951" y="1927653"/>
                <a:ext cx="148281" cy="506627"/>
              </a:xfrm>
              <a:prstGeom prst="rect">
                <a:avLst/>
              </a:prstGeom>
              <a:solidFill>
                <a:srgbClr val="FF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68348FAC-5D93-495E-ACE7-940761D59415}"/>
                  </a:ext>
                </a:extLst>
              </p:cNvPr>
              <p:cNvSpPr/>
              <p:nvPr/>
            </p:nvSpPr>
            <p:spPr>
              <a:xfrm>
                <a:off x="3694670" y="1927652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0B92F806-2445-4AB9-ADF1-F282D8056366}"/>
                  </a:ext>
                </a:extLst>
              </p:cNvPr>
              <p:cNvSpPr/>
              <p:nvPr/>
            </p:nvSpPr>
            <p:spPr>
              <a:xfrm>
                <a:off x="5744924" y="1927651"/>
                <a:ext cx="148280" cy="506628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18496C37-45EE-4E91-8264-0E1263FBFF30}"/>
                  </a:ext>
                </a:extLst>
              </p:cNvPr>
              <p:cNvSpPr/>
              <p:nvPr/>
            </p:nvSpPr>
            <p:spPr>
              <a:xfrm>
                <a:off x="7988542" y="1927649"/>
                <a:ext cx="148280" cy="506628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72BEB447-EB9F-4567-9809-08CD701A5882}"/>
                </a:ext>
              </a:extLst>
            </p:cNvPr>
            <p:cNvGrpSpPr/>
            <p:nvPr/>
          </p:nvGrpSpPr>
          <p:grpSpPr>
            <a:xfrm>
              <a:off x="3389031" y="1686059"/>
              <a:ext cx="1192453" cy="214445"/>
              <a:chOff x="2699946" y="3596668"/>
              <a:chExt cx="1389452" cy="506628"/>
            </a:xfrm>
          </p:grpSpPr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B2F6817E-D120-4395-B2E8-C6A01550B26F}"/>
                  </a:ext>
                </a:extLst>
              </p:cNvPr>
              <p:cNvSpPr/>
              <p:nvPr/>
            </p:nvSpPr>
            <p:spPr>
              <a:xfrm>
                <a:off x="2699946" y="3596668"/>
                <a:ext cx="148280" cy="50662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01735C4-8A20-43DB-A370-F7E985E960AE}"/>
                  </a:ext>
                </a:extLst>
              </p:cNvPr>
              <p:cNvSpPr/>
              <p:nvPr/>
            </p:nvSpPr>
            <p:spPr>
              <a:xfrm>
                <a:off x="3941118" y="3596668"/>
                <a:ext cx="148280" cy="506628"/>
              </a:xfrm>
              <a:prstGeom prst="rect">
                <a:avLst/>
              </a:prstGeom>
              <a:solidFill>
                <a:srgbClr val="00B050"/>
              </a:solidFill>
              <a:ln w="3175"/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223D6B7A-A96C-4AF8-A4DF-2235439A9611}"/>
                </a:ext>
              </a:extLst>
            </p:cNvPr>
            <p:cNvSpPr txBox="1"/>
            <p:nvPr/>
          </p:nvSpPr>
          <p:spPr>
            <a:xfrm>
              <a:off x="405068" y="733659"/>
              <a:ext cx="539560" cy="194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信号</a:t>
              </a:r>
              <a:r>
                <a:rPr lang="en-US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DC3ED968-1BA9-4464-B28F-015CDEB053C4}"/>
                </a:ext>
              </a:extLst>
            </p:cNvPr>
            <p:cNvSpPr txBox="1"/>
            <p:nvPr/>
          </p:nvSpPr>
          <p:spPr>
            <a:xfrm>
              <a:off x="405068" y="1039372"/>
              <a:ext cx="539560" cy="194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信号</a:t>
              </a:r>
              <a:r>
                <a:rPr lang="en-US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45C45C6A-AF09-4997-927A-14A237B2666F}"/>
                </a:ext>
              </a:extLst>
            </p:cNvPr>
            <p:cNvSpPr txBox="1"/>
            <p:nvPr/>
          </p:nvSpPr>
          <p:spPr>
            <a:xfrm>
              <a:off x="401770" y="1653018"/>
              <a:ext cx="774809" cy="194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符合输出</a:t>
              </a:r>
            </a:p>
          </p:txBody>
        </p: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84AF924D-D404-4B0E-8932-28D75A49ED3C}"/>
                </a:ext>
              </a:extLst>
            </p:cNvPr>
            <p:cNvCxnSpPr/>
            <p:nvPr/>
          </p:nvCxnSpPr>
          <p:spPr>
            <a:xfrm>
              <a:off x="3113310" y="801266"/>
              <a:ext cx="1908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0C091138-5F99-4CD0-BACC-F342971C1F0D}"/>
                </a:ext>
              </a:extLst>
            </p:cNvPr>
            <p:cNvCxnSpPr/>
            <p:nvPr/>
          </p:nvCxnSpPr>
          <p:spPr>
            <a:xfrm flipH="1">
              <a:off x="3452664" y="801266"/>
              <a:ext cx="1908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5" name="对象 224">
              <a:extLst>
                <a:ext uri="{FF2B5EF4-FFF2-40B4-BE49-F238E27FC236}">
                  <a16:creationId xmlns:a16="http://schemas.microsoft.com/office/drawing/2014/main" id="{C17721EB-BBD9-4388-B0C8-3089A572D4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51168" y="533674"/>
            <a:ext cx="275725" cy="304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765" name="Equation" r:id="rId25" imgW="152280" imgH="228600" progId="Equation.DSMT4">
                    <p:embed/>
                  </p:oleObj>
                </mc:Choice>
                <mc:Fallback>
                  <p:oleObj name="Equation" r:id="rId25" imgW="152280" imgH="228600" progId="Equation.DSMT4">
                    <p:embed/>
                    <p:pic>
                      <p:nvPicPr>
                        <p:cNvPr id="225" name="对象 224">
                          <a:extLst>
                            <a:ext uri="{FF2B5EF4-FFF2-40B4-BE49-F238E27FC236}">
                              <a16:creationId xmlns:a16="http://schemas.microsoft.com/office/drawing/2014/main" id="{C17721EB-BBD9-4388-B0C8-3089A572D4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3251168" y="533674"/>
                          <a:ext cx="275725" cy="3041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A8197818-F505-4F3E-B9A3-10FF3F9D80C5}"/>
                </a:ext>
              </a:extLst>
            </p:cNvPr>
            <p:cNvSpPr txBox="1"/>
            <p:nvPr/>
          </p:nvSpPr>
          <p:spPr>
            <a:xfrm>
              <a:off x="3473875" y="16247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无真符合</a:t>
              </a:r>
            </a:p>
          </p:txBody>
        </p: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9BCE0F72-82BC-4DC9-936B-BE051B5FDC0A}"/>
                </a:ext>
              </a:extLst>
            </p:cNvPr>
            <p:cNvSpPr txBox="1"/>
            <p:nvPr/>
          </p:nvSpPr>
          <p:spPr>
            <a:xfrm>
              <a:off x="4598842" y="1599292"/>
              <a:ext cx="686763" cy="174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偶然符合</a:t>
              </a:r>
            </a:p>
          </p:txBody>
        </p: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BF5DAD0A-68A1-4255-A18A-87F902624D39}"/>
                </a:ext>
              </a:extLst>
            </p:cNvPr>
            <p:cNvCxnSpPr/>
            <p:nvPr/>
          </p:nvCxnSpPr>
          <p:spPr>
            <a:xfrm>
              <a:off x="367094" y="1922991"/>
              <a:ext cx="852767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9" name="对象 228">
              <a:extLst>
                <a:ext uri="{FF2B5EF4-FFF2-40B4-BE49-F238E27FC236}">
                  <a16:creationId xmlns:a16="http://schemas.microsoft.com/office/drawing/2014/main" id="{D35C9E7D-C901-42CE-9BF4-7C61357522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955595" y="1842934"/>
            <a:ext cx="161925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766" name="Equation" r:id="rId27" imgW="88560" imgH="152280" progId="Equation.DSMT4">
                    <p:embed/>
                  </p:oleObj>
                </mc:Choice>
                <mc:Fallback>
                  <p:oleObj name="Equation" r:id="rId27" imgW="88560" imgH="152280" progId="Equation.DSMT4">
                    <p:embed/>
                    <p:pic>
                      <p:nvPicPr>
                        <p:cNvPr id="229" name="对象 228">
                          <a:extLst>
                            <a:ext uri="{FF2B5EF4-FFF2-40B4-BE49-F238E27FC236}">
                              <a16:creationId xmlns:a16="http://schemas.microsoft.com/office/drawing/2014/main" id="{D35C9E7D-C901-42CE-9BF4-7C61357522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8955595" y="1842934"/>
                          <a:ext cx="161925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31A15694-EFB6-489E-BA8C-C233A85D11A3}"/>
              </a:ext>
            </a:extLst>
          </p:cNvPr>
          <p:cNvGrpSpPr/>
          <p:nvPr/>
        </p:nvGrpSpPr>
        <p:grpSpPr>
          <a:xfrm>
            <a:off x="1053185" y="2848941"/>
            <a:ext cx="9077357" cy="1538264"/>
            <a:chOff x="1053185" y="2785937"/>
            <a:chExt cx="9077357" cy="1538264"/>
          </a:xfrm>
        </p:grpSpPr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02CFF4C5-441A-4DF6-A85C-E655B8660CDB}"/>
                </a:ext>
              </a:extLst>
            </p:cNvPr>
            <p:cNvGrpSpPr/>
            <p:nvPr/>
          </p:nvGrpSpPr>
          <p:grpSpPr>
            <a:xfrm>
              <a:off x="2695747" y="3427963"/>
              <a:ext cx="6511257" cy="217061"/>
              <a:chOff x="549876" y="1927649"/>
              <a:chExt cx="7586946" cy="512808"/>
            </a:xfrm>
          </p:grpSpPr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9083C414-38B6-49F6-A2D5-670DEE97E5BB}"/>
                  </a:ext>
                </a:extLst>
              </p:cNvPr>
              <p:cNvSpPr/>
              <p:nvPr/>
            </p:nvSpPr>
            <p:spPr>
              <a:xfrm>
                <a:off x="549876" y="1933830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BCD25DC5-F566-4334-9866-75D42027679E}"/>
                  </a:ext>
                </a:extLst>
              </p:cNvPr>
              <p:cNvSpPr/>
              <p:nvPr/>
            </p:nvSpPr>
            <p:spPr>
              <a:xfrm>
                <a:off x="2255108" y="1927652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7B0E2AEA-BC47-443E-A498-17D0F9BEBBE6}"/>
                  </a:ext>
                </a:extLst>
              </p:cNvPr>
              <p:cNvSpPr/>
              <p:nvPr/>
            </p:nvSpPr>
            <p:spPr>
              <a:xfrm>
                <a:off x="2699951" y="1927653"/>
                <a:ext cx="148281" cy="506627"/>
              </a:xfrm>
              <a:prstGeom prst="rect">
                <a:avLst/>
              </a:prstGeom>
              <a:solidFill>
                <a:srgbClr val="FF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81B62DAA-E704-4BF7-877B-05316E6EAE04}"/>
                  </a:ext>
                </a:extLst>
              </p:cNvPr>
              <p:cNvSpPr/>
              <p:nvPr/>
            </p:nvSpPr>
            <p:spPr>
              <a:xfrm>
                <a:off x="3694670" y="1927652"/>
                <a:ext cx="148281" cy="506627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4582B390-0205-4595-A37D-E0EC3AEE2DA2}"/>
                  </a:ext>
                </a:extLst>
              </p:cNvPr>
              <p:cNvSpPr/>
              <p:nvPr/>
            </p:nvSpPr>
            <p:spPr>
              <a:xfrm>
                <a:off x="5744924" y="1927651"/>
                <a:ext cx="148280" cy="506628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矩形 269">
                <a:extLst>
                  <a:ext uri="{FF2B5EF4-FFF2-40B4-BE49-F238E27FC236}">
                    <a16:creationId xmlns:a16="http://schemas.microsoft.com/office/drawing/2014/main" id="{AC01BCE0-FC7F-4BCB-8097-BB995F64239E}"/>
                  </a:ext>
                </a:extLst>
              </p:cNvPr>
              <p:cNvSpPr/>
              <p:nvPr/>
            </p:nvSpPr>
            <p:spPr>
              <a:xfrm>
                <a:off x="7988542" y="1927649"/>
                <a:ext cx="148280" cy="506628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2675DF13-BD45-4B9C-B64A-972E5FADF67F}"/>
                </a:ext>
              </a:extLst>
            </p:cNvPr>
            <p:cNvSpPr txBox="1"/>
            <p:nvPr/>
          </p:nvSpPr>
          <p:spPr>
            <a:xfrm>
              <a:off x="1409135" y="3372764"/>
              <a:ext cx="539560" cy="194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信号</a:t>
              </a:r>
              <a:r>
                <a:rPr lang="en-US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3460F6CA-5D2E-4D1E-A9FC-F034D594C305}"/>
                </a:ext>
              </a:extLst>
            </p:cNvPr>
            <p:cNvSpPr txBox="1"/>
            <p:nvPr/>
          </p:nvSpPr>
          <p:spPr>
            <a:xfrm>
              <a:off x="1439255" y="2938898"/>
              <a:ext cx="1167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延迟的信号</a:t>
              </a:r>
              <a:r>
                <a:rPr lang="en-US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5001394A-C25B-46FA-91A6-59FEF9290EEB}"/>
                </a:ext>
              </a:extLst>
            </p:cNvPr>
            <p:cNvGrpSpPr/>
            <p:nvPr/>
          </p:nvGrpSpPr>
          <p:grpSpPr>
            <a:xfrm>
              <a:off x="3152320" y="2999545"/>
              <a:ext cx="6012919" cy="214444"/>
              <a:chOff x="1037968" y="1025610"/>
              <a:chExt cx="7006280" cy="506627"/>
            </a:xfrm>
          </p:grpSpPr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090AFDB6-07FD-4FA2-9190-9E99ED7E538A}"/>
                  </a:ext>
                </a:extLst>
              </p:cNvPr>
              <p:cNvSpPr/>
              <p:nvPr/>
            </p:nvSpPr>
            <p:spPr>
              <a:xfrm>
                <a:off x="1037968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679470C4-57F3-4E7D-8906-AAA5E2274D5E}"/>
                  </a:ext>
                </a:extLst>
              </p:cNvPr>
              <p:cNvSpPr/>
              <p:nvPr/>
            </p:nvSpPr>
            <p:spPr>
              <a:xfrm>
                <a:off x="1872049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矩形 260">
                <a:extLst>
                  <a:ext uri="{FF2B5EF4-FFF2-40B4-BE49-F238E27FC236}">
                    <a16:creationId xmlns:a16="http://schemas.microsoft.com/office/drawing/2014/main" id="{6A8F4EF7-C725-4BD4-94B7-48EB423B2989}"/>
                  </a:ext>
                </a:extLst>
              </p:cNvPr>
              <p:cNvSpPr/>
              <p:nvPr/>
            </p:nvSpPr>
            <p:spPr>
              <a:xfrm>
                <a:off x="2625811" y="1025610"/>
                <a:ext cx="148281" cy="506627"/>
              </a:xfrm>
              <a:prstGeom prst="rect">
                <a:avLst/>
              </a:prstGeom>
              <a:solidFill>
                <a:srgbClr val="FF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矩形 261">
                <a:extLst>
                  <a:ext uri="{FF2B5EF4-FFF2-40B4-BE49-F238E27FC236}">
                    <a16:creationId xmlns:a16="http://schemas.microsoft.com/office/drawing/2014/main" id="{37BB05FB-9EBA-439F-B625-1E857AA16FBE}"/>
                  </a:ext>
                </a:extLst>
              </p:cNvPr>
              <p:cNvSpPr/>
              <p:nvPr/>
            </p:nvSpPr>
            <p:spPr>
              <a:xfrm>
                <a:off x="3960341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B8C25DB5-9793-4EC3-B343-CA92B542D046}"/>
                  </a:ext>
                </a:extLst>
              </p:cNvPr>
              <p:cNvSpPr/>
              <p:nvPr/>
            </p:nvSpPr>
            <p:spPr>
              <a:xfrm>
                <a:off x="5597611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4A99A754-A074-46AF-9657-28B085C5ED2B}"/>
                  </a:ext>
                </a:extLst>
              </p:cNvPr>
              <p:cNvSpPr/>
              <p:nvPr/>
            </p:nvSpPr>
            <p:spPr>
              <a:xfrm>
                <a:off x="7895967" y="1025610"/>
                <a:ext cx="148281" cy="506627"/>
              </a:xfrm>
              <a:prstGeom prst="rect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BEDAC18E-2470-4AAF-A4CB-EF67C87EFD4F}"/>
                </a:ext>
              </a:extLst>
            </p:cNvPr>
            <p:cNvGrpSpPr/>
            <p:nvPr/>
          </p:nvGrpSpPr>
          <p:grpSpPr>
            <a:xfrm>
              <a:off x="4615131" y="3988075"/>
              <a:ext cx="2666357" cy="215927"/>
              <a:chOff x="2724666" y="3364500"/>
              <a:chExt cx="3106852" cy="510129"/>
            </a:xfrm>
          </p:grpSpPr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DF6F583B-C543-40F5-8617-9DFCAF691DC9}"/>
                  </a:ext>
                </a:extLst>
              </p:cNvPr>
              <p:cNvSpPr/>
              <p:nvPr/>
            </p:nvSpPr>
            <p:spPr>
              <a:xfrm>
                <a:off x="2724666" y="3364500"/>
                <a:ext cx="148280" cy="506626"/>
              </a:xfrm>
              <a:prstGeom prst="rect">
                <a:avLst/>
              </a:prstGeom>
              <a:solidFill>
                <a:srgbClr val="00B050"/>
              </a:solidFill>
              <a:ln w="3175"/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09E204A0-BE3A-4A60-8560-4B0934DD710D}"/>
                  </a:ext>
                </a:extLst>
              </p:cNvPr>
              <p:cNvSpPr/>
              <p:nvPr/>
            </p:nvSpPr>
            <p:spPr>
              <a:xfrm>
                <a:off x="5683238" y="3368001"/>
                <a:ext cx="148280" cy="506628"/>
              </a:xfrm>
              <a:prstGeom prst="rect">
                <a:avLst/>
              </a:prstGeom>
              <a:solidFill>
                <a:srgbClr val="00B050"/>
              </a:solidFill>
              <a:ln w="3175"/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0274E89E-D20C-4B25-BF82-1B0D59FB6598}"/>
                </a:ext>
              </a:extLst>
            </p:cNvPr>
            <p:cNvSpPr txBox="1"/>
            <p:nvPr/>
          </p:nvSpPr>
          <p:spPr>
            <a:xfrm>
              <a:off x="4678760" y="392677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真符合</a:t>
              </a: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F0D12131-B61F-448B-89E6-884ABD79C0B4}"/>
                </a:ext>
              </a:extLst>
            </p:cNvPr>
            <p:cNvSpPr txBox="1"/>
            <p:nvPr/>
          </p:nvSpPr>
          <p:spPr>
            <a:xfrm>
              <a:off x="1447443" y="3926773"/>
              <a:ext cx="774809" cy="194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符合输出</a:t>
              </a: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36F92712-6130-4B94-B733-94CA9CC5E156}"/>
                </a:ext>
              </a:extLst>
            </p:cNvPr>
            <p:cNvSpPr txBox="1"/>
            <p:nvPr/>
          </p:nvSpPr>
          <p:spPr>
            <a:xfrm>
              <a:off x="7221409" y="3871967"/>
              <a:ext cx="686763" cy="174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偶然符合</a:t>
              </a:r>
            </a:p>
          </p:txBody>
        </p:sp>
        <p:sp>
          <p:nvSpPr>
            <p:cNvPr id="253" name="左右箭头 144">
              <a:extLst>
                <a:ext uri="{FF2B5EF4-FFF2-40B4-BE49-F238E27FC236}">
                  <a16:creationId xmlns:a16="http://schemas.microsoft.com/office/drawing/2014/main" id="{E087EF8E-61DB-49B2-BE93-8D42A2DE15DB}"/>
                </a:ext>
              </a:extLst>
            </p:cNvPr>
            <p:cNvSpPr/>
            <p:nvPr/>
          </p:nvSpPr>
          <p:spPr>
            <a:xfrm>
              <a:off x="1053185" y="3029483"/>
              <a:ext cx="284692" cy="184898"/>
            </a:xfrm>
            <a:prstGeom prst="left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4991E06E-3B3C-4C3A-9CCF-D5AD958695C8}"/>
                </a:ext>
              </a:extLst>
            </p:cNvPr>
            <p:cNvCxnSpPr/>
            <p:nvPr/>
          </p:nvCxnSpPr>
          <p:spPr>
            <a:xfrm>
              <a:off x="1417709" y="4225927"/>
              <a:ext cx="852767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55" name="对象 254">
              <a:extLst>
                <a:ext uri="{FF2B5EF4-FFF2-40B4-BE49-F238E27FC236}">
                  <a16:creationId xmlns:a16="http://schemas.microsoft.com/office/drawing/2014/main" id="{7D0550E4-7FE7-4426-8F0C-F9D131AC7B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68617" y="4121001"/>
            <a:ext cx="161925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767" name="Equation" r:id="rId29" imgW="88560" imgH="152280" progId="Equation.DSMT4">
                    <p:embed/>
                  </p:oleObj>
                </mc:Choice>
                <mc:Fallback>
                  <p:oleObj name="Equation" r:id="rId29" imgW="88560" imgH="152280" progId="Equation.DSMT4">
                    <p:embed/>
                    <p:pic>
                      <p:nvPicPr>
                        <p:cNvPr id="255" name="对象 254">
                          <a:extLst>
                            <a:ext uri="{FF2B5EF4-FFF2-40B4-BE49-F238E27FC236}">
                              <a16:creationId xmlns:a16="http://schemas.microsoft.com/office/drawing/2014/main" id="{7D0550E4-7FE7-4426-8F0C-F9D131AC7B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9968617" y="4121001"/>
                          <a:ext cx="161925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" name="对象 255">
              <a:extLst>
                <a:ext uri="{FF2B5EF4-FFF2-40B4-BE49-F238E27FC236}">
                  <a16:creationId xmlns:a16="http://schemas.microsoft.com/office/drawing/2014/main" id="{3765E455-B297-42CC-A156-63EAE09581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43" y="2785937"/>
            <a:ext cx="2540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768" name="Equation" r:id="rId30" imgW="139680" imgH="228600" progId="Equation.DSMT4">
                    <p:embed/>
                  </p:oleObj>
                </mc:Choice>
                <mc:Fallback>
                  <p:oleObj name="Equation" r:id="rId30" imgW="139680" imgH="228600" progId="Equation.DSMT4">
                    <p:embed/>
                    <p:pic>
                      <p:nvPicPr>
                        <p:cNvPr id="256" name="对象 255">
                          <a:extLst>
                            <a:ext uri="{FF2B5EF4-FFF2-40B4-BE49-F238E27FC236}">
                              <a16:creationId xmlns:a16="http://schemas.microsoft.com/office/drawing/2014/main" id="{3765E455-B297-42CC-A156-63EAE09581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067943" y="2785937"/>
                          <a:ext cx="2540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516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288805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</a:rPr>
              <a:t>4. 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延迟符合</a:t>
            </a:r>
            <a:r>
              <a:rPr lang="en-US" altLang="zh-CN" sz="1600" b="1" dirty="0">
                <a:solidFill>
                  <a:srgbClr val="FF0000"/>
                </a:solidFill>
              </a:rPr>
              <a:t>——</a:t>
            </a:r>
            <a:r>
              <a:rPr lang="zh-CN" altLang="en-US" sz="1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相关，但不同时</a:t>
            </a:r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DD9CC494-F097-447F-9356-EA3BE65F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49" y="413725"/>
            <a:ext cx="5212547" cy="6360656"/>
          </a:xfrm>
          <a:prstGeom prst="rect">
            <a:avLst/>
          </a:prstGeom>
        </p:spPr>
      </p:pic>
      <p:pic>
        <p:nvPicPr>
          <p:cNvPr id="272" name="Picture 2">
            <a:extLst>
              <a:ext uri="{FF2B5EF4-FFF2-40B4-BE49-F238E27FC236}">
                <a16:creationId xmlns:a16="http://schemas.microsoft.com/office/drawing/2014/main" id="{B80FF482-BBEC-4E0D-B86A-C8499EA3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0" y="1363808"/>
            <a:ext cx="4806314" cy="465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3" name="文本框 272">
            <a:extLst>
              <a:ext uri="{FF2B5EF4-FFF2-40B4-BE49-F238E27FC236}">
                <a16:creationId xmlns:a16="http://schemas.microsoft.com/office/drawing/2014/main" id="{878393FD-EBC3-405B-A0F2-19637FF4C9A0}"/>
              </a:ext>
            </a:extLst>
          </p:cNvPr>
          <p:cNvSpPr txBox="1"/>
          <p:nvPr/>
        </p:nvSpPr>
        <p:spPr>
          <a:xfrm>
            <a:off x="9037248" y="0"/>
            <a:ext cx="3154751" cy="315664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级联衰变行为，必然要求延时符合</a:t>
            </a:r>
          </a:p>
        </p:txBody>
      </p:sp>
    </p:spTree>
    <p:extLst>
      <p:ext uri="{BB962C8B-B14F-4D97-AF65-F5344CB8AC3E}">
        <p14:creationId xmlns:p14="http://schemas.microsoft.com/office/powerpoint/2010/main" val="3054176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6069402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符合曲线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~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</a:t>
            </a:r>
          </a:p>
        </p:txBody>
      </p:sp>
      <p:grpSp>
        <p:nvGrpSpPr>
          <p:cNvPr id="9" name="Group 30">
            <a:extLst>
              <a:ext uri="{FF2B5EF4-FFF2-40B4-BE49-F238E27FC236}">
                <a16:creationId xmlns:a16="http://schemas.microsoft.com/office/drawing/2014/main" id="{3A0A80A9-B453-4633-8FB4-1F902CC4DE1C}"/>
              </a:ext>
            </a:extLst>
          </p:cNvPr>
          <p:cNvGrpSpPr>
            <a:grpSpLocks/>
          </p:cNvGrpSpPr>
          <p:nvPr/>
        </p:nvGrpSpPr>
        <p:grpSpPr bwMode="auto">
          <a:xfrm>
            <a:off x="3690226" y="403660"/>
            <a:ext cx="5243513" cy="1371600"/>
            <a:chOff x="960" y="2976"/>
            <a:chExt cx="3303" cy="864"/>
          </a:xfrm>
        </p:grpSpPr>
        <p:sp>
          <p:nvSpPr>
            <p:cNvPr id="10" name="Line 31">
              <a:extLst>
                <a:ext uri="{FF2B5EF4-FFF2-40B4-BE49-F238E27FC236}">
                  <a16:creationId xmlns:a16="http://schemas.microsoft.com/office/drawing/2014/main" id="{E534B5B8-59A5-425F-AC1D-7DBC4FBA3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120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" name="Group 32">
              <a:extLst>
                <a:ext uri="{FF2B5EF4-FFF2-40B4-BE49-F238E27FC236}">
                  <a16:creationId xmlns:a16="http://schemas.microsoft.com/office/drawing/2014/main" id="{231F2881-3899-4144-A5BB-D15FED6557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976"/>
              <a:ext cx="528" cy="288"/>
              <a:chOff x="2544" y="3024"/>
              <a:chExt cx="528" cy="288"/>
            </a:xfrm>
          </p:grpSpPr>
          <p:sp>
            <p:nvSpPr>
              <p:cNvPr id="28" name="Rectangle 33">
                <a:extLst>
                  <a:ext uri="{FF2B5EF4-FFF2-40B4-BE49-F238E27FC236}">
                    <a16:creationId xmlns:a16="http://schemas.microsoft.com/office/drawing/2014/main" id="{28990ED3-149F-4367-B482-2ABC2D2B0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3024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9" name="Object 34">
                <a:extLst>
                  <a:ext uri="{FF2B5EF4-FFF2-40B4-BE49-F238E27FC236}">
                    <a16:creationId xmlns:a16="http://schemas.microsoft.com/office/drawing/2014/main" id="{B7E08846-2504-464B-BD91-DDAB89502A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0" y="3070"/>
              <a:ext cx="380" cy="1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208" name="Equation" r:id="rId3" imgW="257167" imgH="104760" progId="Equation.DSMT4">
                      <p:embed/>
                    </p:oleObj>
                  </mc:Choice>
                  <mc:Fallback>
                    <p:oleObj name="Equation" r:id="rId3" imgW="257167" imgH="104760" progId="Equation.DSMT4">
                      <p:embed/>
                      <p:pic>
                        <p:nvPicPr>
                          <p:cNvPr id="29" name="Object 34">
                            <a:extLst>
                              <a:ext uri="{FF2B5EF4-FFF2-40B4-BE49-F238E27FC236}">
                                <a16:creationId xmlns:a16="http://schemas.microsoft.com/office/drawing/2014/main" id="{B7E08846-2504-464B-BD91-DDAB89502AE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00" y="3070"/>
                            <a:ext cx="380" cy="1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Rectangle 35">
              <a:extLst>
                <a:ext uri="{FF2B5EF4-FFF2-40B4-BE49-F238E27FC236}">
                  <a16:creationId xmlns:a16="http://schemas.microsoft.com/office/drawing/2014/main" id="{F812731D-F491-4597-AF9B-99DD7E646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" y="2976"/>
              <a:ext cx="576" cy="76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" name="Object 36">
              <a:extLst>
                <a:ext uri="{FF2B5EF4-FFF2-40B4-BE49-F238E27FC236}">
                  <a16:creationId xmlns:a16="http://schemas.microsoft.com/office/drawing/2014/main" id="{41CD5260-7F44-4FC9-8612-578760FB50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40" y="3242"/>
            <a:ext cx="475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09" name="Equation" r:id="rId5" imgW="361978" imgH="123930" progId="Equation.DSMT4">
                    <p:embed/>
                  </p:oleObj>
                </mc:Choice>
                <mc:Fallback>
                  <p:oleObj name="Equation" r:id="rId5" imgW="361978" imgH="123930" progId="Equation.DSMT4">
                    <p:embed/>
                    <p:pic>
                      <p:nvPicPr>
                        <p:cNvPr id="13" name="Object 36">
                          <a:extLst>
                            <a:ext uri="{FF2B5EF4-FFF2-40B4-BE49-F238E27FC236}">
                              <a16:creationId xmlns:a16="http://schemas.microsoft.com/office/drawing/2014/main" id="{41CD5260-7F44-4FC9-8612-578760FB50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0" y="3242"/>
                          <a:ext cx="475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37">
              <a:extLst>
                <a:ext uri="{FF2B5EF4-FFF2-40B4-BE49-F238E27FC236}">
                  <a16:creationId xmlns:a16="http://schemas.microsoft.com/office/drawing/2014/main" id="{199324C2-2351-4C87-AD91-BC82E957E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3360"/>
              <a:ext cx="24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05EB796F-0C3D-4F2F-8783-AA609B699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976"/>
              <a:ext cx="576" cy="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Object 39">
              <a:extLst>
                <a:ext uri="{FF2B5EF4-FFF2-40B4-BE49-F238E27FC236}">
                  <a16:creationId xmlns:a16="http://schemas.microsoft.com/office/drawing/2014/main" id="{84AB1264-8835-4C3C-ACEF-76EFB8FA07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7" y="3043"/>
            <a:ext cx="182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10" name="Equation" r:id="rId7" imgW="95357" imgH="171450" progId="Equation.DSMT4">
                    <p:embed/>
                  </p:oleObj>
                </mc:Choice>
                <mc:Fallback>
                  <p:oleObj name="Equation" r:id="rId7" imgW="95357" imgH="171450" progId="Equation.DSMT4">
                    <p:embed/>
                    <p:pic>
                      <p:nvPicPr>
                        <p:cNvPr id="16" name="Object 39">
                          <a:extLst>
                            <a:ext uri="{FF2B5EF4-FFF2-40B4-BE49-F238E27FC236}">
                              <a16:creationId xmlns:a16="http://schemas.microsoft.com/office/drawing/2014/main" id="{84AB1264-8835-4C3C-ACEF-76EFB8FA07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7" y="3043"/>
                          <a:ext cx="182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Rectangle 40">
              <a:extLst>
                <a:ext uri="{FF2B5EF4-FFF2-40B4-BE49-F238E27FC236}">
                  <a16:creationId xmlns:a16="http://schemas.microsoft.com/office/drawing/2014/main" id="{C244C326-0F3F-40BB-9CBD-3CD4A79F0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360"/>
              <a:ext cx="576" cy="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" name="Object 41">
              <a:extLst>
                <a:ext uri="{FF2B5EF4-FFF2-40B4-BE49-F238E27FC236}">
                  <a16:creationId xmlns:a16="http://schemas.microsoft.com/office/drawing/2014/main" id="{511FF170-80F0-4962-B8AA-7AFAEC3BFC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30" y="3427"/>
            <a:ext cx="212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11" name="Equation" r:id="rId9" imgW="123721" imgH="171450" progId="Equation.DSMT4">
                    <p:embed/>
                  </p:oleObj>
                </mc:Choice>
                <mc:Fallback>
                  <p:oleObj name="Equation" r:id="rId9" imgW="123721" imgH="171450" progId="Equation.DSMT4">
                    <p:embed/>
                    <p:pic>
                      <p:nvPicPr>
                        <p:cNvPr id="18" name="Object 41">
                          <a:extLst>
                            <a:ext uri="{FF2B5EF4-FFF2-40B4-BE49-F238E27FC236}">
                              <a16:creationId xmlns:a16="http://schemas.microsoft.com/office/drawing/2014/main" id="{511FF170-80F0-4962-B8AA-7AFAEC3BFC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0" y="3427"/>
                          <a:ext cx="212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" name="Group 42">
              <a:extLst>
                <a:ext uri="{FF2B5EF4-FFF2-40B4-BE49-F238E27FC236}">
                  <a16:creationId xmlns:a16="http://schemas.microsoft.com/office/drawing/2014/main" id="{9BC08115-F12C-44CC-B9C4-FAA4CB4827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3456"/>
              <a:ext cx="528" cy="288"/>
              <a:chOff x="1984" y="3383"/>
              <a:chExt cx="528" cy="288"/>
            </a:xfrm>
          </p:grpSpPr>
          <p:sp>
            <p:nvSpPr>
              <p:cNvPr id="26" name="Rectangle 43">
                <a:extLst>
                  <a:ext uri="{FF2B5EF4-FFF2-40B4-BE49-F238E27FC236}">
                    <a16:creationId xmlns:a16="http://schemas.microsoft.com/office/drawing/2014/main" id="{BBD38F1D-D0EE-4F31-B94E-C1286EC33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3383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7" name="Object 44">
                <a:extLst>
                  <a:ext uri="{FF2B5EF4-FFF2-40B4-BE49-F238E27FC236}">
                    <a16:creationId xmlns:a16="http://schemas.microsoft.com/office/drawing/2014/main" id="{7D380B4A-9B3E-4BD4-9ECE-45949156187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45" y="3429"/>
              <a:ext cx="380" cy="1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212" name="Equation" r:id="rId11" imgW="257167" imgH="104760" progId="Equation.DSMT4">
                      <p:embed/>
                    </p:oleObj>
                  </mc:Choice>
                  <mc:Fallback>
                    <p:oleObj name="Equation" r:id="rId11" imgW="257167" imgH="104760" progId="Equation.DSMT4">
                      <p:embed/>
                      <p:pic>
                        <p:nvPicPr>
                          <p:cNvPr id="27" name="Object 44">
                            <a:extLst>
                              <a:ext uri="{FF2B5EF4-FFF2-40B4-BE49-F238E27FC236}">
                                <a16:creationId xmlns:a16="http://schemas.microsoft.com/office/drawing/2014/main" id="{7D380B4A-9B3E-4BD4-9ECE-45949156187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45" y="3429"/>
                            <a:ext cx="380" cy="1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" name="Line 45">
              <a:extLst>
                <a:ext uri="{FF2B5EF4-FFF2-40B4-BE49-F238E27FC236}">
                  <a16:creationId xmlns:a16="http://schemas.microsoft.com/office/drawing/2014/main" id="{1A4C4D0D-3513-4BFB-B466-9B3B6D2DFF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600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46">
              <a:extLst>
                <a:ext uri="{FF2B5EF4-FFF2-40B4-BE49-F238E27FC236}">
                  <a16:creationId xmlns:a16="http://schemas.microsoft.com/office/drawing/2014/main" id="{688CB697-9A92-485E-8F76-A8134FBA3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120"/>
              <a:ext cx="3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47">
              <a:extLst>
                <a:ext uri="{FF2B5EF4-FFF2-40B4-BE49-F238E27FC236}">
                  <a16:creationId xmlns:a16="http://schemas.microsoft.com/office/drawing/2014/main" id="{0D51B019-ECF0-4BFE-AABC-A968ECD9E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595"/>
              <a:ext cx="328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Rectangle 48">
              <a:extLst>
                <a:ext uri="{FF2B5EF4-FFF2-40B4-BE49-F238E27FC236}">
                  <a16:creationId xmlns:a16="http://schemas.microsoft.com/office/drawing/2014/main" id="{EE0BEBA9-5477-4A98-8D05-278E86523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" y="3175"/>
              <a:ext cx="576" cy="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" name="Object 49">
              <a:extLst>
                <a:ext uri="{FF2B5EF4-FFF2-40B4-BE49-F238E27FC236}">
                  <a16:creationId xmlns:a16="http://schemas.microsoft.com/office/drawing/2014/main" id="{715C0AA6-24F9-42D6-8FA7-4F56B32693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00" y="3231"/>
            <a:ext cx="563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13" name="Equation" r:id="rId13" imgW="447610" imgH="142830" progId="Equation.DSMT4">
                    <p:embed/>
                  </p:oleObj>
                </mc:Choice>
                <mc:Fallback>
                  <p:oleObj name="Equation" r:id="rId13" imgW="447610" imgH="142830" progId="Equation.DSMT4">
                    <p:embed/>
                    <p:pic>
                      <p:nvPicPr>
                        <p:cNvPr id="24" name="Object 49">
                          <a:extLst>
                            <a:ext uri="{FF2B5EF4-FFF2-40B4-BE49-F238E27FC236}">
                              <a16:creationId xmlns:a16="http://schemas.microsoft.com/office/drawing/2014/main" id="{715C0AA6-24F9-42D6-8FA7-4F56B32693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0" y="3231"/>
                          <a:ext cx="563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Line 50">
              <a:extLst>
                <a:ext uri="{FF2B5EF4-FFF2-40B4-BE49-F238E27FC236}">
                  <a16:creationId xmlns:a16="http://schemas.microsoft.com/office/drawing/2014/main" id="{65411B98-C28E-4F08-ACFB-F0E8B6A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1" y="3360"/>
              <a:ext cx="2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" name="Text Box 28">
            <a:extLst>
              <a:ext uri="{FF2B5EF4-FFF2-40B4-BE49-F238E27FC236}">
                <a16:creationId xmlns:a16="http://schemas.microsoft.com/office/drawing/2014/main" id="{06D75687-84FD-4E15-B61D-AE7FED492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42" y="3123828"/>
            <a:ext cx="5442885" cy="249299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657350" indent="-5143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决定该曲线特性（形状）的因素有：</a:t>
            </a: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  <a:buFont typeface="黑体" pitchFamily="49" charset="-122"/>
              <a:buAutoNum type="circleNumDbPlain"/>
            </a:pPr>
            <a:r>
              <a:rPr lang="zh-CN" altLang="en-US" sz="2000" dirty="0">
                <a:ea typeface="华文楷体" panose="02010600040101010101" pitchFamily="2" charset="-122"/>
                <a:cs typeface="Times New Roman" panose="02020603050405020304" pitchFamily="18" charset="0"/>
              </a:rPr>
              <a:t>符合电路的工作特性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Wingdings" pitchFamily="2" charset="2"/>
            </a:endParaRP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  <a:buFont typeface="黑体" pitchFamily="49" charset="-122"/>
              <a:buAutoNum type="circleNumDbPlain"/>
            </a:pPr>
            <a:r>
              <a:rPr lang="zh-CN" altLang="en-US" sz="2000" dirty="0">
                <a:ea typeface="华文楷体" panose="02010600040101010101" pitchFamily="2" charset="-122"/>
                <a:cs typeface="Times New Roman" panose="02020603050405020304" pitchFamily="18" charset="0"/>
                <a:sym typeface="Wingdings" pitchFamily="2" charset="2"/>
              </a:rPr>
              <a:t>信号形成过程的时间离散</a:t>
            </a:r>
            <a:endParaRPr lang="en-US" altLang="zh-CN" sz="2000" dirty="0">
              <a:ea typeface="华文楷体" panose="02010600040101010101" pitchFamily="2" charset="-122"/>
              <a:cs typeface="Times New Roman" panose="02020603050405020304" pitchFamily="18" charset="0"/>
              <a:sym typeface="Wingdings" pitchFamily="2" charset="2"/>
            </a:endParaRP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  <a:buFont typeface="黑体" pitchFamily="49" charset="-122"/>
              <a:buAutoNum type="circleNumDbPlain"/>
            </a:pPr>
            <a:r>
              <a:rPr lang="zh-CN" altLang="en-US" sz="2000" dirty="0">
                <a:ea typeface="华文楷体" panose="02010600040101010101" pitchFamily="2" charset="-122"/>
                <a:cs typeface="Times New Roman" panose="02020603050405020304" pitchFamily="18" charset="0"/>
              </a:rPr>
              <a:t>信号间的时间关系（</a:t>
            </a:r>
            <a:r>
              <a:rPr lang="en-US" altLang="zh-CN" sz="2000" dirty="0">
                <a:ea typeface="华文楷体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zh-CN" altLang="en-US" sz="2000" dirty="0"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ea typeface="华文楷体" panose="02010600040101010101" pitchFamily="2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ea typeface="华文楷体" panose="02010600040101010101" pitchFamily="2" charset="-122"/>
                <a:cs typeface="Times New Roman" panose="02020603050405020304" pitchFamily="18" charset="0"/>
              </a:rPr>
              <a:t>的时间差）</a:t>
            </a:r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BC0D92BD-D0C5-4CF1-A364-0AB48C4FC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91" y="1798770"/>
            <a:ext cx="8074720" cy="1200329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信号间的时间延迟</a:t>
            </a:r>
            <a:r>
              <a:rPr lang="en-US" altLang="zh-CN" sz="2400" b="1" dirty="0">
                <a:solidFill>
                  <a:srgbClr val="FF0000"/>
                </a:solidFill>
              </a:rPr>
              <a:t>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d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变化时，符合计数率</a:t>
            </a:r>
            <a:r>
              <a:rPr lang="en-US" altLang="zh-CN" sz="2400" b="1" dirty="0">
                <a:solidFill>
                  <a:srgbClr val="FF0000"/>
                </a:solidFill>
              </a:rPr>
              <a:t>n(t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d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也将变化；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此时得到的</a:t>
            </a:r>
            <a:r>
              <a:rPr lang="en-US" altLang="zh-CN" sz="2400" b="1" dirty="0">
                <a:solidFill>
                  <a:srgbClr val="FF0000"/>
                </a:solidFill>
              </a:rPr>
              <a:t>n(t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d</a:t>
            </a:r>
            <a:r>
              <a:rPr lang="en-US" altLang="zh-CN" sz="2400" b="1" dirty="0">
                <a:solidFill>
                  <a:srgbClr val="FF0000"/>
                </a:solidFill>
              </a:rPr>
              <a:t>)~</a:t>
            </a:r>
            <a:r>
              <a:rPr lang="el-GR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d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曲线被称为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符合曲线</a:t>
            </a:r>
            <a:r>
              <a:rPr lang="zh-CN" altLang="en-US" sz="2400" dirty="0"/>
              <a:t>；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71A5FBF-EA1A-4ECF-8879-BC33E012FB9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contrast="20000"/>
          </a:blip>
          <a:stretch>
            <a:fillRect/>
          </a:stretch>
        </p:blipFill>
        <p:spPr>
          <a:xfrm>
            <a:off x="9738602" y="393299"/>
            <a:ext cx="2381859" cy="2906484"/>
          </a:xfrm>
          <a:prstGeom prst="rect">
            <a:avLst/>
          </a:prstGeom>
        </p:spPr>
      </p:pic>
      <p:sp>
        <p:nvSpPr>
          <p:cNvPr id="33" name="任意多边形 50">
            <a:extLst>
              <a:ext uri="{FF2B5EF4-FFF2-40B4-BE49-F238E27FC236}">
                <a16:creationId xmlns:a16="http://schemas.microsoft.com/office/drawing/2014/main" id="{18BB2671-6D23-4AAD-A74E-EF9D40F9B929}"/>
              </a:ext>
            </a:extLst>
          </p:cNvPr>
          <p:cNvSpPr/>
          <p:nvPr/>
        </p:nvSpPr>
        <p:spPr>
          <a:xfrm>
            <a:off x="10106912" y="591736"/>
            <a:ext cx="664455" cy="2418795"/>
          </a:xfrm>
          <a:custGeom>
            <a:avLst/>
            <a:gdLst>
              <a:gd name="connsiteX0" fmla="*/ 0 w 664455"/>
              <a:gd name="connsiteY0" fmla="*/ 1798766 h 2418795"/>
              <a:gd name="connsiteX1" fmla="*/ 38006 w 664455"/>
              <a:gd name="connsiteY1" fmla="*/ 1260226 h 2418795"/>
              <a:gd name="connsiteX2" fmla="*/ 73089 w 664455"/>
              <a:gd name="connsiteY2" fmla="*/ 763112 h 2418795"/>
              <a:gd name="connsiteX3" fmla="*/ 113688 w 664455"/>
              <a:gd name="connsiteY3" fmla="*/ 442878 h 2418795"/>
              <a:gd name="connsiteX4" fmla="*/ 159469 w 664455"/>
              <a:gd name="connsiteY4" fmla="*/ 81762 h 2418795"/>
              <a:gd name="connsiteX5" fmla="*/ 239203 w 664455"/>
              <a:gd name="connsiteY5" fmla="*/ 0 h 2418795"/>
              <a:gd name="connsiteX6" fmla="*/ 318938 w 664455"/>
              <a:gd name="connsiteY6" fmla="*/ 88575 h 2418795"/>
              <a:gd name="connsiteX7" fmla="*/ 413357 w 664455"/>
              <a:gd name="connsiteY7" fmla="*/ 599384 h 2418795"/>
              <a:gd name="connsiteX8" fmla="*/ 511630 w 664455"/>
              <a:gd name="connsiteY8" fmla="*/ 1131042 h 2418795"/>
              <a:gd name="connsiteX9" fmla="*/ 564100 w 664455"/>
              <a:gd name="connsiteY9" fmla="*/ 1573171 h 2418795"/>
              <a:gd name="connsiteX10" fmla="*/ 611984 w 664455"/>
              <a:gd name="connsiteY10" fmla="*/ 1976666 h 2418795"/>
              <a:gd name="connsiteX11" fmla="*/ 664454 w 664455"/>
              <a:gd name="connsiteY11" fmla="*/ 2418795 h 241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455" h="2418795" extrusionOk="0">
                <a:moveTo>
                  <a:pt x="0" y="1798766"/>
                </a:moveTo>
                <a:cubicBezTo>
                  <a:pt x="-37229" y="1565193"/>
                  <a:pt x="85667" y="1430775"/>
                  <a:pt x="38006" y="1260226"/>
                </a:cubicBezTo>
                <a:cubicBezTo>
                  <a:pt x="-9654" y="1089677"/>
                  <a:pt x="104104" y="975600"/>
                  <a:pt x="73089" y="763112"/>
                </a:cubicBezTo>
                <a:cubicBezTo>
                  <a:pt x="60080" y="658284"/>
                  <a:pt x="125812" y="513110"/>
                  <a:pt x="113688" y="442878"/>
                </a:cubicBezTo>
                <a:cubicBezTo>
                  <a:pt x="101564" y="372646"/>
                  <a:pt x="185063" y="176554"/>
                  <a:pt x="159469" y="81762"/>
                </a:cubicBezTo>
                <a:cubicBezTo>
                  <a:pt x="188918" y="50174"/>
                  <a:pt x="217300" y="39641"/>
                  <a:pt x="239203" y="0"/>
                </a:cubicBezTo>
                <a:cubicBezTo>
                  <a:pt x="272374" y="34262"/>
                  <a:pt x="275884" y="54263"/>
                  <a:pt x="318938" y="88575"/>
                </a:cubicBezTo>
                <a:cubicBezTo>
                  <a:pt x="367848" y="243767"/>
                  <a:pt x="334407" y="353970"/>
                  <a:pt x="413357" y="599384"/>
                </a:cubicBezTo>
                <a:cubicBezTo>
                  <a:pt x="492308" y="844798"/>
                  <a:pt x="463607" y="895379"/>
                  <a:pt x="511630" y="1131042"/>
                </a:cubicBezTo>
                <a:cubicBezTo>
                  <a:pt x="562871" y="1292790"/>
                  <a:pt x="546325" y="1476055"/>
                  <a:pt x="564100" y="1573171"/>
                </a:cubicBezTo>
                <a:cubicBezTo>
                  <a:pt x="581875" y="1670287"/>
                  <a:pt x="566956" y="1897970"/>
                  <a:pt x="611984" y="1976666"/>
                </a:cubicBezTo>
                <a:cubicBezTo>
                  <a:pt x="657012" y="2055362"/>
                  <a:pt x="641170" y="2244929"/>
                  <a:pt x="664454" y="2418795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709077598">
                  <a:custGeom>
                    <a:avLst/>
                    <a:gdLst>
                      <a:gd name="connsiteX0" fmla="*/ 0 w 617838"/>
                      <a:gd name="connsiteY0" fmla="*/ 1631092 h 2193324"/>
                      <a:gd name="connsiteX1" fmla="*/ 67962 w 617838"/>
                      <a:gd name="connsiteY1" fmla="*/ 691978 h 2193324"/>
                      <a:gd name="connsiteX2" fmla="*/ 148281 w 617838"/>
                      <a:gd name="connsiteY2" fmla="*/ 74141 h 2193324"/>
                      <a:gd name="connsiteX3" fmla="*/ 222421 w 617838"/>
                      <a:gd name="connsiteY3" fmla="*/ 0 h 2193324"/>
                      <a:gd name="connsiteX4" fmla="*/ 296562 w 617838"/>
                      <a:gd name="connsiteY4" fmla="*/ 80319 h 2193324"/>
                      <a:gd name="connsiteX5" fmla="*/ 475735 w 617838"/>
                      <a:gd name="connsiteY5" fmla="*/ 1025611 h 2193324"/>
                      <a:gd name="connsiteX6" fmla="*/ 617838 w 617838"/>
                      <a:gd name="connsiteY6" fmla="*/ 2193324 h 219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7838" h="2193324">
                        <a:moveTo>
                          <a:pt x="0" y="1631092"/>
                        </a:moveTo>
                        <a:lnTo>
                          <a:pt x="67962" y="691978"/>
                        </a:lnTo>
                        <a:lnTo>
                          <a:pt x="148281" y="74141"/>
                        </a:lnTo>
                        <a:lnTo>
                          <a:pt x="222421" y="0"/>
                        </a:lnTo>
                        <a:lnTo>
                          <a:pt x="296562" y="80319"/>
                        </a:lnTo>
                        <a:lnTo>
                          <a:pt x="475735" y="1025611"/>
                        </a:lnTo>
                        <a:lnTo>
                          <a:pt x="617838" y="2193324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51">
            <a:extLst>
              <a:ext uri="{FF2B5EF4-FFF2-40B4-BE49-F238E27FC236}">
                <a16:creationId xmlns:a16="http://schemas.microsoft.com/office/drawing/2014/main" id="{E169F2E8-E25F-4723-BA19-7557EA7739B3}"/>
              </a:ext>
            </a:extLst>
          </p:cNvPr>
          <p:cNvSpPr/>
          <p:nvPr/>
        </p:nvSpPr>
        <p:spPr>
          <a:xfrm>
            <a:off x="10226296" y="1089572"/>
            <a:ext cx="1757885" cy="1928224"/>
          </a:xfrm>
          <a:custGeom>
            <a:avLst/>
            <a:gdLst>
              <a:gd name="connsiteX0" fmla="*/ 0 w 1594021"/>
              <a:gd name="connsiteY0" fmla="*/ 1414849 h 1748482"/>
              <a:gd name="connsiteX1" fmla="*/ 18535 w 1594021"/>
              <a:gd name="connsiteY1" fmla="*/ 1013255 h 1748482"/>
              <a:gd name="connsiteX2" fmla="*/ 55605 w 1594021"/>
              <a:gd name="connsiteY2" fmla="*/ 586946 h 1748482"/>
              <a:gd name="connsiteX3" fmla="*/ 117389 w 1594021"/>
              <a:gd name="connsiteY3" fmla="*/ 290384 h 1748482"/>
              <a:gd name="connsiteX4" fmla="*/ 185351 w 1594021"/>
              <a:gd name="connsiteY4" fmla="*/ 49428 h 1748482"/>
              <a:gd name="connsiteX5" fmla="*/ 234778 w 1594021"/>
              <a:gd name="connsiteY5" fmla="*/ 0 h 1748482"/>
              <a:gd name="connsiteX6" fmla="*/ 333632 w 1594021"/>
              <a:gd name="connsiteY6" fmla="*/ 18536 h 1748482"/>
              <a:gd name="connsiteX7" fmla="*/ 586946 w 1594021"/>
              <a:gd name="connsiteY7" fmla="*/ 321276 h 1748482"/>
              <a:gd name="connsiteX8" fmla="*/ 1594021 w 1594021"/>
              <a:gd name="connsiteY8" fmla="*/ 1748482 h 17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4021" h="1748482">
                <a:moveTo>
                  <a:pt x="0" y="1414849"/>
                </a:moveTo>
                <a:lnTo>
                  <a:pt x="18535" y="1013255"/>
                </a:lnTo>
                <a:lnTo>
                  <a:pt x="55605" y="586946"/>
                </a:lnTo>
                <a:lnTo>
                  <a:pt x="117389" y="290384"/>
                </a:lnTo>
                <a:lnTo>
                  <a:pt x="185351" y="49428"/>
                </a:lnTo>
                <a:lnTo>
                  <a:pt x="234778" y="0"/>
                </a:lnTo>
                <a:lnTo>
                  <a:pt x="333632" y="18536"/>
                </a:lnTo>
                <a:lnTo>
                  <a:pt x="586946" y="321276"/>
                </a:lnTo>
                <a:lnTo>
                  <a:pt x="1594021" y="1748482"/>
                </a:ln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29B345B-E7D5-4734-8E19-3EB9DADBD6BC}"/>
              </a:ext>
            </a:extLst>
          </p:cNvPr>
          <p:cNvGrpSpPr/>
          <p:nvPr/>
        </p:nvGrpSpPr>
        <p:grpSpPr>
          <a:xfrm>
            <a:off x="737898" y="4690248"/>
            <a:ext cx="11434914" cy="2130524"/>
            <a:chOff x="1487488" y="4347348"/>
            <a:chExt cx="11434914" cy="2130524"/>
          </a:xfrm>
        </p:grpSpPr>
        <p:cxnSp>
          <p:nvCxnSpPr>
            <p:cNvPr id="36" name="曲线连接符 6">
              <a:extLst>
                <a:ext uri="{FF2B5EF4-FFF2-40B4-BE49-F238E27FC236}">
                  <a16:creationId xmlns:a16="http://schemas.microsoft.com/office/drawing/2014/main" id="{0E0108B6-CEA1-4439-B8FA-AC9670695CD7}"/>
                </a:ext>
              </a:extLst>
            </p:cNvPr>
            <p:cNvCxnSpPr>
              <a:cxnSpLocks/>
              <a:stCxn id="42" idx="2"/>
              <a:endCxn id="41" idx="1"/>
            </p:cNvCxnSpPr>
            <p:nvPr/>
          </p:nvCxnSpPr>
          <p:spPr>
            <a:xfrm rot="16200000" flipH="1">
              <a:off x="3942315" y="5133454"/>
              <a:ext cx="665227" cy="946153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ACA5502-60A4-40FB-A73C-2C780A079858}"/>
                </a:ext>
              </a:extLst>
            </p:cNvPr>
            <p:cNvGrpSpPr/>
            <p:nvPr/>
          </p:nvGrpSpPr>
          <p:grpSpPr>
            <a:xfrm>
              <a:off x="1487488" y="4347348"/>
              <a:ext cx="11434914" cy="2130524"/>
              <a:chOff x="1487488" y="4347348"/>
              <a:chExt cx="11434914" cy="2130524"/>
            </a:xfrm>
          </p:grpSpPr>
          <p:pic>
            <p:nvPicPr>
              <p:cNvPr id="38" name="Picture 15">
                <a:extLst>
                  <a:ext uri="{FF2B5EF4-FFF2-40B4-BE49-F238E27FC236}">
                    <a16:creationId xmlns:a16="http://schemas.microsoft.com/office/drawing/2014/main" id="{62EEDF3D-A88D-464E-BA0E-6C7A5119A1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lum brigh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3" r="11132" b="62565"/>
              <a:stretch/>
            </p:blipFill>
            <p:spPr bwMode="auto">
              <a:xfrm>
                <a:off x="8550648" y="4347348"/>
                <a:ext cx="4371754" cy="2130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66FF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D0B5EF4-3D5D-438B-88FD-D4490CDB2ED4}"/>
                  </a:ext>
                </a:extLst>
              </p:cNvPr>
              <p:cNvGrpSpPr/>
              <p:nvPr/>
            </p:nvGrpSpPr>
            <p:grpSpPr>
              <a:xfrm>
                <a:off x="1487488" y="4797152"/>
                <a:ext cx="5882814" cy="1342048"/>
                <a:chOff x="1487488" y="4797152"/>
                <a:chExt cx="5882814" cy="1342048"/>
              </a:xfrm>
            </p:grpSpPr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A3EA1CC-B179-4DAF-BE27-39E7014D9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8005" y="5739090"/>
                  <a:ext cx="2622297" cy="40011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rgbClr val="FF0000"/>
                      </a:solidFill>
                      <a:latin typeface="黑体" pitchFamily="49" charset="-122"/>
                      <a:ea typeface="黑体" pitchFamily="49" charset="-122"/>
                    </a:rPr>
                    <a:t>这是我们感兴趣的！</a:t>
                  </a: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BFC0E39C-8311-47FC-A5AC-795CFF448B58}"/>
                    </a:ext>
                  </a:extLst>
                </p:cNvPr>
                <p:cNvSpPr/>
                <p:nvPr/>
              </p:nvSpPr>
              <p:spPr>
                <a:xfrm>
                  <a:off x="1487488" y="4797152"/>
                  <a:ext cx="4628728" cy="47676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  <a:alpha val="40000"/>
                  </a:schemeClr>
                </a:solidFill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0" name="曲线连接符 53">
                <a:extLst>
                  <a:ext uri="{FF2B5EF4-FFF2-40B4-BE49-F238E27FC236}">
                    <a16:creationId xmlns:a16="http://schemas.microsoft.com/office/drawing/2014/main" id="{CBD1A267-6EC8-4B9C-8BD4-3F1280FB50A5}"/>
                  </a:ext>
                </a:extLst>
              </p:cNvPr>
              <p:cNvCxnSpPr>
                <a:cxnSpLocks/>
                <a:stCxn id="41" idx="3"/>
                <a:endCxn id="38" idx="1"/>
              </p:cNvCxnSpPr>
              <p:nvPr/>
            </p:nvCxnSpPr>
            <p:spPr>
              <a:xfrm flipV="1">
                <a:off x="7370302" y="5412610"/>
                <a:ext cx="1180346" cy="526535"/>
              </a:xfrm>
              <a:prstGeom prst="curved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64CEB49-8CE7-41A9-8996-6DE016C718D7}"/>
              </a:ext>
            </a:extLst>
          </p:cNvPr>
          <p:cNvGrpSpPr/>
          <p:nvPr/>
        </p:nvGrpSpPr>
        <p:grpSpPr>
          <a:xfrm>
            <a:off x="7498263" y="3849604"/>
            <a:ext cx="2417601" cy="1613147"/>
            <a:chOff x="-826741" y="4394244"/>
            <a:chExt cx="2417601" cy="133667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EDFA78C-DF31-480F-90CE-D928A7FB2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26741" y="4394244"/>
              <a:ext cx="1281942" cy="1336675"/>
              <a:chOff x="-827047" y="4268060"/>
              <a:chExt cx="1281924" cy="1336238"/>
            </a:xfrm>
          </p:grpSpPr>
          <p:sp>
            <p:nvSpPr>
              <p:cNvPr id="46" name="右大括号 31">
                <a:extLst>
                  <a:ext uri="{FF2B5EF4-FFF2-40B4-BE49-F238E27FC236}">
                    <a16:creationId xmlns:a16="http://schemas.microsoft.com/office/drawing/2014/main" id="{D0E1BBAE-9BA2-4D1B-83A3-017BB31CE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27047" y="4268060"/>
                <a:ext cx="432048" cy="1336238"/>
              </a:xfrm>
              <a:prstGeom prst="rightBrace">
                <a:avLst>
                  <a:gd name="adj1" fmla="val 24063"/>
                  <a:gd name="adj2" fmla="val 50000"/>
                </a:avLst>
              </a:prstGeom>
              <a:noFill/>
              <a:ln w="19050" algn="ctr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2057400" indent="-2057400"/>
                <a:endParaRPr lang="zh-CN" altLang="en-US" sz="8000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2D28E2A-AEEE-41D6-89A3-2D1CA7A46D28}"/>
                  </a:ext>
                </a:extLst>
              </p:cNvPr>
              <p:cNvSpPr/>
              <p:nvPr/>
            </p:nvSpPr>
            <p:spPr>
              <a:xfrm>
                <a:off x="-389661" y="4848359"/>
                <a:ext cx="844538" cy="52370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800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n</a:t>
                </a:r>
                <a:r>
                  <a:rPr lang="en-US" altLang="zh-CN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(</a:t>
                </a:r>
                <a:r>
                  <a:rPr lang="en-US" altLang="zh-CN" sz="2800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t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r>
                  <a:rPr lang="en-US" altLang="zh-CN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)</a:t>
                </a:r>
                <a:endParaRPr lang="zh-CN" altLang="en-US" dirty="0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9065FF2-ED24-46E0-82C8-27746FDDDA23}"/>
                </a:ext>
              </a:extLst>
            </p:cNvPr>
            <p:cNvSpPr txBox="1"/>
            <p:nvPr/>
          </p:nvSpPr>
          <p:spPr>
            <a:xfrm>
              <a:off x="482864" y="4967097"/>
              <a:ext cx="1107996" cy="3060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实验测量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1CDEAC1-9D8A-459A-B474-FEBC0E58D7D7}"/>
              </a:ext>
            </a:extLst>
          </p:cNvPr>
          <p:cNvGrpSpPr/>
          <p:nvPr/>
        </p:nvGrpSpPr>
        <p:grpSpPr>
          <a:xfrm>
            <a:off x="4848946" y="4038512"/>
            <a:ext cx="3506110" cy="864479"/>
            <a:chOff x="6397361" y="4338084"/>
            <a:chExt cx="3506110" cy="864479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F80A8E6-DE91-4F22-9E83-ADEA6C1DD6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7361" y="4338084"/>
              <a:ext cx="2466076" cy="864479"/>
              <a:chOff x="6944011" y="4788520"/>
              <a:chExt cx="2466333" cy="864096"/>
            </a:xfrm>
          </p:grpSpPr>
          <p:sp>
            <p:nvSpPr>
              <p:cNvPr id="51" name="右大括号 1">
                <a:extLst>
                  <a:ext uri="{FF2B5EF4-FFF2-40B4-BE49-F238E27FC236}">
                    <a16:creationId xmlns:a16="http://schemas.microsoft.com/office/drawing/2014/main" id="{397016D9-60DD-4969-B1D5-FA18D402D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011" y="4788520"/>
                <a:ext cx="432048" cy="864096"/>
              </a:xfrm>
              <a:prstGeom prst="rightBrace">
                <a:avLst>
                  <a:gd name="adj1" fmla="val 19774"/>
                  <a:gd name="adj2" fmla="val 50000"/>
                </a:avLst>
              </a:prstGeom>
              <a:noFill/>
              <a:ln w="19050" algn="ctr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2057400" indent="-2057400"/>
                <a:endParaRPr lang="zh-CN" altLang="en-US"/>
              </a:p>
            </p:txBody>
          </p:sp>
          <p:sp>
            <p:nvSpPr>
              <p:cNvPr id="52" name="矩形 4">
                <a:extLst>
                  <a:ext uri="{FF2B5EF4-FFF2-40B4-BE49-F238E27FC236}">
                    <a16:creationId xmlns:a16="http://schemas.microsoft.com/office/drawing/2014/main" id="{8BEB414A-78AA-4BEA-AB15-1A3F1BEF6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2751" y="5022560"/>
                <a:ext cx="2027593" cy="39993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  <a:sym typeface="Wingdings" pitchFamily="2" charset="2"/>
                  </a:rPr>
                  <a:t>物理学分辨时间</a:t>
                </a:r>
                <a:endParaRPr lang="zh-CN" altLang="en-US" sz="2000" dirty="0"/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67F95CF-67FD-433C-BF5F-C3DFF543F808}"/>
                </a:ext>
              </a:extLst>
            </p:cNvPr>
            <p:cNvSpPr txBox="1"/>
            <p:nvPr/>
          </p:nvSpPr>
          <p:spPr>
            <a:xfrm>
              <a:off x="8795475" y="4361179"/>
              <a:ext cx="1107996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实验标定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51A1D24-68FE-45B1-94D6-8C84987EC3DD}"/>
              </a:ext>
            </a:extLst>
          </p:cNvPr>
          <p:cNvGrpSpPr/>
          <p:nvPr/>
        </p:nvGrpSpPr>
        <p:grpSpPr>
          <a:xfrm>
            <a:off x="3424287" y="3631173"/>
            <a:ext cx="3196425" cy="557992"/>
            <a:chOff x="3976831" y="4043090"/>
            <a:chExt cx="3196425" cy="557992"/>
          </a:xfrm>
        </p:grpSpPr>
        <p:sp>
          <p:nvSpPr>
            <p:cNvPr id="54" name="矩形 34">
              <a:extLst>
                <a:ext uri="{FF2B5EF4-FFF2-40B4-BE49-F238E27FC236}">
                  <a16:creationId xmlns:a16="http://schemas.microsoft.com/office/drawing/2014/main" id="{A33CFA2C-9780-4D01-8A9C-1D375AD5D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831" y="4200972"/>
              <a:ext cx="2170939" cy="40011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电子学分辨时间</a:t>
              </a:r>
              <a:r>
                <a:rPr lang="en-US" altLang="zh-CN" sz="20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τ</a:t>
              </a:r>
              <a:r>
                <a:rPr lang="en-US" altLang="zh-CN" sz="2000" b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s</a:t>
              </a:r>
              <a:endParaRPr lang="zh-CN" altLang="en-US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A931B4F-9E53-4DD8-9DA2-BAFA3B0DCC4E}"/>
                </a:ext>
              </a:extLst>
            </p:cNvPr>
            <p:cNvSpPr txBox="1"/>
            <p:nvPr/>
          </p:nvSpPr>
          <p:spPr>
            <a:xfrm>
              <a:off x="6065260" y="4043090"/>
              <a:ext cx="1107996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人为设定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84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对象 88">
            <a:extLst>
              <a:ext uri="{FF2B5EF4-FFF2-40B4-BE49-F238E27FC236}">
                <a16:creationId xmlns:a16="http://schemas.microsoft.com/office/drawing/2014/main" id="{138F6733-EEC3-4D86-B975-C3EE54822E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3093" y="5187254"/>
          <a:ext cx="1914525" cy="2062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49" name="Graph" r:id="rId3" imgW="4155480" imgH="2886840" progId="Origin50.Graph">
                  <p:embed/>
                </p:oleObj>
              </mc:Choice>
              <mc:Fallback>
                <p:oleObj name="Graph" r:id="rId3" imgW="4155480" imgH="2886840" progId="Origin50.Graph">
                  <p:embed/>
                  <p:pic>
                    <p:nvPicPr>
                      <p:cNvPr id="89" name="对象 88">
                        <a:extLst>
                          <a:ext uri="{FF2B5EF4-FFF2-40B4-BE49-F238E27FC236}">
                            <a16:creationId xmlns:a16="http://schemas.microsoft.com/office/drawing/2014/main" id="{138F6733-EEC3-4D86-B975-C3EE54822E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3093" y="5187254"/>
                        <a:ext cx="1914525" cy="206216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2142075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符合曲线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~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</a:t>
            </a:r>
          </a:p>
        </p:txBody>
      </p:sp>
      <p:sp>
        <p:nvSpPr>
          <p:cNvPr id="58" name="太阳形 57">
            <a:extLst>
              <a:ext uri="{FF2B5EF4-FFF2-40B4-BE49-F238E27FC236}">
                <a16:creationId xmlns:a16="http://schemas.microsoft.com/office/drawing/2014/main" id="{33037F60-67A3-4DCB-B9E4-02F703FAC2BD}"/>
              </a:ext>
            </a:extLst>
          </p:cNvPr>
          <p:cNvSpPr/>
          <p:nvPr/>
        </p:nvSpPr>
        <p:spPr>
          <a:xfrm>
            <a:off x="2200196" y="4043489"/>
            <a:ext cx="576064" cy="576064"/>
          </a:xfrm>
          <a:prstGeom prst="sun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6E75358-EACD-4E08-9210-98743E23C9C2}"/>
              </a:ext>
            </a:extLst>
          </p:cNvPr>
          <p:cNvCxnSpPr>
            <a:endCxn id="62" idx="1"/>
          </p:cNvCxnSpPr>
          <p:nvPr/>
        </p:nvCxnSpPr>
        <p:spPr>
          <a:xfrm>
            <a:off x="2735662" y="4619553"/>
            <a:ext cx="857613" cy="39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8DC7BD57-BCAF-4DBF-94A2-8E32FA642E0F}"/>
              </a:ext>
            </a:extLst>
          </p:cNvPr>
          <p:cNvSpPr/>
          <p:nvPr/>
        </p:nvSpPr>
        <p:spPr>
          <a:xfrm>
            <a:off x="8264672" y="3467425"/>
            <a:ext cx="792088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符合电路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33C85AE-E51B-49EC-B716-75B60B50C8AE}"/>
              </a:ext>
            </a:extLst>
          </p:cNvPr>
          <p:cNvGrpSpPr/>
          <p:nvPr/>
        </p:nvGrpSpPr>
        <p:grpSpPr>
          <a:xfrm>
            <a:off x="3593275" y="4691561"/>
            <a:ext cx="3384376" cy="648072"/>
            <a:chOff x="2182478" y="3645024"/>
            <a:chExt cx="3384376" cy="43740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E132E84-2927-4221-B8E3-BA7CBA624E96}"/>
                </a:ext>
              </a:extLst>
            </p:cNvPr>
            <p:cNvSpPr/>
            <p:nvPr/>
          </p:nvSpPr>
          <p:spPr>
            <a:xfrm>
              <a:off x="2182478" y="3717032"/>
              <a:ext cx="288032" cy="2880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722406A-DF32-4251-842B-0207BFCEAF91}"/>
                </a:ext>
              </a:extLst>
            </p:cNvPr>
            <p:cNvSpPr/>
            <p:nvPr/>
          </p:nvSpPr>
          <p:spPr>
            <a:xfrm>
              <a:off x="2470510" y="3645024"/>
              <a:ext cx="936104" cy="432048"/>
            </a:xfrm>
            <a:prstGeom prst="rect">
              <a:avLst/>
            </a:prstGeom>
            <a:solidFill>
              <a:schemeClr val="bg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F3AD401-44DB-4D5E-A181-E17495CF2328}"/>
                </a:ext>
              </a:extLst>
            </p:cNvPr>
            <p:cNvSpPr/>
            <p:nvPr/>
          </p:nvSpPr>
          <p:spPr>
            <a:xfrm>
              <a:off x="3406614" y="3645024"/>
              <a:ext cx="432048" cy="43204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前放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21B7BA1-94E7-4CCF-8EA5-4373D1DD216D}"/>
                </a:ext>
              </a:extLst>
            </p:cNvPr>
            <p:cNvSpPr/>
            <p:nvPr/>
          </p:nvSpPr>
          <p:spPr>
            <a:xfrm>
              <a:off x="4198702" y="3645024"/>
              <a:ext cx="432048" cy="43204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主放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80A0B2C5-A377-4C46-93A5-7B256524D5B5}"/>
                </a:ext>
              </a:extLst>
            </p:cNvPr>
            <p:cNvSpPr/>
            <p:nvPr/>
          </p:nvSpPr>
          <p:spPr>
            <a:xfrm>
              <a:off x="4990790" y="3650385"/>
              <a:ext cx="576064" cy="43204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CFD</a:t>
              </a:r>
              <a:endParaRPr lang="zh-CN" altLang="en-US" dirty="0"/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0E3F522-4E10-4F22-A0ED-F7D02751C3E5}"/>
              </a:ext>
            </a:extLst>
          </p:cNvPr>
          <p:cNvCxnSpPr>
            <a:endCxn id="69" idx="1"/>
          </p:cNvCxnSpPr>
          <p:nvPr/>
        </p:nvCxnSpPr>
        <p:spPr>
          <a:xfrm flipV="1">
            <a:off x="2701713" y="3787490"/>
            <a:ext cx="882439" cy="183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C41E74B-6B1D-48E9-8E20-6A5B65E0F663}"/>
              </a:ext>
            </a:extLst>
          </p:cNvPr>
          <p:cNvGrpSpPr/>
          <p:nvPr/>
        </p:nvGrpSpPr>
        <p:grpSpPr>
          <a:xfrm>
            <a:off x="3584152" y="3467425"/>
            <a:ext cx="3384376" cy="648072"/>
            <a:chOff x="2110470" y="1844824"/>
            <a:chExt cx="3384376" cy="437409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5968734B-8D80-4B9C-877E-CA68668022CB}"/>
                </a:ext>
              </a:extLst>
            </p:cNvPr>
            <p:cNvSpPr/>
            <p:nvPr/>
          </p:nvSpPr>
          <p:spPr>
            <a:xfrm>
              <a:off x="2110470" y="1916832"/>
              <a:ext cx="288032" cy="2880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090F4B9-F490-47B4-8DBB-8899A2D87A6B}"/>
                </a:ext>
              </a:extLst>
            </p:cNvPr>
            <p:cNvSpPr/>
            <p:nvPr/>
          </p:nvSpPr>
          <p:spPr>
            <a:xfrm>
              <a:off x="2398502" y="1844824"/>
              <a:ext cx="936104" cy="432048"/>
            </a:xfrm>
            <a:prstGeom prst="rect">
              <a:avLst/>
            </a:prstGeom>
            <a:solidFill>
              <a:schemeClr val="bg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87CE574-C2D6-4B0E-9DA0-737F90E91B05}"/>
                </a:ext>
              </a:extLst>
            </p:cNvPr>
            <p:cNvSpPr/>
            <p:nvPr/>
          </p:nvSpPr>
          <p:spPr>
            <a:xfrm>
              <a:off x="3334606" y="1844824"/>
              <a:ext cx="432048" cy="43204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前放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A8839C2-4032-43D6-96C2-84DD32CC268E}"/>
                </a:ext>
              </a:extLst>
            </p:cNvPr>
            <p:cNvSpPr/>
            <p:nvPr/>
          </p:nvSpPr>
          <p:spPr>
            <a:xfrm>
              <a:off x="4126694" y="1844824"/>
              <a:ext cx="432048" cy="43204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主放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B0F4680-11E1-4A9E-BEC7-CA01E51E1EF3}"/>
                </a:ext>
              </a:extLst>
            </p:cNvPr>
            <p:cNvSpPr/>
            <p:nvPr/>
          </p:nvSpPr>
          <p:spPr>
            <a:xfrm>
              <a:off x="4918782" y="1850185"/>
              <a:ext cx="576064" cy="43204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CFD</a:t>
              </a:r>
              <a:endParaRPr lang="zh-CN" altLang="en-US" dirty="0"/>
            </a:p>
          </p:txBody>
        </p:sp>
      </p:grp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C68BE19-9A76-41F7-B50A-B3169EB05C55}"/>
              </a:ext>
            </a:extLst>
          </p:cNvPr>
          <p:cNvCxnSpPr>
            <a:stCxn id="73" idx="3"/>
          </p:cNvCxnSpPr>
          <p:nvPr/>
        </p:nvCxnSpPr>
        <p:spPr>
          <a:xfrm>
            <a:off x="6968528" y="3795433"/>
            <a:ext cx="1296144" cy="46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2CE58FA-FE51-4D49-AD79-AB0D2CBF1171}"/>
              </a:ext>
            </a:extLst>
          </p:cNvPr>
          <p:cNvCxnSpPr>
            <a:stCxn id="66" idx="3"/>
          </p:cNvCxnSpPr>
          <p:nvPr/>
        </p:nvCxnSpPr>
        <p:spPr>
          <a:xfrm flipV="1">
            <a:off x="6977651" y="4547546"/>
            <a:ext cx="1152128" cy="47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92237ED-EA13-40F7-AB19-BF3802997418}"/>
              </a:ext>
            </a:extLst>
          </p:cNvPr>
          <p:cNvCxnSpPr>
            <a:stCxn id="60" idx="3"/>
          </p:cNvCxnSpPr>
          <p:nvPr/>
        </p:nvCxnSpPr>
        <p:spPr>
          <a:xfrm flipV="1">
            <a:off x="9056760" y="4360061"/>
            <a:ext cx="764266" cy="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4117ECE0-B8EB-44D8-9AF3-ACABC40296CD}"/>
              </a:ext>
            </a:extLst>
          </p:cNvPr>
          <p:cNvSpPr/>
          <p:nvPr/>
        </p:nvSpPr>
        <p:spPr>
          <a:xfrm>
            <a:off x="1933167" y="2946003"/>
            <a:ext cx="1498910" cy="260965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0FB3042-3059-4FD2-AA4C-37290F9A1FB6}"/>
              </a:ext>
            </a:extLst>
          </p:cNvPr>
          <p:cNvSpPr/>
          <p:nvPr/>
        </p:nvSpPr>
        <p:spPr>
          <a:xfrm>
            <a:off x="3424018" y="2946003"/>
            <a:ext cx="4048565" cy="260965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E3D279D-2194-414C-89FE-A162C58CC48B}"/>
              </a:ext>
            </a:extLst>
          </p:cNvPr>
          <p:cNvSpPr/>
          <p:nvPr/>
        </p:nvSpPr>
        <p:spPr>
          <a:xfrm>
            <a:off x="7464152" y="2953527"/>
            <a:ext cx="2816371" cy="260965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17C5646-3DFA-4FA8-ADDC-42B72A3F9ACC}"/>
              </a:ext>
            </a:extLst>
          </p:cNvPr>
          <p:cNvSpPr txBox="1"/>
          <p:nvPr/>
        </p:nvSpPr>
        <p:spPr>
          <a:xfrm>
            <a:off x="1875689" y="2901762"/>
            <a:ext cx="136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物理过程的时间关系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648F146-DB31-4AD0-AA8C-14AFA551862E}"/>
              </a:ext>
            </a:extLst>
          </p:cNvPr>
          <p:cNvSpPr txBox="1"/>
          <p:nvPr/>
        </p:nvSpPr>
        <p:spPr>
          <a:xfrm>
            <a:off x="4330532" y="294600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探测过程的时间涨落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CC8017E-36FB-42D7-80CA-C0CFC8EB5DB7}"/>
              </a:ext>
            </a:extLst>
          </p:cNvPr>
          <p:cNvSpPr txBox="1"/>
          <p:nvPr/>
        </p:nvSpPr>
        <p:spPr>
          <a:xfrm>
            <a:off x="7628764" y="304496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符合电路的特性</a:t>
            </a: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C814027-C4E9-4BA4-B8D4-48EA0C76AD8C}"/>
              </a:ext>
            </a:extLst>
          </p:cNvPr>
          <p:cNvCxnSpPr>
            <a:stCxn id="71" idx="3"/>
            <a:endCxn id="72" idx="1"/>
          </p:cNvCxnSpPr>
          <p:nvPr/>
        </p:nvCxnSpPr>
        <p:spPr>
          <a:xfrm>
            <a:off x="5240336" y="378749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CFF9532-856B-4847-8B0E-CBBD929F6CB5}"/>
              </a:ext>
            </a:extLst>
          </p:cNvPr>
          <p:cNvCxnSpPr>
            <a:stCxn id="72" idx="3"/>
            <a:endCxn id="73" idx="1"/>
          </p:cNvCxnSpPr>
          <p:nvPr/>
        </p:nvCxnSpPr>
        <p:spPr>
          <a:xfrm>
            <a:off x="6032424" y="3787490"/>
            <a:ext cx="360040" cy="7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7DA1593-DBFB-47F7-BDF5-B6B44515B63F}"/>
              </a:ext>
            </a:extLst>
          </p:cNvPr>
          <p:cNvCxnSpPr>
            <a:stCxn id="64" idx="3"/>
            <a:endCxn id="65" idx="1"/>
          </p:cNvCxnSpPr>
          <p:nvPr/>
        </p:nvCxnSpPr>
        <p:spPr>
          <a:xfrm>
            <a:off x="5249459" y="5011626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945F2EA-3D18-4080-BE58-7D8EF0FC9736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>
            <a:off x="6041547" y="5011626"/>
            <a:ext cx="360040" cy="7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对象 86">
            <a:extLst>
              <a:ext uri="{FF2B5EF4-FFF2-40B4-BE49-F238E27FC236}">
                <a16:creationId xmlns:a16="http://schemas.microsoft.com/office/drawing/2014/main" id="{91412829-1587-4C9D-B287-7B817D3A0E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0109" y="3491099"/>
          <a:ext cx="380008" cy="506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50" name="Equation" r:id="rId5" imgW="152280" imgH="203040" progId="Equation.DSMT4">
                  <p:embed/>
                </p:oleObj>
              </mc:Choice>
              <mc:Fallback>
                <p:oleObj name="Equation" r:id="rId5" imgW="152280" imgH="203040" progId="Equation.DSMT4">
                  <p:embed/>
                  <p:pic>
                    <p:nvPicPr>
                      <p:cNvPr id="87" name="对象 86">
                        <a:extLst>
                          <a:ext uri="{FF2B5EF4-FFF2-40B4-BE49-F238E27FC236}">
                            <a16:creationId xmlns:a16="http://schemas.microsoft.com/office/drawing/2014/main" id="{91412829-1587-4C9D-B287-7B817D3A0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0109" y="3491099"/>
                        <a:ext cx="380008" cy="506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87">
            <a:extLst>
              <a:ext uri="{FF2B5EF4-FFF2-40B4-BE49-F238E27FC236}">
                <a16:creationId xmlns:a16="http://schemas.microsoft.com/office/drawing/2014/main" id="{7503B152-7E05-48B5-BA8B-A774CAD2FD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7657" y="4839769"/>
          <a:ext cx="3175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51" name="Equation" r:id="rId7" imgW="126720" imgH="164880" progId="Equation.DSMT4">
                  <p:embed/>
                </p:oleObj>
              </mc:Choice>
              <mc:Fallback>
                <p:oleObj name="Equation" r:id="rId7" imgW="126720" imgH="164880" progId="Equation.DSMT4">
                  <p:embed/>
                  <p:pic>
                    <p:nvPicPr>
                      <p:cNvPr id="88" name="对象 87">
                        <a:extLst>
                          <a:ext uri="{FF2B5EF4-FFF2-40B4-BE49-F238E27FC236}">
                            <a16:creationId xmlns:a16="http://schemas.microsoft.com/office/drawing/2014/main" id="{7503B152-7E05-48B5-BA8B-A774CAD2FD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97657" y="4839769"/>
                        <a:ext cx="3175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任意多边形 82">
            <a:extLst>
              <a:ext uri="{FF2B5EF4-FFF2-40B4-BE49-F238E27FC236}">
                <a16:creationId xmlns:a16="http://schemas.microsoft.com/office/drawing/2014/main" id="{0F9E704D-B9F7-4FF7-8578-0ED35C336B7E}"/>
              </a:ext>
            </a:extLst>
          </p:cNvPr>
          <p:cNvSpPr/>
          <p:nvPr/>
        </p:nvSpPr>
        <p:spPr>
          <a:xfrm>
            <a:off x="8435239" y="5726577"/>
            <a:ext cx="774660" cy="805759"/>
          </a:xfrm>
          <a:custGeom>
            <a:avLst/>
            <a:gdLst>
              <a:gd name="connsiteX0" fmla="*/ 0 w 1520982"/>
              <a:gd name="connsiteY0" fmla="*/ 796705 h 805759"/>
              <a:gd name="connsiteX1" fmla="*/ 434566 w 1520982"/>
              <a:gd name="connsiteY1" fmla="*/ 796705 h 805759"/>
              <a:gd name="connsiteX2" fmla="*/ 434566 w 1520982"/>
              <a:gd name="connsiteY2" fmla="*/ 0 h 805759"/>
              <a:gd name="connsiteX3" fmla="*/ 1140736 w 1520982"/>
              <a:gd name="connsiteY3" fmla="*/ 0 h 805759"/>
              <a:gd name="connsiteX4" fmla="*/ 1140736 w 1520982"/>
              <a:gd name="connsiteY4" fmla="*/ 805759 h 805759"/>
              <a:gd name="connsiteX5" fmla="*/ 1520982 w 1520982"/>
              <a:gd name="connsiteY5" fmla="*/ 805759 h 80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982" h="805759">
                <a:moveTo>
                  <a:pt x="0" y="796705"/>
                </a:moveTo>
                <a:lnTo>
                  <a:pt x="434566" y="796705"/>
                </a:lnTo>
                <a:lnTo>
                  <a:pt x="434566" y="0"/>
                </a:lnTo>
                <a:lnTo>
                  <a:pt x="1140736" y="0"/>
                </a:lnTo>
                <a:lnTo>
                  <a:pt x="1140736" y="805759"/>
                </a:lnTo>
                <a:lnTo>
                  <a:pt x="1520982" y="80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 83">
            <a:extLst>
              <a:ext uri="{FF2B5EF4-FFF2-40B4-BE49-F238E27FC236}">
                <a16:creationId xmlns:a16="http://schemas.microsoft.com/office/drawing/2014/main" id="{E80E570E-8246-4648-8F19-B2AEBC666A0F}"/>
              </a:ext>
            </a:extLst>
          </p:cNvPr>
          <p:cNvSpPr/>
          <p:nvPr/>
        </p:nvSpPr>
        <p:spPr>
          <a:xfrm>
            <a:off x="2118647" y="5677811"/>
            <a:ext cx="1978684" cy="986828"/>
          </a:xfrm>
          <a:custGeom>
            <a:avLst/>
            <a:gdLst>
              <a:gd name="connsiteX0" fmla="*/ 0 w 1358020"/>
              <a:gd name="connsiteY0" fmla="*/ 0 h 986828"/>
              <a:gd name="connsiteX1" fmla="*/ 199176 w 1358020"/>
              <a:gd name="connsiteY1" fmla="*/ 479834 h 986828"/>
              <a:gd name="connsiteX2" fmla="*/ 452673 w 1358020"/>
              <a:gd name="connsiteY2" fmla="*/ 769545 h 986828"/>
              <a:gd name="connsiteX3" fmla="*/ 832919 w 1358020"/>
              <a:gd name="connsiteY3" fmla="*/ 914400 h 986828"/>
              <a:gd name="connsiteX4" fmla="*/ 1086416 w 1358020"/>
              <a:gd name="connsiteY4" fmla="*/ 950614 h 986828"/>
              <a:gd name="connsiteX5" fmla="*/ 1358020 w 1358020"/>
              <a:gd name="connsiteY5" fmla="*/ 986828 h 98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8020" h="986828">
                <a:moveTo>
                  <a:pt x="0" y="0"/>
                </a:moveTo>
                <a:cubicBezTo>
                  <a:pt x="61865" y="175788"/>
                  <a:pt x="123731" y="351577"/>
                  <a:pt x="199176" y="479834"/>
                </a:cubicBezTo>
                <a:cubicBezTo>
                  <a:pt x="274621" y="608091"/>
                  <a:pt x="347049" y="697117"/>
                  <a:pt x="452673" y="769545"/>
                </a:cubicBezTo>
                <a:cubicBezTo>
                  <a:pt x="558297" y="841973"/>
                  <a:pt x="727295" y="884222"/>
                  <a:pt x="832919" y="914400"/>
                </a:cubicBezTo>
                <a:cubicBezTo>
                  <a:pt x="938543" y="944578"/>
                  <a:pt x="1086416" y="950614"/>
                  <a:pt x="1086416" y="950614"/>
                </a:cubicBezTo>
                <a:lnTo>
                  <a:pt x="1358020" y="98682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" name="Picture 15">
            <a:extLst>
              <a:ext uri="{FF2B5EF4-FFF2-40B4-BE49-F238E27FC236}">
                <a16:creationId xmlns:a16="http://schemas.microsoft.com/office/drawing/2014/main" id="{DCC2E48E-D441-40C0-9185-3D63113FD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11132" b="62565"/>
          <a:stretch/>
        </p:blipFill>
        <p:spPr bwMode="auto">
          <a:xfrm>
            <a:off x="1567444" y="1220954"/>
            <a:ext cx="2763088" cy="1346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AB7219CF-4CF9-4F63-BCF3-C11D4C0419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4878" y="463643"/>
            <a:ext cx="2159831" cy="2635552"/>
          </a:xfrm>
          <a:prstGeom prst="rect">
            <a:avLst/>
          </a:prstGeom>
        </p:spPr>
      </p:pic>
      <p:sp>
        <p:nvSpPr>
          <p:cNvPr id="94" name="任意多边形 86">
            <a:extLst>
              <a:ext uri="{FF2B5EF4-FFF2-40B4-BE49-F238E27FC236}">
                <a16:creationId xmlns:a16="http://schemas.microsoft.com/office/drawing/2014/main" id="{1C0DC61F-D1DA-47AA-B471-7C332412F0F4}"/>
              </a:ext>
            </a:extLst>
          </p:cNvPr>
          <p:cNvSpPr/>
          <p:nvPr/>
        </p:nvSpPr>
        <p:spPr>
          <a:xfrm>
            <a:off x="9765554" y="636240"/>
            <a:ext cx="617838" cy="2193324"/>
          </a:xfrm>
          <a:custGeom>
            <a:avLst/>
            <a:gdLst>
              <a:gd name="connsiteX0" fmla="*/ 0 w 617838"/>
              <a:gd name="connsiteY0" fmla="*/ 1631092 h 2193324"/>
              <a:gd name="connsiteX1" fmla="*/ 67962 w 617838"/>
              <a:gd name="connsiteY1" fmla="*/ 691978 h 2193324"/>
              <a:gd name="connsiteX2" fmla="*/ 148281 w 617838"/>
              <a:gd name="connsiteY2" fmla="*/ 74141 h 2193324"/>
              <a:gd name="connsiteX3" fmla="*/ 222421 w 617838"/>
              <a:gd name="connsiteY3" fmla="*/ 0 h 2193324"/>
              <a:gd name="connsiteX4" fmla="*/ 296562 w 617838"/>
              <a:gd name="connsiteY4" fmla="*/ 80319 h 2193324"/>
              <a:gd name="connsiteX5" fmla="*/ 475735 w 617838"/>
              <a:gd name="connsiteY5" fmla="*/ 1025611 h 2193324"/>
              <a:gd name="connsiteX6" fmla="*/ 617838 w 617838"/>
              <a:gd name="connsiteY6" fmla="*/ 2193324 h 219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838" h="2193324">
                <a:moveTo>
                  <a:pt x="0" y="1631092"/>
                </a:moveTo>
                <a:lnTo>
                  <a:pt x="67962" y="691978"/>
                </a:lnTo>
                <a:lnTo>
                  <a:pt x="148281" y="74141"/>
                </a:lnTo>
                <a:lnTo>
                  <a:pt x="222421" y="0"/>
                </a:lnTo>
                <a:lnTo>
                  <a:pt x="296562" y="80319"/>
                </a:lnTo>
                <a:lnTo>
                  <a:pt x="475735" y="1025611"/>
                </a:lnTo>
                <a:lnTo>
                  <a:pt x="617838" y="2193324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 87">
            <a:extLst>
              <a:ext uri="{FF2B5EF4-FFF2-40B4-BE49-F238E27FC236}">
                <a16:creationId xmlns:a16="http://schemas.microsoft.com/office/drawing/2014/main" id="{DE36F2B3-FEBD-4894-870A-679360BDC010}"/>
              </a:ext>
            </a:extLst>
          </p:cNvPr>
          <p:cNvSpPr/>
          <p:nvPr/>
        </p:nvSpPr>
        <p:spPr>
          <a:xfrm>
            <a:off x="9864408" y="1068726"/>
            <a:ext cx="1594021" cy="1748482"/>
          </a:xfrm>
          <a:custGeom>
            <a:avLst/>
            <a:gdLst>
              <a:gd name="connsiteX0" fmla="*/ 0 w 1594021"/>
              <a:gd name="connsiteY0" fmla="*/ 1414849 h 1748482"/>
              <a:gd name="connsiteX1" fmla="*/ 18535 w 1594021"/>
              <a:gd name="connsiteY1" fmla="*/ 1013255 h 1748482"/>
              <a:gd name="connsiteX2" fmla="*/ 55605 w 1594021"/>
              <a:gd name="connsiteY2" fmla="*/ 586946 h 1748482"/>
              <a:gd name="connsiteX3" fmla="*/ 117389 w 1594021"/>
              <a:gd name="connsiteY3" fmla="*/ 290384 h 1748482"/>
              <a:gd name="connsiteX4" fmla="*/ 185351 w 1594021"/>
              <a:gd name="connsiteY4" fmla="*/ 49428 h 1748482"/>
              <a:gd name="connsiteX5" fmla="*/ 234778 w 1594021"/>
              <a:gd name="connsiteY5" fmla="*/ 0 h 1748482"/>
              <a:gd name="connsiteX6" fmla="*/ 333632 w 1594021"/>
              <a:gd name="connsiteY6" fmla="*/ 18536 h 1748482"/>
              <a:gd name="connsiteX7" fmla="*/ 586946 w 1594021"/>
              <a:gd name="connsiteY7" fmla="*/ 321276 h 1748482"/>
              <a:gd name="connsiteX8" fmla="*/ 1594021 w 1594021"/>
              <a:gd name="connsiteY8" fmla="*/ 1748482 h 17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4021" h="1748482">
                <a:moveTo>
                  <a:pt x="0" y="1414849"/>
                </a:moveTo>
                <a:lnTo>
                  <a:pt x="18535" y="1013255"/>
                </a:lnTo>
                <a:lnTo>
                  <a:pt x="55605" y="586946"/>
                </a:lnTo>
                <a:lnTo>
                  <a:pt x="117389" y="290384"/>
                </a:lnTo>
                <a:lnTo>
                  <a:pt x="185351" y="49428"/>
                </a:lnTo>
                <a:lnTo>
                  <a:pt x="234778" y="0"/>
                </a:lnTo>
                <a:lnTo>
                  <a:pt x="333632" y="18536"/>
                </a:lnTo>
                <a:lnTo>
                  <a:pt x="586946" y="321276"/>
                </a:lnTo>
                <a:lnTo>
                  <a:pt x="1594021" y="1748482"/>
                </a:ln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B5E61630-5FAE-4B37-BB24-8EDC1DF69E31}"/>
              </a:ext>
            </a:extLst>
          </p:cNvPr>
          <p:cNvGrpSpPr/>
          <p:nvPr/>
        </p:nvGrpSpPr>
        <p:grpSpPr>
          <a:xfrm>
            <a:off x="4661209" y="1161667"/>
            <a:ext cx="2244434" cy="1286250"/>
            <a:chOff x="3119654" y="899695"/>
            <a:chExt cx="2244434" cy="1286250"/>
          </a:xfrm>
          <a:solidFill>
            <a:schemeClr val="bg1"/>
          </a:solidFill>
        </p:grpSpPr>
        <p:sp>
          <p:nvSpPr>
            <p:cNvPr id="97" name="任意多边形 89">
              <a:extLst>
                <a:ext uri="{FF2B5EF4-FFF2-40B4-BE49-F238E27FC236}">
                  <a16:creationId xmlns:a16="http://schemas.microsoft.com/office/drawing/2014/main" id="{67FC5F52-3580-4EC4-B4A7-61A8B643F20E}"/>
                </a:ext>
              </a:extLst>
            </p:cNvPr>
            <p:cNvSpPr/>
            <p:nvPr/>
          </p:nvSpPr>
          <p:spPr>
            <a:xfrm>
              <a:off x="5148064" y="1091569"/>
              <a:ext cx="216024" cy="986828"/>
            </a:xfrm>
            <a:custGeom>
              <a:avLst/>
              <a:gdLst>
                <a:gd name="connsiteX0" fmla="*/ 0 w 1358020"/>
                <a:gd name="connsiteY0" fmla="*/ 0 h 986828"/>
                <a:gd name="connsiteX1" fmla="*/ 199176 w 1358020"/>
                <a:gd name="connsiteY1" fmla="*/ 479834 h 986828"/>
                <a:gd name="connsiteX2" fmla="*/ 452673 w 1358020"/>
                <a:gd name="connsiteY2" fmla="*/ 769545 h 986828"/>
                <a:gd name="connsiteX3" fmla="*/ 832919 w 1358020"/>
                <a:gd name="connsiteY3" fmla="*/ 914400 h 986828"/>
                <a:gd name="connsiteX4" fmla="*/ 1086416 w 1358020"/>
                <a:gd name="connsiteY4" fmla="*/ 950614 h 986828"/>
                <a:gd name="connsiteX5" fmla="*/ 1358020 w 1358020"/>
                <a:gd name="connsiteY5" fmla="*/ 986828 h 98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020" h="986828">
                  <a:moveTo>
                    <a:pt x="0" y="0"/>
                  </a:moveTo>
                  <a:cubicBezTo>
                    <a:pt x="61865" y="175788"/>
                    <a:pt x="123731" y="351577"/>
                    <a:pt x="199176" y="479834"/>
                  </a:cubicBezTo>
                  <a:cubicBezTo>
                    <a:pt x="274621" y="608091"/>
                    <a:pt x="347049" y="697117"/>
                    <a:pt x="452673" y="769545"/>
                  </a:cubicBezTo>
                  <a:cubicBezTo>
                    <a:pt x="558297" y="841973"/>
                    <a:pt x="727295" y="884222"/>
                    <a:pt x="832919" y="914400"/>
                  </a:cubicBezTo>
                  <a:cubicBezTo>
                    <a:pt x="938543" y="944578"/>
                    <a:pt x="1086416" y="950614"/>
                    <a:pt x="1086416" y="950614"/>
                  </a:cubicBezTo>
                  <a:lnTo>
                    <a:pt x="1358020" y="986828"/>
                  </a:lnTo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CB37EDF-A786-4798-B742-F583620D2FF8}"/>
                </a:ext>
              </a:extLst>
            </p:cNvPr>
            <p:cNvSpPr txBox="1"/>
            <p:nvPr/>
          </p:nvSpPr>
          <p:spPr>
            <a:xfrm>
              <a:off x="3119654" y="899695"/>
              <a:ext cx="1821510" cy="128625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下面重点讨论一下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β-γ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级联衰变时间很短的情况</a:t>
              </a:r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1DF304E4-04BC-4495-BFC8-CB62E95B0737}"/>
              </a:ext>
            </a:extLst>
          </p:cNvPr>
          <p:cNvSpPr txBox="1"/>
          <p:nvPr/>
        </p:nvSpPr>
        <p:spPr>
          <a:xfrm>
            <a:off x="8291270" y="0"/>
            <a:ext cx="3900730" cy="315664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影响符合曲线的因素</a:t>
            </a:r>
          </a:p>
        </p:txBody>
      </p:sp>
    </p:spTree>
    <p:extLst>
      <p:ext uri="{BB962C8B-B14F-4D97-AF65-F5344CB8AC3E}">
        <p14:creationId xmlns:p14="http://schemas.microsoft.com/office/powerpoint/2010/main" val="31055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2142075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符合曲线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~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DF304E4-04BC-4495-BFC8-CB62E95B0737}"/>
              </a:ext>
            </a:extLst>
          </p:cNvPr>
          <p:cNvSpPr txBox="1"/>
          <p:nvPr/>
        </p:nvSpPr>
        <p:spPr>
          <a:xfrm>
            <a:off x="8291270" y="0"/>
            <a:ext cx="3900730" cy="315664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影响符合曲线的因素</a:t>
            </a:r>
          </a:p>
        </p:txBody>
      </p:sp>
      <p:pic>
        <p:nvPicPr>
          <p:cNvPr id="100" name="Picture 70" descr="image529">
            <a:extLst>
              <a:ext uri="{FF2B5EF4-FFF2-40B4-BE49-F238E27FC236}">
                <a16:creationId xmlns:a16="http://schemas.microsoft.com/office/drawing/2014/main" id="{08712343-0A97-4772-9232-6DE2A905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86" y="967730"/>
            <a:ext cx="5253639" cy="242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 Box 31">
            <a:extLst>
              <a:ext uri="{FF2B5EF4-FFF2-40B4-BE49-F238E27FC236}">
                <a16:creationId xmlns:a16="http://schemas.microsoft.com/office/drawing/2014/main" id="{779255CA-7663-47DA-A44A-2A3D97F4B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816" y="3136621"/>
            <a:ext cx="4140200" cy="17389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179388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假设：</a:t>
            </a:r>
          </a:p>
          <a:p>
            <a:pPr lvl="1" eaLnBrk="1" hangingPunct="1">
              <a:spcBef>
                <a:spcPct val="5000"/>
              </a:spcBef>
              <a:spcAft>
                <a:spcPts val="1200"/>
              </a:spcAft>
              <a:buFontTx/>
              <a:buChar char="•"/>
            </a:pPr>
            <a:r>
              <a:rPr lang="zh-CN" altLang="en-US" sz="2000" dirty="0">
                <a:ea typeface="楷体" pitchFamily="49" charset="-122"/>
                <a:cs typeface="Times New Roman" pitchFamily="18" charset="0"/>
              </a:rPr>
              <a:t> 同步信号频率</a:t>
            </a:r>
            <a:r>
              <a:rPr lang="en-US" altLang="zh-CN" sz="2000" i="1" dirty="0">
                <a:ea typeface="楷体" pitchFamily="49" charset="-122"/>
                <a:cs typeface="Times New Roman" pitchFamily="18" charset="0"/>
              </a:rPr>
              <a:t>n</a:t>
            </a:r>
            <a:r>
              <a:rPr lang="en-US" altLang="zh-CN" sz="2000" baseline="-25000" dirty="0">
                <a:ea typeface="楷体" pitchFamily="49" charset="-122"/>
                <a:cs typeface="Times New Roman" pitchFamily="18" charset="0"/>
              </a:rPr>
              <a:t>c0 </a:t>
            </a:r>
            <a:r>
              <a:rPr lang="zh-CN" altLang="en-US" sz="2000" dirty="0">
                <a:ea typeface="楷体" pitchFamily="49" charset="-122"/>
                <a:cs typeface="Times New Roman" pitchFamily="18" charset="0"/>
              </a:rPr>
              <a:t>；</a:t>
            </a:r>
          </a:p>
          <a:p>
            <a:pPr lvl="1" eaLnBrk="1" hangingPunct="1">
              <a:spcBef>
                <a:spcPct val="5000"/>
              </a:spcBef>
              <a:spcAft>
                <a:spcPts val="1200"/>
              </a:spcAft>
              <a:buFontTx/>
              <a:buChar char="•"/>
            </a:pPr>
            <a:r>
              <a:rPr lang="zh-CN" altLang="en-US" sz="2000" dirty="0">
                <a:ea typeface="楷体" pitchFamily="49" charset="-122"/>
                <a:cs typeface="Times New Roman" pitchFamily="18" charset="0"/>
              </a:rPr>
              <a:t> 不存在时间离散；</a:t>
            </a:r>
          </a:p>
          <a:p>
            <a:pPr lvl="1" eaLnBrk="1" hangingPunct="1">
              <a:spcBef>
                <a:spcPct val="5000"/>
              </a:spcBef>
              <a:spcAft>
                <a:spcPts val="1200"/>
              </a:spcAft>
              <a:buFontTx/>
              <a:buChar char="•"/>
            </a:pPr>
            <a:r>
              <a:rPr lang="zh-CN" altLang="en-US" sz="2000" dirty="0">
                <a:ea typeface="楷体" pitchFamily="49" charset="-122"/>
                <a:cs typeface="Times New Roman" pitchFamily="18" charset="0"/>
              </a:rPr>
              <a:t> 成形脉冲是理想的矩形波</a:t>
            </a:r>
            <a:r>
              <a:rPr lang="zh-CN" altLang="en-US" sz="2000" i="1" dirty="0">
                <a:ea typeface="楷体" pitchFamily="49" charset="-122"/>
                <a:cs typeface="Times New Roman" pitchFamily="18" charset="0"/>
                <a:sym typeface="Symbol" pitchFamily="18" charset="2"/>
              </a:rPr>
              <a:t></a:t>
            </a:r>
            <a:r>
              <a:rPr lang="en-US" altLang="zh-CN" sz="2000" i="1" baseline="-25000" dirty="0">
                <a:ea typeface="楷体" pitchFamily="49" charset="-122"/>
                <a:cs typeface="Times New Roman" pitchFamily="18" charset="0"/>
                <a:sym typeface="Symbol" pitchFamily="18" charset="2"/>
              </a:rPr>
              <a:t>s</a:t>
            </a:r>
            <a:r>
              <a:rPr lang="zh-CN" altLang="en-US" sz="2000" dirty="0">
                <a:ea typeface="楷体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1AD34752-FB14-4CC9-8AA0-512B11134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816" y="4973162"/>
            <a:ext cx="5395960" cy="158466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</a:pPr>
            <a:r>
              <a:rPr lang="zh-CN" altLang="en-US" sz="2400" b="1" dirty="0">
                <a:solidFill>
                  <a:srgbClr val="0000FF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电子学分辨时间与下面两个因素有关：</a:t>
            </a:r>
          </a:p>
          <a:p>
            <a:pPr lvl="1" eaLnBrk="1" hangingPunct="1">
              <a:lnSpc>
                <a:spcPct val="150000"/>
              </a:lnSpc>
              <a:spcBef>
                <a:spcPct val="10000"/>
              </a:spcBef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成形脉冲宽度</a:t>
            </a:r>
          </a:p>
          <a:p>
            <a:pPr lvl="1" eaLnBrk="1" hangingPunct="1">
              <a:lnSpc>
                <a:spcPct val="150000"/>
              </a:lnSpc>
              <a:spcBef>
                <a:spcPct val="10000"/>
              </a:spcBef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符合单元的工作特性</a:t>
            </a:r>
          </a:p>
        </p:txBody>
      </p:sp>
      <p:grpSp>
        <p:nvGrpSpPr>
          <p:cNvPr id="103" name="Group 34">
            <a:extLst>
              <a:ext uri="{FF2B5EF4-FFF2-40B4-BE49-F238E27FC236}">
                <a16:creationId xmlns:a16="http://schemas.microsoft.com/office/drawing/2014/main" id="{6DC50EB3-FBE3-41FC-8792-F8DBCECAE49D}"/>
              </a:ext>
            </a:extLst>
          </p:cNvPr>
          <p:cNvGrpSpPr>
            <a:grpSpLocks/>
          </p:cNvGrpSpPr>
          <p:nvPr/>
        </p:nvGrpSpPr>
        <p:grpSpPr bwMode="auto">
          <a:xfrm>
            <a:off x="401655" y="868935"/>
            <a:ext cx="4497388" cy="1655763"/>
            <a:chOff x="70" y="303"/>
            <a:chExt cx="2833" cy="1043"/>
          </a:xfrm>
        </p:grpSpPr>
        <p:grpSp>
          <p:nvGrpSpPr>
            <p:cNvPr id="104" name="Group 35">
              <a:extLst>
                <a:ext uri="{FF2B5EF4-FFF2-40B4-BE49-F238E27FC236}">
                  <a16:creationId xmlns:a16="http://schemas.microsoft.com/office/drawing/2014/main" id="{DFBD64D0-D737-450B-A46C-C23B8A448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" y="303"/>
              <a:ext cx="2833" cy="1043"/>
              <a:chOff x="4080" y="622"/>
              <a:chExt cx="1440" cy="530"/>
            </a:xfrm>
          </p:grpSpPr>
          <p:sp>
            <p:nvSpPr>
              <p:cNvPr id="106" name="Line 36">
                <a:extLst>
                  <a:ext uri="{FF2B5EF4-FFF2-40B4-BE49-F238E27FC236}">
                    <a16:creationId xmlns:a16="http://schemas.microsoft.com/office/drawing/2014/main" id="{2F248FAC-2074-4864-BE30-367087467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816"/>
                <a:ext cx="14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07" name="Object 37">
                <a:extLst>
                  <a:ext uri="{FF2B5EF4-FFF2-40B4-BE49-F238E27FC236}">
                    <a16:creationId xmlns:a16="http://schemas.microsoft.com/office/drawing/2014/main" id="{FB3590AC-78F4-42FE-B843-2ACEC2BC46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2070859"/>
                  </p:ext>
                </p:extLst>
              </p:nvPr>
            </p:nvGraphicFramePr>
            <p:xfrm>
              <a:off x="4693" y="622"/>
              <a:ext cx="146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656" name="Equation" r:id="rId4" imgW="152280" imgH="228600" progId="Equation.DSMT4">
                      <p:embed/>
                    </p:oleObj>
                  </mc:Choice>
                  <mc:Fallback>
                    <p:oleObj name="Equation" r:id="rId4" imgW="152280" imgH="228600" progId="Equation.DSMT4">
                      <p:embed/>
                      <p:pic>
                        <p:nvPicPr>
                          <p:cNvPr id="13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93" y="622"/>
                            <a:ext cx="146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8" name="Line 38">
                <a:extLst>
                  <a:ext uri="{FF2B5EF4-FFF2-40B4-BE49-F238E27FC236}">
                    <a16:creationId xmlns:a16="http://schemas.microsoft.com/office/drawing/2014/main" id="{5D859A62-EAA5-499F-9439-6D8CDFB2E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152"/>
                <a:ext cx="14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Rectangle 39">
                <a:extLst>
                  <a:ext uri="{FF2B5EF4-FFF2-40B4-BE49-F238E27FC236}">
                    <a16:creationId xmlns:a16="http://schemas.microsoft.com/office/drawing/2014/main" id="{72153724-970D-479F-ADBC-EB76383BC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672"/>
                <a:ext cx="240" cy="1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Rectangle 40">
                <a:extLst>
                  <a:ext uri="{FF2B5EF4-FFF2-40B4-BE49-F238E27FC236}">
                    <a16:creationId xmlns:a16="http://schemas.microsoft.com/office/drawing/2014/main" id="{B392962C-ECE9-402C-B8D7-9E4AD2CCC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240" cy="1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Rectangle 41">
                <a:extLst>
                  <a:ext uri="{FF2B5EF4-FFF2-40B4-BE49-F238E27FC236}">
                    <a16:creationId xmlns:a16="http://schemas.microsoft.com/office/drawing/2014/main" id="{937FE210-17FA-464E-83F7-B614A7623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008"/>
                <a:ext cx="240" cy="1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2" name="Object 42">
                <a:extLst>
                  <a:ext uri="{FF2B5EF4-FFF2-40B4-BE49-F238E27FC236}">
                    <a16:creationId xmlns:a16="http://schemas.microsoft.com/office/drawing/2014/main" id="{24AB5D66-6E69-49E3-B7D4-6E34E5D5E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5404929"/>
                  </p:ext>
                </p:extLst>
              </p:nvPr>
            </p:nvGraphicFramePr>
            <p:xfrm>
              <a:off x="5279" y="651"/>
              <a:ext cx="229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657" name="Equation" r:id="rId6" imgW="238257" imgH="171450" progId="Equation.DSMT4">
                      <p:embed/>
                    </p:oleObj>
                  </mc:Choice>
                  <mc:Fallback>
                    <p:oleObj name="Equation" r:id="rId6" imgW="238257" imgH="171450" progId="Equation.DSMT4">
                      <p:embed/>
                      <p:pic>
                        <p:nvPicPr>
                          <p:cNvPr id="18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79" y="651"/>
                            <a:ext cx="229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" name="Object 43">
                <a:extLst>
                  <a:ext uri="{FF2B5EF4-FFF2-40B4-BE49-F238E27FC236}">
                    <a16:creationId xmlns:a16="http://schemas.microsoft.com/office/drawing/2014/main" id="{38F25017-316C-449F-9845-2E17005232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632615"/>
                  </p:ext>
                </p:extLst>
              </p:nvPr>
            </p:nvGraphicFramePr>
            <p:xfrm>
              <a:off x="5255" y="983"/>
              <a:ext cx="238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658" name="Equation" r:id="rId8" imgW="247712" imgH="171450" progId="Equation.DSMT4">
                      <p:embed/>
                    </p:oleObj>
                  </mc:Choice>
                  <mc:Fallback>
                    <p:oleObj name="Equation" r:id="rId8" imgW="247712" imgH="171450" progId="Equation.DSMT4">
                      <p:embed/>
                      <p:pic>
                        <p:nvPicPr>
                          <p:cNvPr id="19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55" y="983"/>
                            <a:ext cx="238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5" name="AutoShape 44">
              <a:extLst>
                <a:ext uri="{FF2B5EF4-FFF2-40B4-BE49-F238E27FC236}">
                  <a16:creationId xmlns:a16="http://schemas.microsoft.com/office/drawing/2014/main" id="{265D1A08-E854-4F8F-85B3-2B25A5998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1127"/>
              <a:ext cx="676" cy="111"/>
            </a:xfrm>
            <a:prstGeom prst="leftRightArrow">
              <a:avLst>
                <a:gd name="adj1" fmla="val 50000"/>
                <a:gd name="adj2" fmla="val 121802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4" name="Group 45">
            <a:extLst>
              <a:ext uri="{FF2B5EF4-FFF2-40B4-BE49-F238E27FC236}">
                <a16:creationId xmlns:a16="http://schemas.microsoft.com/office/drawing/2014/main" id="{FAB9646D-06B4-443F-B2D7-F34CFB0052C6}"/>
              </a:ext>
            </a:extLst>
          </p:cNvPr>
          <p:cNvGrpSpPr>
            <a:grpSpLocks/>
          </p:cNvGrpSpPr>
          <p:nvPr/>
        </p:nvGrpSpPr>
        <p:grpSpPr bwMode="auto">
          <a:xfrm>
            <a:off x="1098568" y="4607100"/>
            <a:ext cx="2193925" cy="950912"/>
            <a:chOff x="500" y="2387"/>
            <a:chExt cx="1382" cy="599"/>
          </a:xfrm>
        </p:grpSpPr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32D526-F7F8-4565-B6DF-C979630B9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2387"/>
              <a:ext cx="384" cy="599"/>
            </a:xfrm>
            <a:custGeom>
              <a:avLst/>
              <a:gdLst>
                <a:gd name="T0" fmla="*/ 0 w 1247"/>
                <a:gd name="T1" fmla="*/ 0 h 2355"/>
                <a:gd name="T2" fmla="*/ 0 w 1247"/>
                <a:gd name="T3" fmla="*/ 0 h 2355"/>
                <a:gd name="T4" fmla="*/ 0 w 1247"/>
                <a:gd name="T5" fmla="*/ 0 h 2355"/>
                <a:gd name="T6" fmla="*/ 0 w 1247"/>
                <a:gd name="T7" fmla="*/ 0 h 2355"/>
                <a:gd name="T8" fmla="*/ 0 w 1247"/>
                <a:gd name="T9" fmla="*/ 0 h 2355"/>
                <a:gd name="T10" fmla="*/ 0 w 1247"/>
                <a:gd name="T11" fmla="*/ 0 h 2355"/>
                <a:gd name="T12" fmla="*/ 0 w 1247"/>
                <a:gd name="T13" fmla="*/ 0 h 2355"/>
                <a:gd name="T14" fmla="*/ 0 w 1247"/>
                <a:gd name="T15" fmla="*/ 0 h 2355"/>
                <a:gd name="T16" fmla="*/ 0 w 1247"/>
                <a:gd name="T17" fmla="*/ 0 h 2355"/>
                <a:gd name="T18" fmla="*/ 0 w 1247"/>
                <a:gd name="T19" fmla="*/ 0 h 2355"/>
                <a:gd name="T20" fmla="*/ 0 w 1247"/>
                <a:gd name="T21" fmla="*/ 0 h 2355"/>
                <a:gd name="T22" fmla="*/ 0 w 1247"/>
                <a:gd name="T23" fmla="*/ 0 h 2355"/>
                <a:gd name="T24" fmla="*/ 0 w 1247"/>
                <a:gd name="T25" fmla="*/ 0 h 2355"/>
                <a:gd name="T26" fmla="*/ 0 w 1247"/>
                <a:gd name="T27" fmla="*/ 0 h 2355"/>
                <a:gd name="T28" fmla="*/ 0 w 1247"/>
                <a:gd name="T29" fmla="*/ 0 h 2355"/>
                <a:gd name="T30" fmla="*/ 0 w 1247"/>
                <a:gd name="T31" fmla="*/ 0 h 2355"/>
                <a:gd name="T32" fmla="*/ 0 w 1247"/>
                <a:gd name="T33" fmla="*/ 0 h 2355"/>
                <a:gd name="T34" fmla="*/ 0 w 1247"/>
                <a:gd name="T35" fmla="*/ 0 h 2355"/>
                <a:gd name="T36" fmla="*/ 0 w 1247"/>
                <a:gd name="T37" fmla="*/ 0 h 2355"/>
                <a:gd name="T38" fmla="*/ 0 w 1247"/>
                <a:gd name="T39" fmla="*/ 0 h 23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47" h="2355">
                  <a:moveTo>
                    <a:pt x="1247" y="15"/>
                  </a:moveTo>
                  <a:cubicBezTo>
                    <a:pt x="1161" y="9"/>
                    <a:pt x="1134" y="0"/>
                    <a:pt x="1065" y="22"/>
                  </a:cubicBezTo>
                  <a:cubicBezTo>
                    <a:pt x="1023" y="51"/>
                    <a:pt x="1004" y="39"/>
                    <a:pt x="963" y="80"/>
                  </a:cubicBezTo>
                  <a:cubicBezTo>
                    <a:pt x="955" y="107"/>
                    <a:pt x="924" y="148"/>
                    <a:pt x="904" y="168"/>
                  </a:cubicBezTo>
                  <a:cubicBezTo>
                    <a:pt x="894" y="198"/>
                    <a:pt x="878" y="224"/>
                    <a:pt x="868" y="255"/>
                  </a:cubicBezTo>
                  <a:cubicBezTo>
                    <a:pt x="861" y="335"/>
                    <a:pt x="870" y="470"/>
                    <a:pt x="817" y="547"/>
                  </a:cubicBezTo>
                  <a:cubicBezTo>
                    <a:pt x="809" y="572"/>
                    <a:pt x="802" y="591"/>
                    <a:pt x="788" y="613"/>
                  </a:cubicBezTo>
                  <a:cubicBezTo>
                    <a:pt x="786" y="675"/>
                    <a:pt x="791" y="930"/>
                    <a:pt x="744" y="999"/>
                  </a:cubicBezTo>
                  <a:cubicBezTo>
                    <a:pt x="737" y="1034"/>
                    <a:pt x="734" y="1064"/>
                    <a:pt x="715" y="1094"/>
                  </a:cubicBezTo>
                  <a:cubicBezTo>
                    <a:pt x="691" y="1217"/>
                    <a:pt x="672" y="1341"/>
                    <a:pt x="657" y="1466"/>
                  </a:cubicBezTo>
                  <a:cubicBezTo>
                    <a:pt x="651" y="1516"/>
                    <a:pt x="643" y="1560"/>
                    <a:pt x="635" y="1611"/>
                  </a:cubicBezTo>
                  <a:cubicBezTo>
                    <a:pt x="632" y="1628"/>
                    <a:pt x="606" y="1655"/>
                    <a:pt x="606" y="1655"/>
                  </a:cubicBezTo>
                  <a:cubicBezTo>
                    <a:pt x="603" y="1703"/>
                    <a:pt x="614" y="1864"/>
                    <a:pt x="555" y="1903"/>
                  </a:cubicBezTo>
                  <a:cubicBezTo>
                    <a:pt x="547" y="1933"/>
                    <a:pt x="543" y="1957"/>
                    <a:pt x="525" y="1983"/>
                  </a:cubicBezTo>
                  <a:cubicBezTo>
                    <a:pt x="500" y="2063"/>
                    <a:pt x="540" y="1942"/>
                    <a:pt x="503" y="2027"/>
                  </a:cubicBezTo>
                  <a:cubicBezTo>
                    <a:pt x="494" y="2048"/>
                    <a:pt x="489" y="2071"/>
                    <a:pt x="482" y="2093"/>
                  </a:cubicBezTo>
                  <a:cubicBezTo>
                    <a:pt x="477" y="2110"/>
                    <a:pt x="452" y="2136"/>
                    <a:pt x="452" y="2136"/>
                  </a:cubicBezTo>
                  <a:cubicBezTo>
                    <a:pt x="420" y="2238"/>
                    <a:pt x="373" y="2296"/>
                    <a:pt x="263" y="2311"/>
                  </a:cubicBezTo>
                  <a:cubicBezTo>
                    <a:pt x="205" y="2332"/>
                    <a:pt x="150" y="2335"/>
                    <a:pt x="88" y="2341"/>
                  </a:cubicBezTo>
                  <a:cubicBezTo>
                    <a:pt x="45" y="2355"/>
                    <a:pt x="74" y="2348"/>
                    <a:pt x="0" y="2348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3A5B8733-6FC6-47F7-B335-70EC21B8C0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98" y="2387"/>
              <a:ext cx="384" cy="599"/>
            </a:xfrm>
            <a:custGeom>
              <a:avLst/>
              <a:gdLst>
                <a:gd name="T0" fmla="*/ 0 w 1247"/>
                <a:gd name="T1" fmla="*/ 0 h 2355"/>
                <a:gd name="T2" fmla="*/ 0 w 1247"/>
                <a:gd name="T3" fmla="*/ 0 h 2355"/>
                <a:gd name="T4" fmla="*/ 0 w 1247"/>
                <a:gd name="T5" fmla="*/ 0 h 2355"/>
                <a:gd name="T6" fmla="*/ 0 w 1247"/>
                <a:gd name="T7" fmla="*/ 0 h 2355"/>
                <a:gd name="T8" fmla="*/ 0 w 1247"/>
                <a:gd name="T9" fmla="*/ 0 h 2355"/>
                <a:gd name="T10" fmla="*/ 0 w 1247"/>
                <a:gd name="T11" fmla="*/ 0 h 2355"/>
                <a:gd name="T12" fmla="*/ 0 w 1247"/>
                <a:gd name="T13" fmla="*/ 0 h 2355"/>
                <a:gd name="T14" fmla="*/ 0 w 1247"/>
                <a:gd name="T15" fmla="*/ 0 h 2355"/>
                <a:gd name="T16" fmla="*/ 0 w 1247"/>
                <a:gd name="T17" fmla="*/ 0 h 2355"/>
                <a:gd name="T18" fmla="*/ 0 w 1247"/>
                <a:gd name="T19" fmla="*/ 0 h 2355"/>
                <a:gd name="T20" fmla="*/ 0 w 1247"/>
                <a:gd name="T21" fmla="*/ 0 h 2355"/>
                <a:gd name="T22" fmla="*/ 0 w 1247"/>
                <a:gd name="T23" fmla="*/ 0 h 2355"/>
                <a:gd name="T24" fmla="*/ 0 w 1247"/>
                <a:gd name="T25" fmla="*/ 0 h 2355"/>
                <a:gd name="T26" fmla="*/ 0 w 1247"/>
                <a:gd name="T27" fmla="*/ 0 h 2355"/>
                <a:gd name="T28" fmla="*/ 0 w 1247"/>
                <a:gd name="T29" fmla="*/ 0 h 2355"/>
                <a:gd name="T30" fmla="*/ 0 w 1247"/>
                <a:gd name="T31" fmla="*/ 0 h 2355"/>
                <a:gd name="T32" fmla="*/ 0 w 1247"/>
                <a:gd name="T33" fmla="*/ 0 h 2355"/>
                <a:gd name="T34" fmla="*/ 0 w 1247"/>
                <a:gd name="T35" fmla="*/ 0 h 2355"/>
                <a:gd name="T36" fmla="*/ 0 w 1247"/>
                <a:gd name="T37" fmla="*/ 0 h 2355"/>
                <a:gd name="T38" fmla="*/ 0 w 1247"/>
                <a:gd name="T39" fmla="*/ 0 h 23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47" h="2355">
                  <a:moveTo>
                    <a:pt x="1247" y="15"/>
                  </a:moveTo>
                  <a:cubicBezTo>
                    <a:pt x="1161" y="9"/>
                    <a:pt x="1134" y="0"/>
                    <a:pt x="1065" y="22"/>
                  </a:cubicBezTo>
                  <a:cubicBezTo>
                    <a:pt x="1023" y="51"/>
                    <a:pt x="1004" y="39"/>
                    <a:pt x="963" y="80"/>
                  </a:cubicBezTo>
                  <a:cubicBezTo>
                    <a:pt x="955" y="107"/>
                    <a:pt x="924" y="148"/>
                    <a:pt x="904" y="168"/>
                  </a:cubicBezTo>
                  <a:cubicBezTo>
                    <a:pt x="894" y="198"/>
                    <a:pt x="878" y="224"/>
                    <a:pt x="868" y="255"/>
                  </a:cubicBezTo>
                  <a:cubicBezTo>
                    <a:pt x="861" y="335"/>
                    <a:pt x="870" y="470"/>
                    <a:pt x="817" y="547"/>
                  </a:cubicBezTo>
                  <a:cubicBezTo>
                    <a:pt x="809" y="572"/>
                    <a:pt x="802" y="591"/>
                    <a:pt x="788" y="613"/>
                  </a:cubicBezTo>
                  <a:cubicBezTo>
                    <a:pt x="786" y="675"/>
                    <a:pt x="791" y="930"/>
                    <a:pt x="744" y="999"/>
                  </a:cubicBezTo>
                  <a:cubicBezTo>
                    <a:pt x="737" y="1034"/>
                    <a:pt x="734" y="1064"/>
                    <a:pt x="715" y="1094"/>
                  </a:cubicBezTo>
                  <a:cubicBezTo>
                    <a:pt x="691" y="1217"/>
                    <a:pt x="672" y="1341"/>
                    <a:pt x="657" y="1466"/>
                  </a:cubicBezTo>
                  <a:cubicBezTo>
                    <a:pt x="651" y="1516"/>
                    <a:pt x="643" y="1560"/>
                    <a:pt x="635" y="1611"/>
                  </a:cubicBezTo>
                  <a:cubicBezTo>
                    <a:pt x="632" y="1628"/>
                    <a:pt x="606" y="1655"/>
                    <a:pt x="606" y="1655"/>
                  </a:cubicBezTo>
                  <a:cubicBezTo>
                    <a:pt x="603" y="1703"/>
                    <a:pt x="614" y="1864"/>
                    <a:pt x="555" y="1903"/>
                  </a:cubicBezTo>
                  <a:cubicBezTo>
                    <a:pt x="547" y="1933"/>
                    <a:pt x="543" y="1957"/>
                    <a:pt x="525" y="1983"/>
                  </a:cubicBezTo>
                  <a:cubicBezTo>
                    <a:pt x="500" y="2063"/>
                    <a:pt x="540" y="1942"/>
                    <a:pt x="503" y="2027"/>
                  </a:cubicBezTo>
                  <a:cubicBezTo>
                    <a:pt x="494" y="2048"/>
                    <a:pt x="489" y="2071"/>
                    <a:pt x="482" y="2093"/>
                  </a:cubicBezTo>
                  <a:cubicBezTo>
                    <a:pt x="477" y="2110"/>
                    <a:pt x="452" y="2136"/>
                    <a:pt x="452" y="2136"/>
                  </a:cubicBezTo>
                  <a:cubicBezTo>
                    <a:pt x="420" y="2238"/>
                    <a:pt x="373" y="2296"/>
                    <a:pt x="263" y="2311"/>
                  </a:cubicBezTo>
                  <a:cubicBezTo>
                    <a:pt x="205" y="2332"/>
                    <a:pt x="150" y="2335"/>
                    <a:pt x="88" y="2341"/>
                  </a:cubicBezTo>
                  <a:cubicBezTo>
                    <a:pt x="45" y="2355"/>
                    <a:pt x="74" y="2348"/>
                    <a:pt x="0" y="2348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7" name="Line 48">
              <a:extLst>
                <a:ext uri="{FF2B5EF4-FFF2-40B4-BE49-F238E27FC236}">
                  <a16:creationId xmlns:a16="http://schemas.microsoft.com/office/drawing/2014/main" id="{F837B212-CAD7-456D-B85E-E41D8FA8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" y="2387"/>
              <a:ext cx="68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8" name="Group 49">
            <a:extLst>
              <a:ext uri="{FF2B5EF4-FFF2-40B4-BE49-F238E27FC236}">
                <a16:creationId xmlns:a16="http://schemas.microsoft.com/office/drawing/2014/main" id="{99229660-CD9A-4ED8-9201-F734EBA272DC}"/>
              </a:ext>
            </a:extLst>
          </p:cNvPr>
          <p:cNvGrpSpPr>
            <a:grpSpLocks/>
          </p:cNvGrpSpPr>
          <p:nvPr/>
        </p:nvGrpSpPr>
        <p:grpSpPr bwMode="auto">
          <a:xfrm>
            <a:off x="165119" y="3257725"/>
            <a:ext cx="3841750" cy="2062162"/>
            <a:chOff x="-79" y="1995"/>
            <a:chExt cx="2420" cy="1299"/>
          </a:xfrm>
        </p:grpSpPr>
        <p:sp>
          <p:nvSpPr>
            <p:cNvPr id="119" name="Text Box 50">
              <a:extLst>
                <a:ext uri="{FF2B5EF4-FFF2-40B4-BE49-F238E27FC236}">
                  <a16:creationId xmlns:a16="http://schemas.microsoft.com/office/drawing/2014/main" id="{9C424D32-65A0-4C27-94B8-836F163E8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9" y="1995"/>
              <a:ext cx="2420" cy="2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zh-CN" altLang="en-US" sz="24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Symbol" pitchFamily="18" charset="2"/>
                </a:rPr>
                <a:t>实际的电子学瞬时符合曲线</a:t>
              </a:r>
            </a:p>
          </p:txBody>
        </p:sp>
        <p:sp>
          <p:nvSpPr>
            <p:cNvPr id="120" name="Line 51">
              <a:extLst>
                <a:ext uri="{FF2B5EF4-FFF2-40B4-BE49-F238E27FC236}">
                  <a16:creationId xmlns:a16="http://schemas.microsoft.com/office/drawing/2014/main" id="{88181E40-719A-4303-BD68-C2327DD6E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310"/>
              <a:ext cx="317" cy="9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21" name="Group 52">
            <a:extLst>
              <a:ext uri="{FF2B5EF4-FFF2-40B4-BE49-F238E27FC236}">
                <a16:creationId xmlns:a16="http://schemas.microsoft.com/office/drawing/2014/main" id="{D1646078-07FC-493F-B839-C9029043AAEF}"/>
              </a:ext>
            </a:extLst>
          </p:cNvPr>
          <p:cNvGrpSpPr>
            <a:grpSpLocks/>
          </p:cNvGrpSpPr>
          <p:nvPr/>
        </p:nvGrpSpPr>
        <p:grpSpPr bwMode="auto">
          <a:xfrm>
            <a:off x="614380" y="3880025"/>
            <a:ext cx="3603625" cy="2749550"/>
            <a:chOff x="204" y="2387"/>
            <a:chExt cx="2270" cy="1732"/>
          </a:xfrm>
        </p:grpSpPr>
        <p:grpSp>
          <p:nvGrpSpPr>
            <p:cNvPr id="122" name="Group 53">
              <a:extLst>
                <a:ext uri="{FF2B5EF4-FFF2-40B4-BE49-F238E27FC236}">
                  <a16:creationId xmlns:a16="http://schemas.microsoft.com/office/drawing/2014/main" id="{7C12F717-4C25-47A4-9970-F2074ED39A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2586"/>
              <a:ext cx="2270" cy="1533"/>
              <a:chOff x="204" y="2586"/>
              <a:chExt cx="2270" cy="1533"/>
            </a:xfrm>
          </p:grpSpPr>
          <p:sp>
            <p:nvSpPr>
              <p:cNvPr id="124" name="Line 54">
                <a:extLst>
                  <a:ext uri="{FF2B5EF4-FFF2-40B4-BE49-F238E27FC236}">
                    <a16:creationId xmlns:a16="http://schemas.microsoft.com/office/drawing/2014/main" id="{E90303DC-4F5B-467F-B7D2-55323BB95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" y="3458"/>
                <a:ext cx="222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25" name="Group 55">
                <a:extLst>
                  <a:ext uri="{FF2B5EF4-FFF2-40B4-BE49-F238E27FC236}">
                    <a16:creationId xmlns:a16="http://schemas.microsoft.com/office/drawing/2014/main" id="{D977A27A-12E0-41DA-916B-1523BCF165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3" y="2863"/>
                <a:ext cx="945" cy="595"/>
                <a:chOff x="3888" y="1432"/>
                <a:chExt cx="761" cy="479"/>
              </a:xfrm>
            </p:grpSpPr>
            <p:sp>
              <p:nvSpPr>
                <p:cNvPr id="136" name="Line 56">
                  <a:extLst>
                    <a:ext uri="{FF2B5EF4-FFF2-40B4-BE49-F238E27FC236}">
                      <a16:creationId xmlns:a16="http://schemas.microsoft.com/office/drawing/2014/main" id="{E3A328A7-79AA-4FD0-BA87-8F15D56A0E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888" y="1432"/>
                  <a:ext cx="0" cy="479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Line 57">
                  <a:extLst>
                    <a:ext uri="{FF2B5EF4-FFF2-40B4-BE49-F238E27FC236}">
                      <a16:creationId xmlns:a16="http://schemas.microsoft.com/office/drawing/2014/main" id="{29014460-A29B-4C2E-8454-790A4EC72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649" y="1432"/>
                  <a:ext cx="0" cy="479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Line 58">
                  <a:extLst>
                    <a:ext uri="{FF2B5EF4-FFF2-40B4-BE49-F238E27FC236}">
                      <a16:creationId xmlns:a16="http://schemas.microsoft.com/office/drawing/2014/main" id="{6D8A4AC5-1FF3-48AE-92B4-F398C117F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88" y="1432"/>
                  <a:ext cx="761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26" name="Object 59">
                <a:extLst>
                  <a:ext uri="{FF2B5EF4-FFF2-40B4-BE49-F238E27FC236}">
                    <a16:creationId xmlns:a16="http://schemas.microsoft.com/office/drawing/2014/main" id="{7AC3D5D4-CEB3-4FF5-AA1B-4CA530FB8D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5167731"/>
                  </p:ext>
                </p:extLst>
              </p:nvPr>
            </p:nvGraphicFramePr>
            <p:xfrm>
              <a:off x="2122" y="3341"/>
              <a:ext cx="352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659" name="Equation" r:id="rId10" imgW="139680" imgH="228600" progId="Equation.DSMT4">
                      <p:embed/>
                    </p:oleObj>
                  </mc:Choice>
                  <mc:Fallback>
                    <p:oleObj name="Equation" r:id="rId10" imgW="139680" imgH="228600" progId="Equation.DSMT4">
                      <p:embed/>
                      <p:pic>
                        <p:nvPicPr>
                          <p:cNvPr id="32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22" y="3341"/>
                            <a:ext cx="352" cy="576"/>
                          </a:xfrm>
                          <a:prstGeom prst="rect">
                            <a:avLst/>
                          </a:prstGeom>
                          <a:solidFill>
                            <a:srgbClr val="CCFF66">
                              <a:alpha val="59999"/>
                            </a:srgbClr>
                          </a:solidFill>
                          <a:ln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" name="Line 60">
                <a:extLst>
                  <a:ext uri="{FF2B5EF4-FFF2-40B4-BE49-F238E27FC236}">
                    <a16:creationId xmlns:a16="http://schemas.microsoft.com/office/drawing/2014/main" id="{AE284416-D07A-4C39-ADE2-472A07B36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19" y="2643"/>
                <a:ext cx="0" cy="8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28" name="Object 61">
                <a:extLst>
                  <a:ext uri="{FF2B5EF4-FFF2-40B4-BE49-F238E27FC236}">
                    <a16:creationId xmlns:a16="http://schemas.microsoft.com/office/drawing/2014/main" id="{99312E2A-F545-460E-B922-5108EE7F57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49" y="3348"/>
              <a:ext cx="288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660" name="Equation" r:id="rId12" imgW="95357" imgH="171450" progId="Equation.DSMT4">
                      <p:embed/>
                    </p:oleObj>
                  </mc:Choice>
                  <mc:Fallback>
                    <p:oleObj name="Equation" r:id="rId12" imgW="95357" imgH="171450" progId="Equation.DSMT4">
                      <p:embed/>
                      <p:pic>
                        <p:nvPicPr>
                          <p:cNvPr id="34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49" y="3348"/>
                            <a:ext cx="288" cy="4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9" name="Object 62">
                <a:extLst>
                  <a:ext uri="{FF2B5EF4-FFF2-40B4-BE49-F238E27FC236}">
                    <a16:creationId xmlns:a16="http://schemas.microsoft.com/office/drawing/2014/main" id="{5187FEAA-BD01-44F0-AD1E-929E92C10E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8" y="3484"/>
              <a:ext cx="200" cy="2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661" name="Equation" r:id="rId14" imgW="66723" imgH="123930" progId="Equation.DSMT4">
                      <p:embed/>
                    </p:oleObj>
                  </mc:Choice>
                  <mc:Fallback>
                    <p:oleObj name="Equation" r:id="rId14" imgW="66723" imgH="123930" progId="Equation.DSMT4">
                      <p:embed/>
                      <p:pic>
                        <p:nvPicPr>
                          <p:cNvPr id="35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8" y="3484"/>
                            <a:ext cx="200" cy="2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0" name="Object 63">
                <a:extLst>
                  <a:ext uri="{FF2B5EF4-FFF2-40B4-BE49-F238E27FC236}">
                    <a16:creationId xmlns:a16="http://schemas.microsoft.com/office/drawing/2014/main" id="{C4DB9BF3-9473-4793-9386-A8FAF64B9F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" y="3773"/>
              <a:ext cx="1305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662" name="Equation" r:id="rId16" imgW="809588" imgH="171450" progId="Equation.DSMT4">
                      <p:embed/>
                    </p:oleObj>
                  </mc:Choice>
                  <mc:Fallback>
                    <p:oleObj name="Equation" r:id="rId16" imgW="809588" imgH="171450" progId="Equation.DSMT4">
                      <p:embed/>
                      <p:pic>
                        <p:nvPicPr>
                          <p:cNvPr id="36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0" y="3773"/>
                            <a:ext cx="1305" cy="346"/>
                          </a:xfrm>
                          <a:prstGeom prst="rect">
                            <a:avLst/>
                          </a:prstGeom>
                          <a:solidFill>
                            <a:srgbClr val="FFFF00"/>
                          </a:solidFill>
                          <a:ln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" name="Object 64">
                <a:extLst>
                  <a:ext uri="{FF2B5EF4-FFF2-40B4-BE49-F238E27FC236}">
                    <a16:creationId xmlns:a16="http://schemas.microsoft.com/office/drawing/2014/main" id="{CE851E43-6C6C-4CDA-8C15-51EE066601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0" y="3348"/>
              <a:ext cx="456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663" name="Equation" r:id="rId18" imgW="180989" imgH="171450" progId="Equation.DSMT4">
                      <p:embed/>
                    </p:oleObj>
                  </mc:Choice>
                  <mc:Fallback>
                    <p:oleObj name="Equation" r:id="rId18" imgW="180989" imgH="171450" progId="Equation.DSMT4">
                      <p:embed/>
                      <p:pic>
                        <p:nvPicPr>
                          <p:cNvPr id="37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0" y="3348"/>
                            <a:ext cx="456" cy="4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2" name="Group 65">
                <a:extLst>
                  <a:ext uri="{FF2B5EF4-FFF2-40B4-BE49-F238E27FC236}">
                    <a16:creationId xmlns:a16="http://schemas.microsoft.com/office/drawing/2014/main" id="{527E97C1-DAAC-4819-A8AA-5111A7B4FA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6" y="2586"/>
                <a:ext cx="265" cy="846"/>
                <a:chOff x="884" y="1434"/>
                <a:chExt cx="214" cy="681"/>
              </a:xfrm>
            </p:grpSpPr>
            <p:sp>
              <p:nvSpPr>
                <p:cNvPr id="134" name="Line 66">
                  <a:extLst>
                    <a:ext uri="{FF2B5EF4-FFF2-40B4-BE49-F238E27FC236}">
                      <a16:creationId xmlns:a16="http://schemas.microsoft.com/office/drawing/2014/main" id="{9DE3D46E-DF9E-4828-944A-2E1D5D9C51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" y="1661"/>
                  <a:ext cx="0" cy="454"/>
                </a:xfrm>
                <a:prstGeom prst="line">
                  <a:avLst/>
                </a:prstGeom>
                <a:noFill/>
                <a:ln w="19050">
                  <a:solidFill>
                    <a:srgbClr val="006600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35" name="Object 67">
                  <a:extLst>
                    <a:ext uri="{FF2B5EF4-FFF2-40B4-BE49-F238E27FC236}">
                      <a16:creationId xmlns:a16="http://schemas.microsoft.com/office/drawing/2014/main" id="{E02F998B-B052-4E8D-A678-AA42B3CC20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84" y="1434"/>
                <a:ext cx="21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9664" name="Equation" r:id="rId20" imgW="215806" imgH="228501" progId="Equation.DSMT4">
                        <p:embed/>
                      </p:oleObj>
                    </mc:Choice>
                    <mc:Fallback>
                      <p:oleObj name="Equation" r:id="rId20" imgW="215806" imgH="228501" progId="Equation.DSMT4">
                        <p:embed/>
                        <p:pic>
                          <p:nvPicPr>
                            <p:cNvPr id="41" name="Object 6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84" y="1434"/>
                              <a:ext cx="21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33" name="Line 68">
                <a:extLst>
                  <a:ext uri="{FF2B5EF4-FFF2-40B4-BE49-F238E27FC236}">
                    <a16:creationId xmlns:a16="http://schemas.microsoft.com/office/drawing/2014/main" id="{5ABA6E6C-4E05-4E84-A9BF-8A2B987935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7" y="3158"/>
                <a:ext cx="901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aphicFrame>
          <p:nvGraphicFramePr>
            <p:cNvPr id="123" name="Object 69">
              <a:extLst>
                <a:ext uri="{FF2B5EF4-FFF2-40B4-BE49-F238E27FC236}">
                  <a16:creationId xmlns:a16="http://schemas.microsoft.com/office/drawing/2014/main" id="{FDFBFC86-173E-403D-ABE0-C3C69ECC99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5614535"/>
                </p:ext>
              </p:extLst>
            </p:nvPr>
          </p:nvGraphicFramePr>
          <p:xfrm>
            <a:off x="1037" y="2387"/>
            <a:ext cx="42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665" name="Equation" r:id="rId22" imgW="342720" imgH="228600" progId="Equation.DSMT4">
                    <p:embed/>
                  </p:oleObj>
                </mc:Choice>
                <mc:Fallback>
                  <p:oleObj name="Equation" r:id="rId22" imgW="342720" imgH="228600" progId="Equation.DSMT4">
                    <p:embed/>
                    <p:pic>
                      <p:nvPicPr>
                        <p:cNvPr id="29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7" y="2387"/>
                          <a:ext cx="420" cy="280"/>
                        </a:xfrm>
                        <a:prstGeom prst="rect">
                          <a:avLst/>
                        </a:prstGeom>
                        <a:solidFill>
                          <a:srgbClr val="CCFF66">
                            <a:alpha val="59999"/>
                          </a:srgbClr>
                        </a:solidFill>
                        <a:ln w="952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9" name="Freeform 71">
            <a:extLst>
              <a:ext uri="{FF2B5EF4-FFF2-40B4-BE49-F238E27FC236}">
                <a16:creationId xmlns:a16="http://schemas.microsoft.com/office/drawing/2014/main" id="{4F7B65A5-AEC9-492B-A1B2-E43191F9A816}"/>
              </a:ext>
            </a:extLst>
          </p:cNvPr>
          <p:cNvSpPr>
            <a:spLocks/>
          </p:cNvSpPr>
          <p:nvPr/>
        </p:nvSpPr>
        <p:spPr bwMode="auto">
          <a:xfrm>
            <a:off x="6535450" y="1396724"/>
            <a:ext cx="1005763" cy="364866"/>
          </a:xfrm>
          <a:custGeom>
            <a:avLst/>
            <a:gdLst>
              <a:gd name="T0" fmla="*/ 0 w 499"/>
              <a:gd name="T1" fmla="*/ 2147483647 h 181"/>
              <a:gd name="T2" fmla="*/ 2147483647 w 499"/>
              <a:gd name="T3" fmla="*/ 2147483647 h 181"/>
              <a:gd name="T4" fmla="*/ 2147483647 w 499"/>
              <a:gd name="T5" fmla="*/ 0 h 181"/>
              <a:gd name="T6" fmla="*/ 2147483647 w 499"/>
              <a:gd name="T7" fmla="*/ 0 h 181"/>
              <a:gd name="T8" fmla="*/ 2147483647 w 499"/>
              <a:gd name="T9" fmla="*/ 2147483647 h 181"/>
              <a:gd name="T10" fmla="*/ 2147483647 w 499"/>
              <a:gd name="T11" fmla="*/ 2147483647 h 1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9" h="181">
                <a:moveTo>
                  <a:pt x="0" y="181"/>
                </a:moveTo>
                <a:lnTo>
                  <a:pt x="181" y="181"/>
                </a:lnTo>
                <a:lnTo>
                  <a:pt x="181" y="0"/>
                </a:lnTo>
                <a:lnTo>
                  <a:pt x="363" y="0"/>
                </a:lnTo>
                <a:lnTo>
                  <a:pt x="363" y="181"/>
                </a:lnTo>
                <a:lnTo>
                  <a:pt x="499" y="181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graphicFrame>
        <p:nvGraphicFramePr>
          <p:cNvPr id="140" name="Object 72">
            <a:extLst>
              <a:ext uri="{FF2B5EF4-FFF2-40B4-BE49-F238E27FC236}">
                <a16:creationId xmlns:a16="http://schemas.microsoft.com/office/drawing/2014/main" id="{F6EE2425-49D4-4DFC-8C56-12303D166A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059128"/>
              </p:ext>
            </p:extLst>
          </p:nvPr>
        </p:nvGraphicFramePr>
        <p:xfrm>
          <a:off x="7038332" y="644850"/>
          <a:ext cx="421072" cy="631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66" name="Equation" r:id="rId24" imgW="152280" imgH="228600" progId="Equation.DSMT4">
                  <p:embed/>
                </p:oleObj>
              </mc:Choice>
              <mc:Fallback>
                <p:oleObj name="Equation" r:id="rId24" imgW="152280" imgH="228600" progId="Equation.DSMT4">
                  <p:embed/>
                  <p:pic>
                    <p:nvPicPr>
                      <p:cNvPr id="46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8332" y="644850"/>
                        <a:ext cx="421072" cy="631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" name="文本框 142">
            <a:extLst>
              <a:ext uri="{FF2B5EF4-FFF2-40B4-BE49-F238E27FC236}">
                <a16:creationId xmlns:a16="http://schemas.microsoft.com/office/drawing/2014/main" id="{E4459D0A-C9D7-4F9D-9341-25C814E90CD1}"/>
              </a:ext>
            </a:extLst>
          </p:cNvPr>
          <p:cNvSpPr txBox="1"/>
          <p:nvPr/>
        </p:nvSpPr>
        <p:spPr>
          <a:xfrm>
            <a:off x="4899043" y="330357"/>
            <a:ext cx="3392227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）信号形成过程的时间离散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890AECF5-7F12-474E-BB76-0F604A360927}"/>
              </a:ext>
            </a:extLst>
          </p:cNvPr>
          <p:cNvSpPr txBox="1"/>
          <p:nvPr/>
        </p:nvSpPr>
        <p:spPr>
          <a:xfrm>
            <a:off x="165120" y="330357"/>
            <a:ext cx="4311086" cy="338554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6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6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）电子学瞬时符合曲线，电子学分辨时间</a:t>
            </a:r>
            <a:endParaRPr lang="en-US" altLang="zh-CN" sz="1600" b="1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359289E-4CD4-459F-A7D3-80CDA83AD460}"/>
              </a:ext>
            </a:extLst>
          </p:cNvPr>
          <p:cNvSpPr txBox="1"/>
          <p:nvPr/>
        </p:nvSpPr>
        <p:spPr>
          <a:xfrm>
            <a:off x="8921914" y="322350"/>
            <a:ext cx="3270086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物理瞬时符合曲线和物理分辨时间</a:t>
            </a: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7E920D76-F09C-4E08-BC71-CA7C31D0F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021653"/>
              </p:ext>
            </p:extLst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67" name="Equation" r:id="rId26" imgW="914400" imgH="198720" progId="Equation.DSMT4">
                  <p:embed/>
                </p:oleObj>
              </mc:Choice>
              <mc:Fallback>
                <p:oleObj name="Equation" r:id="rId2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37">
            <a:extLst>
              <a:ext uri="{FF2B5EF4-FFF2-40B4-BE49-F238E27FC236}">
                <a16:creationId xmlns:a16="http://schemas.microsoft.com/office/drawing/2014/main" id="{EC637E3B-21C5-4D55-8322-A0D3785FFD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927071"/>
              </p:ext>
            </p:extLst>
          </p:nvPr>
        </p:nvGraphicFramePr>
        <p:xfrm>
          <a:off x="4392185" y="205598"/>
          <a:ext cx="5889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68" name="Equation" r:id="rId28" imgW="114201" imgH="139579" progId="Equation.DSMT4">
                  <p:embed/>
                </p:oleObj>
              </mc:Choice>
              <mc:Fallback>
                <p:oleObj name="Equation" r:id="rId28" imgW="114201" imgH="139579" progId="Equation.DSMT4">
                  <p:embed/>
                  <p:pic>
                    <p:nvPicPr>
                      <p:cNvPr id="1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185" y="205598"/>
                        <a:ext cx="588962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A72E1F2A-B031-465C-B9F4-1CB0B06D5C63}"/>
              </a:ext>
            </a:extLst>
          </p:cNvPr>
          <p:cNvGrpSpPr/>
          <p:nvPr/>
        </p:nvGrpSpPr>
        <p:grpSpPr>
          <a:xfrm>
            <a:off x="8380859" y="409831"/>
            <a:ext cx="333248" cy="143346"/>
            <a:chOff x="10096500" y="473634"/>
            <a:chExt cx="431800" cy="185737"/>
          </a:xfrm>
        </p:grpSpPr>
        <p:sp>
          <p:nvSpPr>
            <p:cNvPr id="148" name="Line 39">
              <a:extLst>
                <a:ext uri="{FF2B5EF4-FFF2-40B4-BE49-F238E27FC236}">
                  <a16:creationId xmlns:a16="http://schemas.microsoft.com/office/drawing/2014/main" id="{E1C0EFB0-BB6E-440D-8815-584C564AC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49" name="Line 40">
              <a:extLst>
                <a:ext uri="{FF2B5EF4-FFF2-40B4-BE49-F238E27FC236}">
                  <a16:creationId xmlns:a16="http://schemas.microsoft.com/office/drawing/2014/main" id="{BEEC6529-886D-42D4-BC2D-DEC9A2988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74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EA09040-8CAE-4E63-A66C-20463E518E05}"/>
              </a:ext>
            </a:extLst>
          </p:cNvPr>
          <p:cNvSpPr txBox="1">
            <a:spLocks noChangeArrowheads="1"/>
          </p:cNvSpPr>
          <p:nvPr/>
        </p:nvSpPr>
        <p:spPr>
          <a:xfrm>
            <a:off x="983432" y="1898117"/>
            <a:ext cx="5314950" cy="3744416"/>
          </a:xfrm>
          <a:prstGeom prst="rect">
            <a:avLst/>
          </a:prstGeom>
          <a:noFill/>
          <a:ln w="38100" cap="flat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影响活度测量的几个因素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α</a:t>
            </a:r>
            <a:r>
              <a:rPr kumimoji="1"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β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放射性样品活度的测量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el-GR" altLang="zh-CN" sz="2800" b="1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γ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辐射强度测量</a:t>
            </a:r>
          </a:p>
          <a:p>
            <a:pPr marL="812800" indent="-812800">
              <a:lnSpc>
                <a:spcPct val="150000"/>
              </a:lnSpc>
              <a:buFontTx/>
              <a:buAutoNum type="ea1JpnChsDbPeriod"/>
            </a:pP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低水平活度样品测量问题</a:t>
            </a:r>
            <a:endParaRPr kumimoji="1" lang="zh-CN" altLang="el-GR" sz="2800" b="1" dirty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340D9DC-0D8D-49C9-B8A2-3119B7B31E47}"/>
              </a:ext>
            </a:extLst>
          </p:cNvPr>
          <p:cNvSpPr txBox="1">
            <a:spLocks/>
          </p:cNvSpPr>
          <p:nvPr/>
        </p:nvSpPr>
        <p:spPr>
          <a:xfrm>
            <a:off x="7824192" y="712420"/>
            <a:ext cx="3168352" cy="4942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几何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因素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本征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探测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效率</a:t>
            </a:r>
            <a:endParaRPr lang="en-US" altLang="zh-CN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吸收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因素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散射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因素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死时间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校正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本底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扣除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63F89A64-14A4-48B2-A740-849E7AA0D8FF}"/>
              </a:ext>
            </a:extLst>
          </p:cNvPr>
          <p:cNvSpPr/>
          <p:nvPr/>
        </p:nvSpPr>
        <p:spPr>
          <a:xfrm>
            <a:off x="6456040" y="712420"/>
            <a:ext cx="1296144" cy="4930113"/>
          </a:xfrm>
          <a:prstGeom prst="leftBrace">
            <a:avLst>
              <a:gd name="adj1" fmla="val 37670"/>
              <a:gd name="adj2" fmla="val 3071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722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2142075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符合曲线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~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DF304E4-04BC-4495-BFC8-CB62E95B0737}"/>
              </a:ext>
            </a:extLst>
          </p:cNvPr>
          <p:cNvSpPr txBox="1"/>
          <p:nvPr/>
        </p:nvSpPr>
        <p:spPr>
          <a:xfrm>
            <a:off x="8291270" y="0"/>
            <a:ext cx="3900730" cy="315664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影响符合曲线的因素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E4459D0A-C9D7-4F9D-9341-25C814E90CD1}"/>
              </a:ext>
            </a:extLst>
          </p:cNvPr>
          <p:cNvSpPr txBox="1"/>
          <p:nvPr/>
        </p:nvSpPr>
        <p:spPr>
          <a:xfrm>
            <a:off x="4904385" y="391752"/>
            <a:ext cx="3084071" cy="338554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）信号形成过程的时间离散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890AECF5-7F12-474E-BB76-0F604A360927}"/>
              </a:ext>
            </a:extLst>
          </p:cNvPr>
          <p:cNvSpPr txBox="1"/>
          <p:nvPr/>
        </p:nvSpPr>
        <p:spPr>
          <a:xfrm>
            <a:off x="104503" y="378657"/>
            <a:ext cx="4232366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）电子学瞬时符合曲线，电子学分辨时间</a:t>
            </a:r>
            <a:endParaRPr lang="en-US" altLang="zh-CN" sz="1600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359289E-4CD4-459F-A7D3-80CDA83AD460}"/>
              </a:ext>
            </a:extLst>
          </p:cNvPr>
          <p:cNvSpPr txBox="1"/>
          <p:nvPr/>
        </p:nvSpPr>
        <p:spPr>
          <a:xfrm>
            <a:off x="8540888" y="383980"/>
            <a:ext cx="3363729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物理瞬时符合曲线和物理分辨时间</a:t>
            </a:r>
          </a:p>
        </p:txBody>
      </p:sp>
      <p:graphicFrame>
        <p:nvGraphicFramePr>
          <p:cNvPr id="147" name="Object 37">
            <a:extLst>
              <a:ext uri="{FF2B5EF4-FFF2-40B4-BE49-F238E27FC236}">
                <a16:creationId xmlns:a16="http://schemas.microsoft.com/office/drawing/2014/main" id="{EC637E3B-21C5-4D55-8322-A0D3785FFD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301772"/>
              </p:ext>
            </p:extLst>
          </p:nvPr>
        </p:nvGraphicFramePr>
        <p:xfrm>
          <a:off x="4341826" y="236864"/>
          <a:ext cx="5889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57" name="Equation" r:id="rId3" imgW="114201" imgH="139579" progId="Equation.DSMT4">
                  <p:embed/>
                </p:oleObj>
              </mc:Choice>
              <mc:Fallback>
                <p:oleObj name="Equation" r:id="rId3" imgW="114201" imgH="139579" progId="Equation.DSMT4">
                  <p:embed/>
                  <p:pic>
                    <p:nvPicPr>
                      <p:cNvPr id="147" name="Object 37">
                        <a:extLst>
                          <a:ext uri="{FF2B5EF4-FFF2-40B4-BE49-F238E27FC236}">
                            <a16:creationId xmlns:a16="http://schemas.microsoft.com/office/drawing/2014/main" id="{EC637E3B-21C5-4D55-8322-A0D3785FFD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26" y="236864"/>
                        <a:ext cx="588962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A72E1F2A-B031-465C-B9F4-1CB0B06D5C63}"/>
              </a:ext>
            </a:extLst>
          </p:cNvPr>
          <p:cNvGrpSpPr/>
          <p:nvPr/>
        </p:nvGrpSpPr>
        <p:grpSpPr>
          <a:xfrm>
            <a:off x="8098048" y="482745"/>
            <a:ext cx="333248" cy="143346"/>
            <a:chOff x="10096500" y="473634"/>
            <a:chExt cx="431800" cy="185737"/>
          </a:xfrm>
        </p:grpSpPr>
        <p:sp>
          <p:nvSpPr>
            <p:cNvPr id="148" name="Line 39">
              <a:extLst>
                <a:ext uri="{FF2B5EF4-FFF2-40B4-BE49-F238E27FC236}">
                  <a16:creationId xmlns:a16="http://schemas.microsoft.com/office/drawing/2014/main" id="{E1C0EFB0-BB6E-440D-8815-584C564AC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9" name="Line 40">
              <a:extLst>
                <a:ext uri="{FF2B5EF4-FFF2-40B4-BE49-F238E27FC236}">
                  <a16:creationId xmlns:a16="http://schemas.microsoft.com/office/drawing/2014/main" id="{BEEC6529-886D-42D4-BC2D-DEC9A2988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19">
            <a:extLst>
              <a:ext uri="{FF2B5EF4-FFF2-40B4-BE49-F238E27FC236}">
                <a16:creationId xmlns:a16="http://schemas.microsoft.com/office/drawing/2014/main" id="{88088B50-8136-4818-AFEA-B9C9373A6224}"/>
              </a:ext>
            </a:extLst>
          </p:cNvPr>
          <p:cNvGrpSpPr>
            <a:grpSpLocks/>
          </p:cNvGrpSpPr>
          <p:nvPr/>
        </p:nvGrpSpPr>
        <p:grpSpPr bwMode="auto">
          <a:xfrm>
            <a:off x="8291270" y="3532676"/>
            <a:ext cx="3201988" cy="1123949"/>
            <a:chOff x="662" y="2654"/>
            <a:chExt cx="2017" cy="708"/>
          </a:xfrm>
        </p:grpSpPr>
        <p:sp>
          <p:nvSpPr>
            <p:cNvPr id="59" name="Line 20">
              <a:extLst>
                <a:ext uri="{FF2B5EF4-FFF2-40B4-BE49-F238E27FC236}">
                  <a16:creationId xmlns:a16="http://schemas.microsoft.com/office/drawing/2014/main" id="{9E112CA0-ECD2-4F38-A294-3E9FFB924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3120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0" name="Object 21">
              <a:extLst>
                <a:ext uri="{FF2B5EF4-FFF2-40B4-BE49-F238E27FC236}">
                  <a16:creationId xmlns:a16="http://schemas.microsoft.com/office/drawing/2014/main" id="{3C99EBD4-E0AE-4860-A6C2-2096AB393D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4" y="2654"/>
            <a:ext cx="217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58" name="Equation" r:id="rId5" imgW="95357" imgH="171450" progId="Equation.DSMT4">
                    <p:embed/>
                  </p:oleObj>
                </mc:Choice>
                <mc:Fallback>
                  <p:oleObj name="Equation" r:id="rId5" imgW="95357" imgH="171450" progId="Equation.DSMT4">
                    <p:embed/>
                    <p:pic>
                      <p:nvPicPr>
                        <p:cNvPr id="60" name="Object 21">
                          <a:extLst>
                            <a:ext uri="{FF2B5EF4-FFF2-40B4-BE49-F238E27FC236}">
                              <a16:creationId xmlns:a16="http://schemas.microsoft.com/office/drawing/2014/main" id="{3C99EBD4-E0AE-4860-A6C2-2096AB393D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" y="2654"/>
                          <a:ext cx="217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1" name="Group 22">
              <a:extLst>
                <a:ext uri="{FF2B5EF4-FFF2-40B4-BE49-F238E27FC236}">
                  <a16:creationId xmlns:a16="http://schemas.microsoft.com/office/drawing/2014/main" id="{F3AB1559-5598-4A7E-B360-024CDC58D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" y="2976"/>
              <a:ext cx="537" cy="307"/>
              <a:chOff x="3206" y="2736"/>
              <a:chExt cx="537" cy="307"/>
            </a:xfrm>
          </p:grpSpPr>
          <p:sp>
            <p:nvSpPr>
              <p:cNvPr id="69" name="Rectangle 23">
                <a:extLst>
                  <a:ext uri="{FF2B5EF4-FFF2-40B4-BE49-F238E27FC236}">
                    <a16:creationId xmlns:a16="http://schemas.microsoft.com/office/drawing/2014/main" id="{F3813F9A-1737-4A9F-A169-231AF3554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2736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0" name="Object 24">
                <a:extLst>
                  <a:ext uri="{FF2B5EF4-FFF2-40B4-BE49-F238E27FC236}">
                    <a16:creationId xmlns:a16="http://schemas.microsoft.com/office/drawing/2014/main" id="{A120D587-1AC4-4690-A2B4-48416803F4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79" y="2755"/>
              <a:ext cx="464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459" name="Equation" r:id="rId7" imgW="314435" imgH="171450" progId="Equation.DSMT4">
                      <p:embed/>
                    </p:oleObj>
                  </mc:Choice>
                  <mc:Fallback>
                    <p:oleObj name="Equation" r:id="rId7" imgW="314435" imgH="171450" progId="Equation.DSMT4">
                      <p:embed/>
                      <p:pic>
                        <p:nvPicPr>
                          <p:cNvPr id="70" name="Object 24">
                            <a:extLst>
                              <a:ext uri="{FF2B5EF4-FFF2-40B4-BE49-F238E27FC236}">
                                <a16:creationId xmlns:a16="http://schemas.microsoft.com/office/drawing/2014/main" id="{A120D587-1AC4-4690-A2B4-48416803F45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9" y="2755"/>
                            <a:ext cx="464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" name="Line 25">
              <a:extLst>
                <a:ext uri="{FF2B5EF4-FFF2-40B4-BE49-F238E27FC236}">
                  <a16:creationId xmlns:a16="http://schemas.microsoft.com/office/drawing/2014/main" id="{1EF639E3-028B-440F-917D-0E16382FC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120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3" name="Object 26">
              <a:extLst>
                <a:ext uri="{FF2B5EF4-FFF2-40B4-BE49-F238E27FC236}">
                  <a16:creationId xmlns:a16="http://schemas.microsoft.com/office/drawing/2014/main" id="{BC6845F5-6262-4175-B81E-4B382D8CF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69" y="2654"/>
            <a:ext cx="235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60" name="Equation" r:id="rId9" imgW="104812" imgH="171450" progId="Equation.DSMT4">
                    <p:embed/>
                  </p:oleObj>
                </mc:Choice>
                <mc:Fallback>
                  <p:oleObj name="Equation" r:id="rId9" imgW="104812" imgH="171450" progId="Equation.DSMT4">
                    <p:embed/>
                    <p:pic>
                      <p:nvPicPr>
                        <p:cNvPr id="63" name="Object 26">
                          <a:extLst>
                            <a:ext uri="{FF2B5EF4-FFF2-40B4-BE49-F238E27FC236}">
                              <a16:creationId xmlns:a16="http://schemas.microsoft.com/office/drawing/2014/main" id="{BC6845F5-6262-4175-B81E-4B382D8CF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9" y="2654"/>
                          <a:ext cx="235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" name="Group 27">
              <a:extLst>
                <a:ext uri="{FF2B5EF4-FFF2-40B4-BE49-F238E27FC236}">
                  <a16:creationId xmlns:a16="http://schemas.microsoft.com/office/drawing/2014/main" id="{0D926353-FE41-468C-BFD2-32E6C19237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1" y="2976"/>
              <a:ext cx="528" cy="307"/>
              <a:chOff x="2775" y="3264"/>
              <a:chExt cx="528" cy="307"/>
            </a:xfrm>
          </p:grpSpPr>
          <p:sp>
            <p:nvSpPr>
              <p:cNvPr id="67" name="Rectangle 28">
                <a:extLst>
                  <a:ext uri="{FF2B5EF4-FFF2-40B4-BE49-F238E27FC236}">
                    <a16:creationId xmlns:a16="http://schemas.microsoft.com/office/drawing/2014/main" id="{FDF33D99-F6BC-4E6C-8503-E87F84F5D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264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8" name="Object 29">
                <a:extLst>
                  <a:ext uri="{FF2B5EF4-FFF2-40B4-BE49-F238E27FC236}">
                    <a16:creationId xmlns:a16="http://schemas.microsoft.com/office/drawing/2014/main" id="{76F9F721-FB1E-4D9F-B914-57F221C431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02" y="3283"/>
              <a:ext cx="48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461" name="Equation" r:id="rId11" imgW="323889" imgH="171450" progId="Equation.DSMT4">
                      <p:embed/>
                    </p:oleObj>
                  </mc:Choice>
                  <mc:Fallback>
                    <p:oleObj name="Equation" r:id="rId11" imgW="323889" imgH="171450" progId="Equation.DSMT4">
                      <p:embed/>
                      <p:pic>
                        <p:nvPicPr>
                          <p:cNvPr id="68" name="Object 29">
                            <a:extLst>
                              <a:ext uri="{FF2B5EF4-FFF2-40B4-BE49-F238E27FC236}">
                                <a16:creationId xmlns:a16="http://schemas.microsoft.com/office/drawing/2014/main" id="{76F9F721-FB1E-4D9F-B914-57F221C431E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02" y="3283"/>
                            <a:ext cx="480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5" name="Object 30">
              <a:extLst>
                <a:ext uri="{FF2B5EF4-FFF2-40B4-BE49-F238E27FC236}">
                  <a16:creationId xmlns:a16="http://schemas.microsoft.com/office/drawing/2014/main" id="{51EF8EEA-6EEC-4FCC-A11E-E9EF5F3F6A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8" y="2947"/>
            <a:ext cx="256" cy="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62" name="Equation" r:id="rId13" imgW="101520" imgH="164880" progId="Equation.DSMT4">
                    <p:embed/>
                  </p:oleObj>
                </mc:Choice>
                <mc:Fallback>
                  <p:oleObj name="Equation" r:id="rId13" imgW="101520" imgH="164880" progId="Equation.DSMT4">
                    <p:embed/>
                    <p:pic>
                      <p:nvPicPr>
                        <p:cNvPr id="65" name="Object 30">
                          <a:extLst>
                            <a:ext uri="{FF2B5EF4-FFF2-40B4-BE49-F238E27FC236}">
                              <a16:creationId xmlns:a16="http://schemas.microsoft.com/office/drawing/2014/main" id="{51EF8EEA-6EEC-4FCC-A11E-E9EF5F3F6A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8" y="2947"/>
                          <a:ext cx="256" cy="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31">
              <a:extLst>
                <a:ext uri="{FF2B5EF4-FFF2-40B4-BE49-F238E27FC236}">
                  <a16:creationId xmlns:a16="http://schemas.microsoft.com/office/drawing/2014/main" id="{3EA68231-91D6-4331-98F7-AD452FB67D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7" y="2739"/>
            <a:ext cx="487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63" name="Equation" r:id="rId15" imgW="276346" imgH="142830" progId="Equation.DSMT4">
                    <p:embed/>
                  </p:oleObj>
                </mc:Choice>
                <mc:Fallback>
                  <p:oleObj name="Equation" r:id="rId15" imgW="276346" imgH="142830" progId="Equation.DSMT4">
                    <p:embed/>
                    <p:pic>
                      <p:nvPicPr>
                        <p:cNvPr id="66" name="Object 31">
                          <a:extLst>
                            <a:ext uri="{FF2B5EF4-FFF2-40B4-BE49-F238E27FC236}">
                              <a16:creationId xmlns:a16="http://schemas.microsoft.com/office/drawing/2014/main" id="{3EA68231-91D6-4331-98F7-AD452FB67D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7" y="2739"/>
                          <a:ext cx="487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" name="Text Box 18">
            <a:extLst>
              <a:ext uri="{FF2B5EF4-FFF2-40B4-BE49-F238E27FC236}">
                <a16:creationId xmlns:a16="http://schemas.microsoft.com/office/drawing/2014/main" id="{8E4679EB-2704-46AE-871D-A16AE11A0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62" y="1064409"/>
            <a:ext cx="1111793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98525" indent="-441325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0779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defRPr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同时发生的事件，其信号并不完全同时，存在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时间离散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  <a:p>
            <a:pPr marL="266700" lvl="1" indent="-266700">
              <a:lnSpc>
                <a:spcPct val="150000"/>
              </a:lnSpc>
              <a:spcAft>
                <a:spcPts val="3600"/>
              </a:spcAft>
              <a:buFontTx/>
              <a:buChar char="•"/>
              <a:defRPr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探测器输出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脉冲事件统计涨落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引起的时间晃动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载流子的产生、运动、收集的随机性</a:t>
            </a:r>
          </a:p>
          <a:p>
            <a:pPr marL="266700" lvl="1" indent="-266700">
              <a:lnSpc>
                <a:spcPct val="150000"/>
              </a:lnSpc>
              <a:spcAft>
                <a:spcPts val="3600"/>
              </a:spcAft>
              <a:buFontTx/>
              <a:buChar char="•"/>
              <a:defRPr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实际脉冲的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变前沿</a:t>
            </a:r>
            <a:r>
              <a:rPr lang="en-US" altLang="zh-CN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普通电离室、半导体探测器的电压信号</a:t>
            </a:r>
          </a:p>
          <a:p>
            <a:pPr marL="266700" lvl="1" indent="-266700">
              <a:lnSpc>
                <a:spcPct val="150000"/>
              </a:lnSpc>
              <a:spcAft>
                <a:spcPts val="3600"/>
              </a:spcAft>
              <a:buFontTx/>
              <a:buChar char="•"/>
              <a:defRPr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系统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噪声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引起的时间晃动；</a:t>
            </a:r>
          </a:p>
          <a:p>
            <a:pPr marL="266700" lvl="1" indent="-266700">
              <a:lnSpc>
                <a:spcPct val="150000"/>
              </a:lnSpc>
              <a:spcAft>
                <a:spcPts val="3600"/>
              </a:spcAft>
              <a:buFontTx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定时电路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中的时间游动；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BB4EAD0-0DA0-4B7B-8482-221A77A70320}"/>
              </a:ext>
            </a:extLst>
          </p:cNvPr>
          <p:cNvGrpSpPr/>
          <p:nvPr/>
        </p:nvGrpSpPr>
        <p:grpSpPr>
          <a:xfrm>
            <a:off x="8291270" y="4465482"/>
            <a:ext cx="2950543" cy="2062161"/>
            <a:chOff x="2771800" y="4537866"/>
            <a:chExt cx="2488028" cy="1738906"/>
          </a:xfrm>
        </p:grpSpPr>
        <p:graphicFrame>
          <p:nvGraphicFramePr>
            <p:cNvPr id="73" name="对象 72">
              <a:extLst>
                <a:ext uri="{FF2B5EF4-FFF2-40B4-BE49-F238E27FC236}">
                  <a16:creationId xmlns:a16="http://schemas.microsoft.com/office/drawing/2014/main" id="{FC54364C-C97B-4032-90D4-91C901011C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3764" y="4537866"/>
            <a:ext cx="1614412" cy="17389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64" name="Graph" r:id="rId17" imgW="4155480" imgH="2886840" progId="Origin50.Graph">
                    <p:embed/>
                  </p:oleObj>
                </mc:Choice>
                <mc:Fallback>
                  <p:oleObj name="Graph" r:id="rId17" imgW="4155480" imgH="2886840" progId="Origin50.Graph">
                    <p:embed/>
                    <p:pic>
                      <p:nvPicPr>
                        <p:cNvPr id="73" name="对象 72">
                          <a:extLst>
                            <a:ext uri="{FF2B5EF4-FFF2-40B4-BE49-F238E27FC236}">
                              <a16:creationId xmlns:a16="http://schemas.microsoft.com/office/drawing/2014/main" id="{FC54364C-C97B-4032-90D4-91C901011C4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3764" y="4537866"/>
                          <a:ext cx="1614412" cy="17389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 algn="ctr">
                              <a:solidFill>
                                <a:srgbClr val="66FF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94BAA8EC-0C7E-49BE-A875-D6447BDAFF01}"/>
                </a:ext>
              </a:extLst>
            </p:cNvPr>
            <p:cNvGrpSpPr/>
            <p:nvPr/>
          </p:nvGrpSpPr>
          <p:grpSpPr>
            <a:xfrm>
              <a:off x="2771800" y="4653136"/>
              <a:ext cx="2376264" cy="1296144"/>
              <a:chOff x="2771800" y="4653136"/>
              <a:chExt cx="2376264" cy="1296144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22564BD7-F789-48BA-B225-0EC5D3DEC842}"/>
                  </a:ext>
                </a:extLst>
              </p:cNvPr>
              <p:cNvCxnSpPr/>
              <p:nvPr/>
            </p:nvCxnSpPr>
            <p:spPr>
              <a:xfrm>
                <a:off x="2771800" y="5949280"/>
                <a:ext cx="2376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2261F38E-D2A3-4EDD-8B20-368C9DC3CB09}"/>
                  </a:ext>
                </a:extLst>
              </p:cNvPr>
              <p:cNvCxnSpPr/>
              <p:nvPr/>
            </p:nvCxnSpPr>
            <p:spPr>
              <a:xfrm flipV="1">
                <a:off x="2771800" y="4653136"/>
                <a:ext cx="0" cy="12961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75" name="对象 74">
              <a:extLst>
                <a:ext uri="{FF2B5EF4-FFF2-40B4-BE49-F238E27FC236}">
                  <a16:creationId xmlns:a16="http://schemas.microsoft.com/office/drawing/2014/main" id="{703B64E6-E41C-406E-9A46-79F18C803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7647" y="5533187"/>
            <a:ext cx="682181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65" name="Equation" r:id="rId19" imgW="457200" imgH="241200" progId="Equation.DSMT4">
                    <p:embed/>
                  </p:oleObj>
                </mc:Choice>
                <mc:Fallback>
                  <p:oleObj name="Equation" r:id="rId19" imgW="457200" imgH="241200" progId="Equation.DSMT4">
                    <p:embed/>
                    <p:pic>
                      <p:nvPicPr>
                        <p:cNvPr id="75" name="对象 74">
                          <a:extLst>
                            <a:ext uri="{FF2B5EF4-FFF2-40B4-BE49-F238E27FC236}">
                              <a16:creationId xmlns:a16="http://schemas.microsoft.com/office/drawing/2014/main" id="{703B64E6-E41C-406E-9A46-79F18C803E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577647" y="5533187"/>
                          <a:ext cx="682181" cy="3600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9754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2142075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符合曲线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~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DF304E4-04BC-4495-BFC8-CB62E95B0737}"/>
              </a:ext>
            </a:extLst>
          </p:cNvPr>
          <p:cNvSpPr txBox="1"/>
          <p:nvPr/>
        </p:nvSpPr>
        <p:spPr>
          <a:xfrm>
            <a:off x="8291270" y="0"/>
            <a:ext cx="3900730" cy="315664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物理瞬时符合曲线和物理分辨时间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E4459D0A-C9D7-4F9D-9341-25C814E90CD1}"/>
              </a:ext>
            </a:extLst>
          </p:cNvPr>
          <p:cNvSpPr txBox="1"/>
          <p:nvPr/>
        </p:nvSpPr>
        <p:spPr>
          <a:xfrm>
            <a:off x="4972594" y="339693"/>
            <a:ext cx="3065417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）信号形成过程的时间离散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890AECF5-7F12-474E-BB76-0F604A360927}"/>
              </a:ext>
            </a:extLst>
          </p:cNvPr>
          <p:cNvSpPr txBox="1"/>
          <p:nvPr/>
        </p:nvSpPr>
        <p:spPr>
          <a:xfrm>
            <a:off x="202689" y="357620"/>
            <a:ext cx="4292662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）电子学瞬时符合曲线，电子学分辨时间</a:t>
            </a:r>
            <a:endParaRPr lang="en-US" altLang="zh-CN" sz="1600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359289E-4CD4-459F-A7D3-80CDA83AD460}"/>
              </a:ext>
            </a:extLst>
          </p:cNvPr>
          <p:cNvSpPr txBox="1"/>
          <p:nvPr/>
        </p:nvSpPr>
        <p:spPr>
          <a:xfrm>
            <a:off x="8636824" y="322350"/>
            <a:ext cx="3352487" cy="338554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物理瞬时符合曲线和物理分辨时间</a:t>
            </a:r>
          </a:p>
        </p:txBody>
      </p:sp>
      <p:graphicFrame>
        <p:nvGraphicFramePr>
          <p:cNvPr id="147" name="Object 37">
            <a:extLst>
              <a:ext uri="{FF2B5EF4-FFF2-40B4-BE49-F238E27FC236}">
                <a16:creationId xmlns:a16="http://schemas.microsoft.com/office/drawing/2014/main" id="{EC637E3B-21C5-4D55-8322-A0D3785FFD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934063"/>
              </p:ext>
            </p:extLst>
          </p:nvPr>
        </p:nvGraphicFramePr>
        <p:xfrm>
          <a:off x="4496950" y="195533"/>
          <a:ext cx="5889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24" name="Equation" r:id="rId3" imgW="114201" imgH="139579" progId="Equation.DSMT4">
                  <p:embed/>
                </p:oleObj>
              </mc:Choice>
              <mc:Fallback>
                <p:oleObj name="Equation" r:id="rId3" imgW="114201" imgH="139579" progId="Equation.DSMT4">
                  <p:embed/>
                  <p:pic>
                    <p:nvPicPr>
                      <p:cNvPr id="147" name="Object 37">
                        <a:extLst>
                          <a:ext uri="{FF2B5EF4-FFF2-40B4-BE49-F238E27FC236}">
                            <a16:creationId xmlns:a16="http://schemas.microsoft.com/office/drawing/2014/main" id="{EC637E3B-21C5-4D55-8322-A0D3785FFD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6950" y="195533"/>
                        <a:ext cx="588962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A72E1F2A-B031-465C-B9F4-1CB0B06D5C63}"/>
              </a:ext>
            </a:extLst>
          </p:cNvPr>
          <p:cNvGrpSpPr/>
          <p:nvPr/>
        </p:nvGrpSpPr>
        <p:grpSpPr>
          <a:xfrm>
            <a:off x="8170794" y="449004"/>
            <a:ext cx="333248" cy="143346"/>
            <a:chOff x="10096500" y="473634"/>
            <a:chExt cx="431800" cy="185737"/>
          </a:xfrm>
        </p:grpSpPr>
        <p:sp>
          <p:nvSpPr>
            <p:cNvPr id="148" name="Line 39">
              <a:extLst>
                <a:ext uri="{FF2B5EF4-FFF2-40B4-BE49-F238E27FC236}">
                  <a16:creationId xmlns:a16="http://schemas.microsoft.com/office/drawing/2014/main" id="{E1C0EFB0-BB6E-440D-8815-584C564AC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9" name="Line 40">
              <a:extLst>
                <a:ext uri="{FF2B5EF4-FFF2-40B4-BE49-F238E27FC236}">
                  <a16:creationId xmlns:a16="http://schemas.microsoft.com/office/drawing/2014/main" id="{BEEC6529-886D-42D4-BC2D-DEC9A2988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11C44CC-0CDA-4D7B-B378-3F563AE2F205}"/>
              </a:ext>
            </a:extLst>
          </p:cNvPr>
          <p:cNvGrpSpPr/>
          <p:nvPr/>
        </p:nvGrpSpPr>
        <p:grpSpPr>
          <a:xfrm>
            <a:off x="4187247" y="1446237"/>
            <a:ext cx="3264503" cy="2938247"/>
            <a:chOff x="-448192" y="1441574"/>
            <a:chExt cx="3264503" cy="2938247"/>
          </a:xfrm>
        </p:grpSpPr>
        <p:sp>
          <p:nvSpPr>
            <p:cNvPr id="79" name="Text Box 33">
              <a:extLst>
                <a:ext uri="{FF2B5EF4-FFF2-40B4-BE49-F238E27FC236}">
                  <a16:creationId xmlns:a16="http://schemas.microsoft.com/office/drawing/2014/main" id="{4FDAFD4B-38D0-4F7D-9DB2-28E35DD99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57137" y="1441574"/>
              <a:ext cx="3073448" cy="40011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en-US" altLang="zh-CN" sz="20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</a:t>
              </a:r>
              <a:r>
                <a:rPr lang="zh-CN" altLang="en-US" sz="20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同步”信号的时间离散</a:t>
              </a:r>
              <a:endPara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endParaRPr>
            </a:p>
          </p:txBody>
        </p:sp>
        <p:graphicFrame>
          <p:nvGraphicFramePr>
            <p:cNvPr id="80" name="Object 34">
              <a:extLst>
                <a:ext uri="{FF2B5EF4-FFF2-40B4-BE49-F238E27FC236}">
                  <a16:creationId xmlns:a16="http://schemas.microsoft.com/office/drawing/2014/main" id="{EF2F0AA6-AD0D-4867-B3D9-C3C9229C49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2561943"/>
                </p:ext>
              </p:extLst>
            </p:nvPr>
          </p:nvGraphicFramePr>
          <p:xfrm>
            <a:off x="-448192" y="2641508"/>
            <a:ext cx="2566656" cy="173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225" name="Graph" r:id="rId5" imgW="4155480" imgH="2886840" progId="Origin50.Graph">
                    <p:embed/>
                  </p:oleObj>
                </mc:Choice>
                <mc:Fallback>
                  <p:oleObj name="Graph" r:id="rId5" imgW="4155480" imgH="2886840" progId="Origin50.Graph">
                    <p:embed/>
                    <p:pic>
                      <p:nvPicPr>
                        <p:cNvPr id="8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48192" y="2641508"/>
                          <a:ext cx="2566656" cy="1738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151225-9595-4F77-82CB-55FF1BE7A126}"/>
              </a:ext>
            </a:extLst>
          </p:cNvPr>
          <p:cNvGrpSpPr/>
          <p:nvPr/>
        </p:nvGrpSpPr>
        <p:grpSpPr>
          <a:xfrm>
            <a:off x="202688" y="1410462"/>
            <a:ext cx="3774165" cy="4386349"/>
            <a:chOff x="2114512" y="1490923"/>
            <a:chExt cx="3774165" cy="4386349"/>
          </a:xfrm>
        </p:grpSpPr>
        <p:graphicFrame>
          <p:nvGraphicFramePr>
            <p:cNvPr id="82" name="Object 37">
              <a:extLst>
                <a:ext uri="{FF2B5EF4-FFF2-40B4-BE49-F238E27FC236}">
                  <a16:creationId xmlns:a16="http://schemas.microsoft.com/office/drawing/2014/main" id="{E4EC6474-6263-47F0-9BE9-B68042E8BB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0576425"/>
                </p:ext>
              </p:extLst>
            </p:nvPr>
          </p:nvGraphicFramePr>
          <p:xfrm>
            <a:off x="5299715" y="3304452"/>
            <a:ext cx="588962" cy="719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226" name="Equation" r:id="rId3" imgW="114201" imgH="139579" progId="Equation.DSMT4">
                    <p:embed/>
                  </p:oleObj>
                </mc:Choice>
                <mc:Fallback>
                  <p:oleObj name="Equation" r:id="rId3" imgW="114201" imgH="139579" progId="Equation.DSMT4">
                    <p:embed/>
                    <p:pic>
                      <p:nvPicPr>
                        <p:cNvPr id="1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9715" y="3304452"/>
                          <a:ext cx="588962" cy="719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Text Box 41">
              <a:extLst>
                <a:ext uri="{FF2B5EF4-FFF2-40B4-BE49-F238E27FC236}">
                  <a16:creationId xmlns:a16="http://schemas.microsoft.com/office/drawing/2014/main" id="{CA834FC0-5FDA-4AE9-B901-AA31DD048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6924" y="1490923"/>
              <a:ext cx="2663825" cy="406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电子学瞬时符合曲线</a:t>
              </a:r>
              <a:endPara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endParaRPr>
            </a:p>
          </p:txBody>
        </p:sp>
        <p:graphicFrame>
          <p:nvGraphicFramePr>
            <p:cNvPr id="84" name="对象 83">
              <a:extLst>
                <a:ext uri="{FF2B5EF4-FFF2-40B4-BE49-F238E27FC236}">
                  <a16:creationId xmlns:a16="http://schemas.microsoft.com/office/drawing/2014/main" id="{1AF831C3-A846-418C-85D5-010FD38C5F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8162894"/>
                </p:ext>
              </p:extLst>
            </p:nvPr>
          </p:nvGraphicFramePr>
          <p:xfrm>
            <a:off x="2114512" y="1702147"/>
            <a:ext cx="2916237" cy="417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227" name="Graph" r:id="rId7" imgW="2916000" imgH="4174560" progId="Origin50.Graph">
                    <p:embed/>
                  </p:oleObj>
                </mc:Choice>
                <mc:Fallback>
                  <p:oleObj name="Graph" r:id="rId7" imgW="2916000" imgH="4174560" progId="Origin50.Graph">
                    <p:embed/>
                    <p:pic>
                      <p:nvPicPr>
                        <p:cNvPr id="12" name="对象 1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14512" y="1702147"/>
                          <a:ext cx="2916237" cy="4175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FE3C27D-F70F-4886-B2E3-7AC54E8AB473}"/>
              </a:ext>
            </a:extLst>
          </p:cNvPr>
          <p:cNvGrpSpPr/>
          <p:nvPr/>
        </p:nvGrpSpPr>
        <p:grpSpPr>
          <a:xfrm>
            <a:off x="8382000" y="1462085"/>
            <a:ext cx="3711351" cy="4359332"/>
            <a:chOff x="5145038" y="1490923"/>
            <a:chExt cx="3711351" cy="4359332"/>
          </a:xfrm>
        </p:grpSpPr>
        <p:grpSp>
          <p:nvGrpSpPr>
            <p:cNvPr id="86" name="Group 38">
              <a:extLst>
                <a:ext uri="{FF2B5EF4-FFF2-40B4-BE49-F238E27FC236}">
                  <a16:creationId xmlns:a16="http://schemas.microsoft.com/office/drawing/2014/main" id="{9C62508C-3FAA-47CD-8066-DF33BF02C7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5038" y="3576956"/>
              <a:ext cx="431800" cy="185737"/>
              <a:chOff x="3288" y="3449"/>
              <a:chExt cx="726" cy="117"/>
            </a:xfrm>
          </p:grpSpPr>
          <p:sp>
            <p:nvSpPr>
              <p:cNvPr id="89" name="Line 39">
                <a:extLst>
                  <a:ext uri="{FF2B5EF4-FFF2-40B4-BE49-F238E27FC236}">
                    <a16:creationId xmlns:a16="http://schemas.microsoft.com/office/drawing/2014/main" id="{013E91D5-589E-4E15-BAE6-9184EB425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8" y="3449"/>
                <a:ext cx="726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0" name="Line 40">
                <a:extLst>
                  <a:ext uri="{FF2B5EF4-FFF2-40B4-BE49-F238E27FC236}">
                    <a16:creationId xmlns:a16="http://schemas.microsoft.com/office/drawing/2014/main" id="{B19ADABA-0F3D-49D1-AC8B-470738038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8" y="3566"/>
                <a:ext cx="726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7" name="Text Box 42">
              <a:extLst>
                <a:ext uri="{FF2B5EF4-FFF2-40B4-BE49-F238E27FC236}">
                  <a16:creationId xmlns:a16="http://schemas.microsoft.com/office/drawing/2014/main" id="{1E59C972-7BC4-4965-910F-FD881D154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6359" y="1490923"/>
              <a:ext cx="2663825" cy="406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物理瞬时符合曲线</a:t>
              </a:r>
              <a:endPara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endParaRPr>
            </a:p>
          </p:txBody>
        </p:sp>
        <p:graphicFrame>
          <p:nvGraphicFramePr>
            <p:cNvPr id="88" name="对象 87">
              <a:extLst>
                <a:ext uri="{FF2B5EF4-FFF2-40B4-BE49-F238E27FC236}">
                  <a16:creationId xmlns:a16="http://schemas.microsoft.com/office/drawing/2014/main" id="{1C80A589-5D62-4642-BA91-049229FCA2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4757382"/>
                </p:ext>
              </p:extLst>
            </p:nvPr>
          </p:nvGraphicFramePr>
          <p:xfrm>
            <a:off x="5940152" y="1675130"/>
            <a:ext cx="2916237" cy="417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228" name="Graph" r:id="rId9" imgW="2916000" imgH="4174560" progId="Origin50.Graph">
                    <p:embed/>
                  </p:oleObj>
                </mc:Choice>
                <mc:Fallback>
                  <p:oleObj name="Graph" r:id="rId9" imgW="2916000" imgH="4174560" progId="Origin50.Graph">
                    <p:embed/>
                    <p:pic>
                      <p:nvPicPr>
                        <p:cNvPr id="16" name="对象 1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940152" y="1675130"/>
                          <a:ext cx="2916237" cy="4175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" name="TextBox 16">
            <a:extLst>
              <a:ext uri="{FF2B5EF4-FFF2-40B4-BE49-F238E27FC236}">
                <a16:creationId xmlns:a16="http://schemas.microsoft.com/office/drawing/2014/main" id="{4367C4E4-BF9D-458B-BF3E-7B7EFC387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005" y="5330390"/>
            <a:ext cx="5533534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marL="342900" indent="-342900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慢符合：</a:t>
            </a:r>
            <a:r>
              <a:rPr lang="el-GR" altLang="zh-CN" sz="2400" b="1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τ</a:t>
            </a:r>
            <a:r>
              <a:rPr lang="en-US" altLang="zh-CN" sz="2400" b="1" baseline="-25000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&gt;10</a:t>
            </a:r>
            <a:r>
              <a:rPr lang="en-US" altLang="zh-CN" sz="2400" b="1" baseline="30000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-8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s——</a:t>
            </a:r>
            <a:r>
              <a:rPr lang="zh-CN" altLang="en-US" sz="24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符合曲线宽度主要由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电子学分辨时间</a:t>
            </a:r>
            <a:r>
              <a:rPr lang="zh-CN" altLang="en-US" sz="24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决定；</a:t>
            </a:r>
            <a:endParaRPr lang="en-US" altLang="zh-CN" sz="2400" dirty="0">
              <a:solidFill>
                <a:srgbClr val="0000FF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92" name="Text Box 32">
            <a:extLst>
              <a:ext uri="{FF2B5EF4-FFF2-40B4-BE49-F238E27FC236}">
                <a16:creationId xmlns:a16="http://schemas.microsoft.com/office/drawing/2014/main" id="{75B25CB1-0829-4718-9977-5076E92FD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27" y="901187"/>
            <a:ext cx="9972873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在实际物理条件下，对同时性关联事件，得到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物理瞬时符合曲线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物理分辨时间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A1ADE64-1747-419B-8E9B-52EFAFBFD7E5}"/>
              </a:ext>
            </a:extLst>
          </p:cNvPr>
          <p:cNvSpPr txBox="1"/>
          <p:nvPr/>
        </p:nvSpPr>
        <p:spPr>
          <a:xfrm>
            <a:off x="4828808" y="4313594"/>
            <a:ext cx="1571256" cy="646331"/>
          </a:xfrm>
          <a:custGeom>
            <a:avLst/>
            <a:gdLst>
              <a:gd name="connsiteX0" fmla="*/ 0 w 1571256"/>
              <a:gd name="connsiteY0" fmla="*/ 0 h 646331"/>
              <a:gd name="connsiteX1" fmla="*/ 523752 w 1571256"/>
              <a:gd name="connsiteY1" fmla="*/ 0 h 646331"/>
              <a:gd name="connsiteX2" fmla="*/ 1063217 w 1571256"/>
              <a:gd name="connsiteY2" fmla="*/ 0 h 646331"/>
              <a:gd name="connsiteX3" fmla="*/ 1571256 w 1571256"/>
              <a:gd name="connsiteY3" fmla="*/ 0 h 646331"/>
              <a:gd name="connsiteX4" fmla="*/ 1571256 w 1571256"/>
              <a:gd name="connsiteY4" fmla="*/ 316702 h 646331"/>
              <a:gd name="connsiteX5" fmla="*/ 1571256 w 1571256"/>
              <a:gd name="connsiteY5" fmla="*/ 646331 h 646331"/>
              <a:gd name="connsiteX6" fmla="*/ 1031791 w 1571256"/>
              <a:gd name="connsiteY6" fmla="*/ 646331 h 646331"/>
              <a:gd name="connsiteX7" fmla="*/ 555177 w 1571256"/>
              <a:gd name="connsiteY7" fmla="*/ 646331 h 646331"/>
              <a:gd name="connsiteX8" fmla="*/ 0 w 1571256"/>
              <a:gd name="connsiteY8" fmla="*/ 646331 h 646331"/>
              <a:gd name="connsiteX9" fmla="*/ 0 w 1571256"/>
              <a:gd name="connsiteY9" fmla="*/ 323166 h 646331"/>
              <a:gd name="connsiteX10" fmla="*/ 0 w 1571256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1256" h="646331" fill="none" extrusionOk="0">
                <a:moveTo>
                  <a:pt x="0" y="0"/>
                </a:moveTo>
                <a:cubicBezTo>
                  <a:pt x="145245" y="-40464"/>
                  <a:pt x="322656" y="13692"/>
                  <a:pt x="523752" y="0"/>
                </a:cubicBezTo>
                <a:cubicBezTo>
                  <a:pt x="724848" y="-13692"/>
                  <a:pt x="930113" y="23300"/>
                  <a:pt x="1063217" y="0"/>
                </a:cubicBezTo>
                <a:cubicBezTo>
                  <a:pt x="1196321" y="-23300"/>
                  <a:pt x="1361194" y="35639"/>
                  <a:pt x="1571256" y="0"/>
                </a:cubicBezTo>
                <a:cubicBezTo>
                  <a:pt x="1592254" y="104614"/>
                  <a:pt x="1544704" y="214790"/>
                  <a:pt x="1571256" y="316702"/>
                </a:cubicBezTo>
                <a:cubicBezTo>
                  <a:pt x="1597808" y="418614"/>
                  <a:pt x="1561385" y="550172"/>
                  <a:pt x="1571256" y="646331"/>
                </a:cubicBezTo>
                <a:cubicBezTo>
                  <a:pt x="1347833" y="668714"/>
                  <a:pt x="1243422" y="640406"/>
                  <a:pt x="1031791" y="646331"/>
                </a:cubicBezTo>
                <a:cubicBezTo>
                  <a:pt x="820161" y="652256"/>
                  <a:pt x="739607" y="638771"/>
                  <a:pt x="555177" y="646331"/>
                </a:cubicBezTo>
                <a:cubicBezTo>
                  <a:pt x="370747" y="653891"/>
                  <a:pt x="124295" y="615875"/>
                  <a:pt x="0" y="646331"/>
                </a:cubicBezTo>
                <a:cubicBezTo>
                  <a:pt x="-2297" y="540989"/>
                  <a:pt x="10579" y="406867"/>
                  <a:pt x="0" y="323166"/>
                </a:cubicBezTo>
                <a:cubicBezTo>
                  <a:pt x="-10579" y="239466"/>
                  <a:pt x="12838" y="72341"/>
                  <a:pt x="0" y="0"/>
                </a:cubicBezTo>
                <a:close/>
              </a:path>
              <a:path w="1571256" h="646331" stroke="0" extrusionOk="0">
                <a:moveTo>
                  <a:pt x="0" y="0"/>
                </a:moveTo>
                <a:cubicBezTo>
                  <a:pt x="241736" y="-56482"/>
                  <a:pt x="362589" y="38926"/>
                  <a:pt x="492327" y="0"/>
                </a:cubicBezTo>
                <a:cubicBezTo>
                  <a:pt x="622065" y="-38926"/>
                  <a:pt x="785371" y="38657"/>
                  <a:pt x="968941" y="0"/>
                </a:cubicBezTo>
                <a:cubicBezTo>
                  <a:pt x="1152511" y="-38657"/>
                  <a:pt x="1314404" y="54659"/>
                  <a:pt x="1571256" y="0"/>
                </a:cubicBezTo>
                <a:cubicBezTo>
                  <a:pt x="1581947" y="92654"/>
                  <a:pt x="1565213" y="201995"/>
                  <a:pt x="1571256" y="303776"/>
                </a:cubicBezTo>
                <a:cubicBezTo>
                  <a:pt x="1577299" y="405557"/>
                  <a:pt x="1531336" y="557058"/>
                  <a:pt x="1571256" y="646331"/>
                </a:cubicBezTo>
                <a:cubicBezTo>
                  <a:pt x="1457652" y="682055"/>
                  <a:pt x="1246640" y="631652"/>
                  <a:pt x="1016079" y="646331"/>
                </a:cubicBezTo>
                <a:cubicBezTo>
                  <a:pt x="785518" y="661010"/>
                  <a:pt x="749780" y="643644"/>
                  <a:pt x="523752" y="646331"/>
                </a:cubicBezTo>
                <a:cubicBezTo>
                  <a:pt x="297724" y="649018"/>
                  <a:pt x="220472" y="604202"/>
                  <a:pt x="0" y="646331"/>
                </a:cubicBezTo>
                <a:cubicBezTo>
                  <a:pt x="-30769" y="505625"/>
                  <a:pt x="22782" y="392027"/>
                  <a:pt x="0" y="310239"/>
                </a:cubicBezTo>
                <a:cubicBezTo>
                  <a:pt x="-22782" y="228451"/>
                  <a:pt x="28492" y="92420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accent2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7510713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反映了系统的时间分辨能力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F4087A4-BE7D-44A4-81AF-C18C175D96DD}"/>
              </a:ext>
            </a:extLst>
          </p:cNvPr>
          <p:cNvSpPr txBox="1"/>
          <p:nvPr/>
        </p:nvSpPr>
        <p:spPr>
          <a:xfrm>
            <a:off x="767228" y="5746251"/>
            <a:ext cx="1787156" cy="646331"/>
          </a:xfrm>
          <a:custGeom>
            <a:avLst/>
            <a:gdLst>
              <a:gd name="connsiteX0" fmla="*/ 0 w 1787156"/>
              <a:gd name="connsiteY0" fmla="*/ 0 h 646331"/>
              <a:gd name="connsiteX1" fmla="*/ 631462 w 1787156"/>
              <a:gd name="connsiteY1" fmla="*/ 0 h 646331"/>
              <a:gd name="connsiteX2" fmla="*/ 1245052 w 1787156"/>
              <a:gd name="connsiteY2" fmla="*/ 0 h 646331"/>
              <a:gd name="connsiteX3" fmla="*/ 1787156 w 1787156"/>
              <a:gd name="connsiteY3" fmla="*/ 0 h 646331"/>
              <a:gd name="connsiteX4" fmla="*/ 1787156 w 1787156"/>
              <a:gd name="connsiteY4" fmla="*/ 303776 h 646331"/>
              <a:gd name="connsiteX5" fmla="*/ 1787156 w 1787156"/>
              <a:gd name="connsiteY5" fmla="*/ 646331 h 646331"/>
              <a:gd name="connsiteX6" fmla="*/ 1245052 w 1787156"/>
              <a:gd name="connsiteY6" fmla="*/ 646331 h 646331"/>
              <a:gd name="connsiteX7" fmla="*/ 667205 w 1787156"/>
              <a:gd name="connsiteY7" fmla="*/ 646331 h 646331"/>
              <a:gd name="connsiteX8" fmla="*/ 0 w 1787156"/>
              <a:gd name="connsiteY8" fmla="*/ 646331 h 646331"/>
              <a:gd name="connsiteX9" fmla="*/ 0 w 1787156"/>
              <a:gd name="connsiteY9" fmla="*/ 342555 h 646331"/>
              <a:gd name="connsiteX10" fmla="*/ 0 w 1787156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7156" h="646331" fill="none" extrusionOk="0">
                <a:moveTo>
                  <a:pt x="0" y="0"/>
                </a:moveTo>
                <a:cubicBezTo>
                  <a:pt x="187230" y="-11797"/>
                  <a:pt x="360878" y="8956"/>
                  <a:pt x="631462" y="0"/>
                </a:cubicBezTo>
                <a:cubicBezTo>
                  <a:pt x="902046" y="-8956"/>
                  <a:pt x="943179" y="30203"/>
                  <a:pt x="1245052" y="0"/>
                </a:cubicBezTo>
                <a:cubicBezTo>
                  <a:pt x="1546925" y="-30203"/>
                  <a:pt x="1639431" y="41234"/>
                  <a:pt x="1787156" y="0"/>
                </a:cubicBezTo>
                <a:cubicBezTo>
                  <a:pt x="1807617" y="145837"/>
                  <a:pt x="1767002" y="187639"/>
                  <a:pt x="1787156" y="303776"/>
                </a:cubicBezTo>
                <a:cubicBezTo>
                  <a:pt x="1807310" y="419913"/>
                  <a:pt x="1781931" y="496126"/>
                  <a:pt x="1787156" y="646331"/>
                </a:cubicBezTo>
                <a:cubicBezTo>
                  <a:pt x="1676996" y="669998"/>
                  <a:pt x="1431020" y="611515"/>
                  <a:pt x="1245052" y="646331"/>
                </a:cubicBezTo>
                <a:cubicBezTo>
                  <a:pt x="1059084" y="681147"/>
                  <a:pt x="893998" y="637295"/>
                  <a:pt x="667205" y="646331"/>
                </a:cubicBezTo>
                <a:cubicBezTo>
                  <a:pt x="440412" y="655367"/>
                  <a:pt x="209175" y="640618"/>
                  <a:pt x="0" y="646331"/>
                </a:cubicBezTo>
                <a:cubicBezTo>
                  <a:pt x="-9331" y="568114"/>
                  <a:pt x="16254" y="444910"/>
                  <a:pt x="0" y="342555"/>
                </a:cubicBezTo>
                <a:cubicBezTo>
                  <a:pt x="-16254" y="240200"/>
                  <a:pt x="14460" y="134198"/>
                  <a:pt x="0" y="0"/>
                </a:cubicBezTo>
                <a:close/>
              </a:path>
              <a:path w="1787156" h="646331" stroke="0" extrusionOk="0">
                <a:moveTo>
                  <a:pt x="0" y="0"/>
                </a:moveTo>
                <a:cubicBezTo>
                  <a:pt x="236277" y="-10317"/>
                  <a:pt x="282866" y="5995"/>
                  <a:pt x="542104" y="0"/>
                </a:cubicBezTo>
                <a:cubicBezTo>
                  <a:pt x="801342" y="-5995"/>
                  <a:pt x="1004964" y="6843"/>
                  <a:pt x="1137823" y="0"/>
                </a:cubicBezTo>
                <a:cubicBezTo>
                  <a:pt x="1270682" y="-6843"/>
                  <a:pt x="1468941" y="53573"/>
                  <a:pt x="1787156" y="0"/>
                </a:cubicBezTo>
                <a:cubicBezTo>
                  <a:pt x="1789400" y="62551"/>
                  <a:pt x="1774856" y="181331"/>
                  <a:pt x="1787156" y="310239"/>
                </a:cubicBezTo>
                <a:cubicBezTo>
                  <a:pt x="1799456" y="439147"/>
                  <a:pt x="1786566" y="570705"/>
                  <a:pt x="1787156" y="646331"/>
                </a:cubicBezTo>
                <a:cubicBezTo>
                  <a:pt x="1548356" y="686607"/>
                  <a:pt x="1347232" y="643540"/>
                  <a:pt x="1209309" y="646331"/>
                </a:cubicBezTo>
                <a:cubicBezTo>
                  <a:pt x="1071386" y="649122"/>
                  <a:pt x="926835" y="634143"/>
                  <a:pt x="667205" y="646331"/>
                </a:cubicBezTo>
                <a:cubicBezTo>
                  <a:pt x="407575" y="658519"/>
                  <a:pt x="213669" y="613385"/>
                  <a:pt x="0" y="646331"/>
                </a:cubicBezTo>
                <a:cubicBezTo>
                  <a:pt x="-18091" y="532749"/>
                  <a:pt x="31808" y="492772"/>
                  <a:pt x="0" y="342555"/>
                </a:cubicBezTo>
                <a:cubicBezTo>
                  <a:pt x="-31808" y="192338"/>
                  <a:pt x="15335" y="825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accent2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7716358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实验人员设定的符合分辨时间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τ</a:t>
            </a:r>
            <a:r>
              <a:rPr lang="en-US" altLang="zh-CN" baseline="-25000" dirty="0" err="1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endParaRPr lang="zh-CN" altLang="en-US" baseline="-25000" dirty="0">
              <a:solidFill>
                <a:schemeClr val="accent3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91EA87CA-CE98-4AC5-B42C-5026008A3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005" y="2045644"/>
            <a:ext cx="5693183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marL="342900" indent="-342900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快符合：</a:t>
            </a:r>
            <a:r>
              <a:rPr lang="el-GR" altLang="zh-CN" sz="2400" b="1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l-GR" altLang="zh-CN" sz="2400" b="1" dirty="0">
                <a:solidFill>
                  <a:srgbClr val="FF0000"/>
                </a:solidFill>
              </a:rPr>
              <a:t>τ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</a:rPr>
              <a:t>&lt;10</a:t>
            </a:r>
            <a:r>
              <a:rPr lang="en-US" altLang="zh-CN" sz="2400" b="1" baseline="30000" dirty="0">
                <a:solidFill>
                  <a:srgbClr val="FF0000"/>
                </a:solidFill>
              </a:rPr>
              <a:t>-8</a:t>
            </a:r>
            <a:r>
              <a:rPr lang="en-US" altLang="zh-CN" sz="2400" b="1" dirty="0">
                <a:solidFill>
                  <a:srgbClr val="FF0000"/>
                </a:solidFill>
              </a:rPr>
              <a:t>s——</a:t>
            </a:r>
            <a:r>
              <a:rPr lang="zh-CN" altLang="en-US" sz="24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符合曲线宽度主要由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“同步”信号的时间离散</a:t>
            </a:r>
            <a:r>
              <a:rPr lang="zh-CN" altLang="en-US" sz="24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来决定；</a:t>
            </a:r>
          </a:p>
        </p:txBody>
      </p:sp>
    </p:spTree>
    <p:extLst>
      <p:ext uri="{BB962C8B-B14F-4D97-AF65-F5344CB8AC3E}">
        <p14:creationId xmlns:p14="http://schemas.microsoft.com/office/powerpoint/2010/main" val="402509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3" grpId="0" animBg="1"/>
      <p:bldP spid="94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2142075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符合曲线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~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DF304E4-04BC-4495-BFC8-CB62E95B0737}"/>
              </a:ext>
            </a:extLst>
          </p:cNvPr>
          <p:cNvSpPr txBox="1"/>
          <p:nvPr/>
        </p:nvSpPr>
        <p:spPr>
          <a:xfrm>
            <a:off x="8291270" y="0"/>
            <a:ext cx="3900730" cy="315664"/>
          </a:xfrm>
          <a:prstGeom prst="rect">
            <a:avLst/>
          </a:prstGeom>
          <a:solidFill>
            <a:srgbClr val="3366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小结（瞬时符合曲线）</a:t>
            </a: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812A1E01-452F-4EC0-BD85-B3919BA21EE2}"/>
              </a:ext>
            </a:extLst>
          </p:cNvPr>
          <p:cNvSpPr txBox="1">
            <a:spLocks/>
          </p:cNvSpPr>
          <p:nvPr/>
        </p:nvSpPr>
        <p:spPr>
          <a:xfrm>
            <a:off x="353615" y="728419"/>
            <a:ext cx="11484769" cy="50238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24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瞬时符合曲线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是研究两路信号的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相对延迟关系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符合计数率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的影响的曲线。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2400"/>
              </a:spcAft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有两个瞬时符合曲线，一个是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电子学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的，一个是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物理学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的。前者仅由符合电路决定，后者还要更多考虑射线探测的物理过程。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24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电子学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符合曲线看上去像个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半宽度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2τ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方波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τ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存在的目的是为了抵抗两路射线信号的定时误差。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24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射线定时误差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2τ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方波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就是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物理学符合曲线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它的物理意义是：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若两个射线是同时发出的，那么当两路信号的相对延迟改变时，符合计数率是怎么改变的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85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2142075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符合曲线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~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DF304E4-04BC-4495-BFC8-CB62E95B0737}"/>
              </a:ext>
            </a:extLst>
          </p:cNvPr>
          <p:cNvSpPr txBox="1"/>
          <p:nvPr/>
        </p:nvSpPr>
        <p:spPr>
          <a:xfrm>
            <a:off x="8291270" y="0"/>
            <a:ext cx="3900730" cy="315664"/>
          </a:xfrm>
          <a:prstGeom prst="rect">
            <a:avLst/>
          </a:prstGeom>
          <a:solidFill>
            <a:srgbClr val="00336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物理瞬时符合曲线和物理分辨时间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E4459D0A-C9D7-4F9D-9341-25C814E90CD1}"/>
              </a:ext>
            </a:extLst>
          </p:cNvPr>
          <p:cNvSpPr txBox="1"/>
          <p:nvPr/>
        </p:nvSpPr>
        <p:spPr>
          <a:xfrm>
            <a:off x="3678250" y="355004"/>
            <a:ext cx="2976470" cy="338554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）信号形成过程的时间离散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890AECF5-7F12-474E-BB76-0F604A360927}"/>
              </a:ext>
            </a:extLst>
          </p:cNvPr>
          <p:cNvSpPr txBox="1"/>
          <p:nvPr/>
        </p:nvSpPr>
        <p:spPr>
          <a:xfrm>
            <a:off x="216620" y="1113086"/>
            <a:ext cx="2626335" cy="338554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）电子学瞬时符合曲线</a:t>
            </a:r>
            <a:endParaRPr lang="en-US" altLang="zh-CN" sz="1600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359289E-4CD4-459F-A7D3-80CDA83AD460}"/>
              </a:ext>
            </a:extLst>
          </p:cNvPr>
          <p:cNvSpPr txBox="1"/>
          <p:nvPr/>
        </p:nvSpPr>
        <p:spPr>
          <a:xfrm>
            <a:off x="7168183" y="350443"/>
            <a:ext cx="932158" cy="338554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真符合</a:t>
            </a:r>
          </a:p>
        </p:txBody>
      </p:sp>
      <p:graphicFrame>
        <p:nvGraphicFramePr>
          <p:cNvPr id="147" name="Object 37">
            <a:extLst>
              <a:ext uri="{FF2B5EF4-FFF2-40B4-BE49-F238E27FC236}">
                <a16:creationId xmlns:a16="http://schemas.microsoft.com/office/drawing/2014/main" id="{EC637E3B-21C5-4D55-8322-A0D3785FFD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254211"/>
              </p:ext>
            </p:extLst>
          </p:nvPr>
        </p:nvGraphicFramePr>
        <p:xfrm>
          <a:off x="2806913" y="930719"/>
          <a:ext cx="5889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82" name="Equation" r:id="rId3" imgW="114201" imgH="139579" progId="Equation.DSMT4">
                  <p:embed/>
                </p:oleObj>
              </mc:Choice>
              <mc:Fallback>
                <p:oleObj name="Equation" r:id="rId3" imgW="114201" imgH="139579" progId="Equation.DSMT4">
                  <p:embed/>
                  <p:pic>
                    <p:nvPicPr>
                      <p:cNvPr id="147" name="Object 37">
                        <a:extLst>
                          <a:ext uri="{FF2B5EF4-FFF2-40B4-BE49-F238E27FC236}">
                            <a16:creationId xmlns:a16="http://schemas.microsoft.com/office/drawing/2014/main" id="{EC637E3B-21C5-4D55-8322-A0D3785FFD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913" y="930719"/>
                        <a:ext cx="588962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A72E1F2A-B031-465C-B9F4-1CB0B06D5C63}"/>
              </a:ext>
            </a:extLst>
          </p:cNvPr>
          <p:cNvGrpSpPr/>
          <p:nvPr/>
        </p:nvGrpSpPr>
        <p:grpSpPr>
          <a:xfrm>
            <a:off x="6744827" y="416646"/>
            <a:ext cx="333248" cy="143346"/>
            <a:chOff x="10096500" y="473634"/>
            <a:chExt cx="431800" cy="185737"/>
          </a:xfrm>
        </p:grpSpPr>
        <p:sp>
          <p:nvSpPr>
            <p:cNvPr id="148" name="Line 39">
              <a:extLst>
                <a:ext uri="{FF2B5EF4-FFF2-40B4-BE49-F238E27FC236}">
                  <a16:creationId xmlns:a16="http://schemas.microsoft.com/office/drawing/2014/main" id="{E1C0EFB0-BB6E-440D-8815-584C564AC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9" name="Line 40">
              <a:extLst>
                <a:ext uri="{FF2B5EF4-FFF2-40B4-BE49-F238E27FC236}">
                  <a16:creationId xmlns:a16="http://schemas.microsoft.com/office/drawing/2014/main" id="{BEEC6529-886D-42D4-BC2D-DEC9A2988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F1FD0687-3469-45A2-A05D-59FB2E52B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66950"/>
              </p:ext>
            </p:extLst>
          </p:nvPr>
        </p:nvGraphicFramePr>
        <p:xfrm>
          <a:off x="617842" y="2618609"/>
          <a:ext cx="6084518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83" name="Graph" r:id="rId5" imgW="4155480" imgH="2901600" progId="Origin50.Graph">
                  <p:embed/>
                </p:oleObj>
              </mc:Choice>
              <mc:Fallback>
                <p:oleObj name="Graph" r:id="rId5" imgW="4155480" imgH="2901600" progId="Origin50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842" y="2618609"/>
                        <a:ext cx="6084518" cy="424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">
            <a:extLst>
              <a:ext uri="{FF2B5EF4-FFF2-40B4-BE49-F238E27FC236}">
                <a16:creationId xmlns:a16="http://schemas.microsoft.com/office/drawing/2014/main" id="{CA58D2F2-4A63-435B-BFBB-CD5467C62D0E}"/>
              </a:ext>
            </a:extLst>
          </p:cNvPr>
          <p:cNvGrpSpPr>
            <a:grpSpLocks/>
          </p:cNvGrpSpPr>
          <p:nvPr/>
        </p:nvGrpSpPr>
        <p:grpSpPr bwMode="auto">
          <a:xfrm>
            <a:off x="442789" y="2485139"/>
            <a:ext cx="5737229" cy="4129089"/>
            <a:chOff x="3350" y="808"/>
            <a:chExt cx="3614" cy="2601"/>
          </a:xfrm>
        </p:grpSpPr>
        <p:graphicFrame>
          <p:nvGraphicFramePr>
            <p:cNvPr id="33" name="Object 5">
              <a:extLst>
                <a:ext uri="{FF2B5EF4-FFF2-40B4-BE49-F238E27FC236}">
                  <a16:creationId xmlns:a16="http://schemas.microsoft.com/office/drawing/2014/main" id="{E769B9ED-8A72-4ED3-B7F9-865B8806F26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08207"/>
                </p:ext>
              </p:extLst>
            </p:nvPr>
          </p:nvGraphicFramePr>
          <p:xfrm>
            <a:off x="3350" y="808"/>
            <a:ext cx="1440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84" name="Equation" r:id="rId7" imgW="1002960" imgH="228600" progId="Equation.DSMT4">
                    <p:embed/>
                  </p:oleObj>
                </mc:Choice>
                <mc:Fallback>
                  <p:oleObj name="Equation" r:id="rId7" imgW="1002960" imgH="228600" progId="Equation.DSMT4">
                    <p:embed/>
                    <p:pic>
                      <p:nvPicPr>
                        <p:cNvPr id="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0" y="808"/>
                          <a:ext cx="1440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7">
              <a:extLst>
                <a:ext uri="{FF2B5EF4-FFF2-40B4-BE49-F238E27FC236}">
                  <a16:creationId xmlns:a16="http://schemas.microsoft.com/office/drawing/2014/main" id="{1A995317-F85C-4A41-BE7E-33AB4D9D8F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510860"/>
                </p:ext>
              </p:extLst>
            </p:nvPr>
          </p:nvGraphicFramePr>
          <p:xfrm>
            <a:off x="6700" y="2977"/>
            <a:ext cx="264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85" name="Equation" r:id="rId9" imgW="139680" imgH="228600" progId="Equation.DSMT4">
                    <p:embed/>
                  </p:oleObj>
                </mc:Choice>
                <mc:Fallback>
                  <p:oleObj name="Equation" r:id="rId9" imgW="139680" imgH="228600" progId="Equation.DSMT4">
                    <p:embed/>
                    <p:pic>
                      <p:nvPicPr>
                        <p:cNvPr id="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0" y="2977"/>
                          <a:ext cx="264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2FB85972-6896-41AC-8D34-52A0F2C74599}"/>
              </a:ext>
            </a:extLst>
          </p:cNvPr>
          <p:cNvGrpSpPr>
            <a:grpSpLocks/>
          </p:cNvGrpSpPr>
          <p:nvPr/>
        </p:nvGrpSpPr>
        <p:grpSpPr bwMode="auto">
          <a:xfrm>
            <a:off x="3957828" y="638733"/>
            <a:ext cx="3946525" cy="722313"/>
            <a:chOff x="480" y="2822"/>
            <a:chExt cx="2486" cy="455"/>
          </a:xfrm>
        </p:grpSpPr>
        <p:sp>
          <p:nvSpPr>
            <p:cNvPr id="36" name="Line 12">
              <a:extLst>
                <a:ext uri="{FF2B5EF4-FFF2-40B4-BE49-F238E27FC236}">
                  <a16:creationId xmlns:a16="http://schemas.microsoft.com/office/drawing/2014/main" id="{87CF8644-7301-447F-9DFC-7578E0C08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9" y="3120"/>
              <a:ext cx="3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7" name="Object 13">
              <a:extLst>
                <a:ext uri="{FF2B5EF4-FFF2-40B4-BE49-F238E27FC236}">
                  <a16:creationId xmlns:a16="http://schemas.microsoft.com/office/drawing/2014/main" id="{B98DAF2F-9065-4CC5-A709-A493090CFA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6127382"/>
                </p:ext>
              </p:extLst>
            </p:nvPr>
          </p:nvGraphicFramePr>
          <p:xfrm>
            <a:off x="999" y="2917"/>
            <a:ext cx="24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86" name="Equation" r:id="rId11" imgW="95357" imgH="171450" progId="Equation.DSMT4">
                    <p:embed/>
                  </p:oleObj>
                </mc:Choice>
                <mc:Fallback>
                  <p:oleObj name="Equation" r:id="rId11" imgW="95357" imgH="171450" progId="Equation.DSMT4">
                    <p:embed/>
                    <p:pic>
                      <p:nvPicPr>
                        <p:cNvPr id="12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9" y="2917"/>
                          <a:ext cx="24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" name="Group 14">
              <a:extLst>
                <a:ext uri="{FF2B5EF4-FFF2-40B4-BE49-F238E27FC236}">
                  <a16:creationId xmlns:a16="http://schemas.microsoft.com/office/drawing/2014/main" id="{EDBE67BC-91CB-4BE4-92BB-C93C393710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976"/>
              <a:ext cx="528" cy="288"/>
              <a:chOff x="3024" y="2736"/>
              <a:chExt cx="528" cy="288"/>
            </a:xfrm>
          </p:grpSpPr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175306C2-FC45-4254-AB6E-21F9A4C8F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7" name="Object 16">
                <a:extLst>
                  <a:ext uri="{FF2B5EF4-FFF2-40B4-BE49-F238E27FC236}">
                    <a16:creationId xmlns:a16="http://schemas.microsoft.com/office/drawing/2014/main" id="{F0ACB76B-66BA-4773-9701-5B3A524E80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52" y="2755"/>
              <a:ext cx="418" cy="2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687" name="Equation" r:id="rId13" imgW="314435" imgH="171450" progId="Equation.DSMT4">
                      <p:embed/>
                    </p:oleObj>
                  </mc:Choice>
                  <mc:Fallback>
                    <p:oleObj name="Equation" r:id="rId13" imgW="314435" imgH="171450" progId="Equation.DSMT4">
                      <p:embed/>
                      <p:pic>
                        <p:nvPicPr>
                          <p:cNvPr id="22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52" y="2755"/>
                            <a:ext cx="418" cy="2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" name="Line 17">
              <a:extLst>
                <a:ext uri="{FF2B5EF4-FFF2-40B4-BE49-F238E27FC236}">
                  <a16:creationId xmlns:a16="http://schemas.microsoft.com/office/drawing/2014/main" id="{135659D1-0BB7-431D-B831-72A952118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120"/>
              <a:ext cx="35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0" name="Object 18">
              <a:extLst>
                <a:ext uri="{FF2B5EF4-FFF2-40B4-BE49-F238E27FC236}">
                  <a16:creationId xmlns:a16="http://schemas.microsoft.com/office/drawing/2014/main" id="{310C0E91-D7F2-45DA-BE7F-F5776AAAD74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5780561"/>
                </p:ext>
              </p:extLst>
            </p:nvPr>
          </p:nvGraphicFramePr>
          <p:xfrm>
            <a:off x="2169" y="2901"/>
            <a:ext cx="26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88" name="Equation" r:id="rId15" imgW="104812" imgH="171450" progId="Equation.DSMT4">
                    <p:embed/>
                  </p:oleObj>
                </mc:Choice>
                <mc:Fallback>
                  <p:oleObj name="Equation" r:id="rId15" imgW="104812" imgH="171450" progId="Equation.DSMT4">
                    <p:embed/>
                    <p:pic>
                      <p:nvPicPr>
                        <p:cNvPr id="15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9" y="2901"/>
                          <a:ext cx="26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" name="Group 19">
              <a:extLst>
                <a:ext uri="{FF2B5EF4-FFF2-40B4-BE49-F238E27FC236}">
                  <a16:creationId xmlns:a16="http://schemas.microsoft.com/office/drawing/2014/main" id="{1B950177-DA3F-4983-84F4-D57BA2C44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" y="2976"/>
              <a:ext cx="528" cy="288"/>
              <a:chOff x="3062" y="3264"/>
              <a:chExt cx="528" cy="288"/>
            </a:xfrm>
          </p:grpSpPr>
          <p:sp>
            <p:nvSpPr>
              <p:cNvPr id="44" name="Rectangle 20">
                <a:extLst>
                  <a:ext uri="{FF2B5EF4-FFF2-40B4-BE49-F238E27FC236}">
                    <a16:creationId xmlns:a16="http://schemas.microsoft.com/office/drawing/2014/main" id="{1B7BEFB2-F4AB-49C1-94D6-8B51E727F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2" y="3264"/>
                <a:ext cx="528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5" name="Object 21">
                <a:extLst>
                  <a:ext uri="{FF2B5EF4-FFF2-40B4-BE49-F238E27FC236}">
                    <a16:creationId xmlns:a16="http://schemas.microsoft.com/office/drawing/2014/main" id="{4396FC4D-7123-4E31-A4B6-1B1900EBC6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7907523"/>
                  </p:ext>
                </p:extLst>
              </p:nvPr>
            </p:nvGraphicFramePr>
            <p:xfrm>
              <a:off x="3131" y="3283"/>
              <a:ext cx="432" cy="2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689" name="Equation" r:id="rId17" imgW="323889" imgH="171450" progId="Equation.DSMT4">
                      <p:embed/>
                    </p:oleObj>
                  </mc:Choice>
                  <mc:Fallback>
                    <p:oleObj name="Equation" r:id="rId17" imgW="323889" imgH="171450" progId="Equation.DSMT4">
                      <p:embed/>
                      <p:pic>
                        <p:nvPicPr>
                          <p:cNvPr id="2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31" y="3283"/>
                            <a:ext cx="432" cy="2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" name="Object 22">
              <a:extLst>
                <a:ext uri="{FF2B5EF4-FFF2-40B4-BE49-F238E27FC236}">
                  <a16:creationId xmlns:a16="http://schemas.microsoft.com/office/drawing/2014/main" id="{B4FA68CF-CCF8-4448-9100-D74C128684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16" y="2976"/>
            <a:ext cx="16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90" name="Equation" r:id="rId19" imgW="101520" imgH="164880" progId="Equation.DSMT4">
                    <p:embed/>
                  </p:oleObj>
                </mc:Choice>
                <mc:Fallback>
                  <p:oleObj name="Equation" r:id="rId19" imgW="101520" imgH="164880" progId="Equation.DSMT4">
                    <p:embed/>
                    <p:pic>
                      <p:nvPicPr>
                        <p:cNvPr id="17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6" y="2976"/>
                          <a:ext cx="160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23">
              <a:extLst>
                <a:ext uri="{FF2B5EF4-FFF2-40B4-BE49-F238E27FC236}">
                  <a16:creationId xmlns:a16="http://schemas.microsoft.com/office/drawing/2014/main" id="{74957CA4-2A1F-4511-BB2D-456CEDE33A8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816173"/>
                </p:ext>
              </p:extLst>
            </p:nvPr>
          </p:nvGraphicFramePr>
          <p:xfrm>
            <a:off x="1600" y="2822"/>
            <a:ext cx="447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91" name="Equation" r:id="rId21" imgW="276346" imgH="142830" progId="Equation.DSMT4">
                    <p:embed/>
                  </p:oleObj>
                </mc:Choice>
                <mc:Fallback>
                  <p:oleObj name="Equation" r:id="rId21" imgW="276346" imgH="142830" progId="Equation.DSMT4">
                    <p:embed/>
                    <p:pic>
                      <p:nvPicPr>
                        <p:cNvPr id="18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" y="2822"/>
                          <a:ext cx="447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Group 27">
            <a:extLst>
              <a:ext uri="{FF2B5EF4-FFF2-40B4-BE49-F238E27FC236}">
                <a16:creationId xmlns:a16="http://schemas.microsoft.com/office/drawing/2014/main" id="{ED244896-37B2-4AC7-9DAE-6C93AEB5D267}"/>
              </a:ext>
            </a:extLst>
          </p:cNvPr>
          <p:cNvGrpSpPr>
            <a:grpSpLocks/>
          </p:cNvGrpSpPr>
          <p:nvPr/>
        </p:nvGrpSpPr>
        <p:grpSpPr bwMode="auto">
          <a:xfrm>
            <a:off x="2470288" y="5076532"/>
            <a:ext cx="2779712" cy="927099"/>
            <a:chOff x="3779" y="2817"/>
            <a:chExt cx="1751" cy="584"/>
          </a:xfrm>
        </p:grpSpPr>
        <p:sp>
          <p:nvSpPr>
            <p:cNvPr id="49" name="Line 24">
              <a:extLst>
                <a:ext uri="{FF2B5EF4-FFF2-40B4-BE49-F238E27FC236}">
                  <a16:creationId xmlns:a16="http://schemas.microsoft.com/office/drawing/2014/main" id="{DC84386F-26B8-4D59-B49D-E5778661A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3401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" name="Line 25">
              <a:extLst>
                <a:ext uri="{FF2B5EF4-FFF2-40B4-BE49-F238E27FC236}">
                  <a16:creationId xmlns:a16="http://schemas.microsoft.com/office/drawing/2014/main" id="{477CACB7-E984-4BC4-BDA7-197E468336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9" y="3313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Line 26">
              <a:extLst>
                <a:ext uri="{FF2B5EF4-FFF2-40B4-BE49-F238E27FC236}">
                  <a16:creationId xmlns:a16="http://schemas.microsoft.com/office/drawing/2014/main" id="{7ED8823C-5189-44BF-986A-3D6FA2097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3158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2" name="Line 26">
              <a:extLst>
                <a:ext uri="{FF2B5EF4-FFF2-40B4-BE49-F238E27FC236}">
                  <a16:creationId xmlns:a16="http://schemas.microsoft.com/office/drawing/2014/main" id="{03DCA5CC-6D27-4766-AB97-B9B22986F9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2977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3" name="Line 26">
              <a:extLst>
                <a:ext uri="{FF2B5EF4-FFF2-40B4-BE49-F238E27FC236}">
                  <a16:creationId xmlns:a16="http://schemas.microsoft.com/office/drawing/2014/main" id="{74424F57-7DF9-4EA8-981A-0D72D7D60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" y="2817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003B08B2-58F8-4280-9BCB-4A2639027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61455"/>
              </p:ext>
            </p:extLst>
          </p:nvPr>
        </p:nvGraphicFramePr>
        <p:xfrm>
          <a:off x="5962409" y="5533054"/>
          <a:ext cx="2190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92" name="Equation" r:id="rId23" imgW="819043" imgH="180900" progId="Equation.DSMT4">
                  <p:embed/>
                </p:oleObj>
              </mc:Choice>
              <mc:Fallback>
                <p:oleObj name="Equation" r:id="rId23" imgW="819043" imgH="180900" progId="Equation.DSMT4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409" y="5533054"/>
                        <a:ext cx="21907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组合 54">
            <a:extLst>
              <a:ext uri="{FF2B5EF4-FFF2-40B4-BE49-F238E27FC236}">
                <a16:creationId xmlns:a16="http://schemas.microsoft.com/office/drawing/2014/main" id="{9DD3ACE4-B766-41A4-9800-23C77318356B}"/>
              </a:ext>
            </a:extLst>
          </p:cNvPr>
          <p:cNvGrpSpPr>
            <a:grpSpLocks/>
          </p:cNvGrpSpPr>
          <p:nvPr/>
        </p:nvGrpSpPr>
        <p:grpSpPr bwMode="auto">
          <a:xfrm>
            <a:off x="5591781" y="4877410"/>
            <a:ext cx="1517353" cy="1261116"/>
            <a:chOff x="3676451" y="4833232"/>
            <a:chExt cx="1515613" cy="1260063"/>
          </a:xfrm>
          <a:solidFill>
            <a:schemeClr val="accent6">
              <a:lumMod val="20000"/>
              <a:lumOff val="80000"/>
            </a:schemeClr>
          </a:solidFill>
        </p:grpSpPr>
        <p:cxnSp>
          <p:nvCxnSpPr>
            <p:cNvPr id="56" name="直接箭头连接符 4">
              <a:extLst>
                <a:ext uri="{FF2B5EF4-FFF2-40B4-BE49-F238E27FC236}">
                  <a16:creationId xmlns:a16="http://schemas.microsoft.com/office/drawing/2014/main" id="{7E21EFB5-D28E-4870-8A5C-EA2A86EF00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76451" y="5588892"/>
              <a:ext cx="0" cy="504403"/>
            </a:xfrm>
            <a:prstGeom prst="straightConnector1">
              <a:avLst/>
            </a:prstGeom>
            <a:grpFill/>
            <a:ln w="19050" algn="ctr">
              <a:solidFill>
                <a:srgbClr val="0000CC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TextBox 5">
              <a:extLst>
                <a:ext uri="{FF2B5EF4-FFF2-40B4-BE49-F238E27FC236}">
                  <a16:creationId xmlns:a16="http://schemas.microsoft.com/office/drawing/2014/main" id="{8E4CDC97-9F9A-4D14-A289-BFAC1A494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5339" y="4833232"/>
              <a:ext cx="1106725" cy="64579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偶然符合</a:t>
              </a:r>
              <a:endParaRPr lang="en-US" altLang="zh-CN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 eaLnBrk="1" hangingPunct="1"/>
              <a:r>
                <a:rPr lang="en-US" altLang="zh-CN" i="1" dirty="0" err="1">
                  <a:solidFill>
                    <a:srgbClr val="0000FF"/>
                  </a:solidFill>
                  <a:ea typeface="黑体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i="1" baseline="-25000" dirty="0" err="1">
                  <a:solidFill>
                    <a:srgbClr val="0000FF"/>
                  </a:solidFill>
                  <a:ea typeface="黑体" pitchFamily="49" charset="-122"/>
                  <a:cs typeface="Times New Roman" panose="02020603050405020304" pitchFamily="18" charset="0"/>
                </a:rPr>
                <a:t>rc</a:t>
              </a:r>
              <a:endParaRPr lang="zh-CN" altLang="en-US" i="1" baseline="-25000" dirty="0">
                <a:solidFill>
                  <a:srgbClr val="0000FF"/>
                </a:solidFill>
                <a:ea typeface="黑体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9" name="直接箭头连接符 4">
              <a:extLst>
                <a:ext uri="{FF2B5EF4-FFF2-40B4-BE49-F238E27FC236}">
                  <a16:creationId xmlns:a16="http://schemas.microsoft.com/office/drawing/2014/main" id="{2342D07B-FD53-4961-A177-E92DAF8688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04525" y="4996172"/>
              <a:ext cx="0" cy="1097123"/>
            </a:xfrm>
            <a:prstGeom prst="straightConnector1">
              <a:avLst/>
            </a:prstGeom>
            <a:grpFill/>
            <a:ln w="19050" algn="ctr">
              <a:solidFill>
                <a:srgbClr val="0000CC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A1E21F0-677F-4692-80FD-9CD09AE3D987}"/>
              </a:ext>
            </a:extLst>
          </p:cNvPr>
          <p:cNvGrpSpPr>
            <a:grpSpLocks/>
          </p:cNvGrpSpPr>
          <p:nvPr/>
        </p:nvGrpSpPr>
        <p:grpSpPr bwMode="auto">
          <a:xfrm>
            <a:off x="1733403" y="3385619"/>
            <a:ext cx="964688" cy="1654870"/>
            <a:chOff x="2997898" y="3932851"/>
            <a:chExt cx="964304" cy="1656041"/>
          </a:xfrm>
        </p:grpSpPr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805C5501-F0FF-445B-906D-69EE8B7240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202" y="3932851"/>
              <a:ext cx="0" cy="1656041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35">
              <a:extLst>
                <a:ext uri="{FF2B5EF4-FFF2-40B4-BE49-F238E27FC236}">
                  <a16:creationId xmlns:a16="http://schemas.microsoft.com/office/drawing/2014/main" id="{D77F106A-7F1B-40FB-8F53-18549C1E6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7898" y="4247212"/>
              <a:ext cx="876813" cy="6467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真</a:t>
              </a:r>
              <a:r>
                <a:rPr lang="zh-CN" altLang="en-US" dirty="0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符合</a:t>
              </a:r>
              <a:endParaRPr lang="en-US" altLang="zh-CN" dirty="0">
                <a:solidFill>
                  <a:srgbClr val="FF0000"/>
                </a:solidFill>
                <a:ea typeface="黑体" pitchFamily="49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i="1" dirty="0" err="1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i="1" baseline="-25000" dirty="0" err="1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co</a:t>
              </a:r>
              <a:endParaRPr lang="zh-CN" altLang="en-US" i="1" baseline="-25000" dirty="0">
                <a:solidFill>
                  <a:srgbClr val="FF0000"/>
                </a:solidFill>
                <a:ea typeface="黑体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TextBox 37">
            <a:extLst>
              <a:ext uri="{FF2B5EF4-FFF2-40B4-BE49-F238E27FC236}">
                <a16:creationId xmlns:a16="http://schemas.microsoft.com/office/drawing/2014/main" id="{4CF8724D-065B-47FA-9F9B-8F5DBE221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6422" y="4225821"/>
            <a:ext cx="3629766" cy="194950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 err="1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rc</a:t>
            </a:r>
            <a:r>
              <a:rPr lang="zh-CN" altLang="en-US" sz="2800" b="1" dirty="0">
                <a:ea typeface="楷体" panose="02010609060101010101" pitchFamily="49" charset="-122"/>
                <a:cs typeface="Times New Roman" panose="02020603050405020304" pitchFamily="18" charset="0"/>
              </a:rPr>
              <a:t>与什么因素有关？</a:t>
            </a:r>
            <a:endParaRPr lang="en-US" altLang="zh-CN" sz="2800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延时</a:t>
            </a:r>
            <a:r>
              <a:rPr lang="en-US" altLang="zh-CN" sz="2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？</a:t>
            </a:r>
            <a:endParaRPr lang="en-US" altLang="zh-CN" sz="2800" b="1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电子学分辨时间？</a:t>
            </a:r>
          </a:p>
        </p:txBody>
      </p:sp>
      <p:graphicFrame>
        <p:nvGraphicFramePr>
          <p:cNvPr id="64" name="Object 11">
            <a:extLst>
              <a:ext uri="{FF2B5EF4-FFF2-40B4-BE49-F238E27FC236}">
                <a16:creationId xmlns:a16="http://schemas.microsoft.com/office/drawing/2014/main" id="{7AE9C3F1-63B2-43B2-9E7A-AF4D1FD77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745000"/>
              </p:ext>
            </p:extLst>
          </p:nvPr>
        </p:nvGraphicFramePr>
        <p:xfrm>
          <a:off x="9050691" y="1602960"/>
          <a:ext cx="275562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93" name="Equation" r:id="rId25" imgW="787320" imgH="228600" progId="Equation.DSMT4">
                  <p:embed/>
                </p:oleObj>
              </mc:Choice>
              <mc:Fallback>
                <p:oleObj name="Equation" r:id="rId25" imgW="787320" imgH="228600" progId="Equation.DSMT4">
                  <p:embed/>
                  <p:pic>
                    <p:nvPicPr>
                      <p:cNvPr id="3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0691" y="1602960"/>
                        <a:ext cx="2755620" cy="8001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文本框 64">
            <a:extLst>
              <a:ext uri="{FF2B5EF4-FFF2-40B4-BE49-F238E27FC236}">
                <a16:creationId xmlns:a16="http://schemas.microsoft.com/office/drawing/2014/main" id="{95093561-9E6D-4942-AB29-03C1CF832751}"/>
              </a:ext>
            </a:extLst>
          </p:cNvPr>
          <p:cNvSpPr txBox="1"/>
          <p:nvPr/>
        </p:nvSpPr>
        <p:spPr>
          <a:xfrm>
            <a:off x="3699971" y="2022910"/>
            <a:ext cx="2647950" cy="338554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无关事件可能“同时”出现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434804F-B54D-4497-9AB9-A47E03419808}"/>
              </a:ext>
            </a:extLst>
          </p:cNvPr>
          <p:cNvSpPr txBox="1"/>
          <p:nvPr/>
        </p:nvSpPr>
        <p:spPr>
          <a:xfrm>
            <a:off x="7183152" y="1980597"/>
            <a:ext cx="1032308" cy="338554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偶然符合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351256D-1B76-4051-B9E6-2877A72FD123}"/>
              </a:ext>
            </a:extLst>
          </p:cNvPr>
          <p:cNvSpPr txBox="1"/>
          <p:nvPr/>
        </p:nvSpPr>
        <p:spPr>
          <a:xfrm>
            <a:off x="9246928" y="1105389"/>
            <a:ext cx="1913835" cy="338554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dirty="0"/>
              <a:t>实际的符合计数率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E42B570D-A02B-4908-9C9E-F4C7829B2567}"/>
              </a:ext>
            </a:extLst>
          </p:cNvPr>
          <p:cNvSpPr/>
          <p:nvPr/>
        </p:nvSpPr>
        <p:spPr>
          <a:xfrm>
            <a:off x="3396286" y="383074"/>
            <a:ext cx="221519" cy="1838870"/>
          </a:xfrm>
          <a:prstGeom prst="leftBrace">
            <a:avLst>
              <a:gd name="adj1" fmla="val 283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0932202-7C52-4447-982F-8E8E4CEA6711}"/>
              </a:ext>
            </a:extLst>
          </p:cNvPr>
          <p:cNvGrpSpPr/>
          <p:nvPr/>
        </p:nvGrpSpPr>
        <p:grpSpPr>
          <a:xfrm>
            <a:off x="6761538" y="2098686"/>
            <a:ext cx="333248" cy="143346"/>
            <a:chOff x="10096500" y="473634"/>
            <a:chExt cx="431800" cy="185737"/>
          </a:xfrm>
        </p:grpSpPr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483460D8-1BC8-4AB0-AE99-47281DE3E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Line 40">
              <a:extLst>
                <a:ext uri="{FF2B5EF4-FFF2-40B4-BE49-F238E27FC236}">
                  <a16:creationId xmlns:a16="http://schemas.microsoft.com/office/drawing/2014/main" id="{8194DC24-4E1D-4E3D-ACBE-6AC7C5809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1" name="左大括号 70">
            <a:extLst>
              <a:ext uri="{FF2B5EF4-FFF2-40B4-BE49-F238E27FC236}">
                <a16:creationId xmlns:a16="http://schemas.microsoft.com/office/drawing/2014/main" id="{56305C81-EF66-40F9-BF85-2F022034F6F1}"/>
              </a:ext>
            </a:extLst>
          </p:cNvPr>
          <p:cNvSpPr/>
          <p:nvPr/>
        </p:nvSpPr>
        <p:spPr>
          <a:xfrm flipH="1">
            <a:off x="8264672" y="375915"/>
            <a:ext cx="261618" cy="1769920"/>
          </a:xfrm>
          <a:prstGeom prst="leftBrace">
            <a:avLst>
              <a:gd name="adj1" fmla="val 283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91AA5A0-15C5-4A71-BC1E-4BEA9732BC5D}"/>
              </a:ext>
            </a:extLst>
          </p:cNvPr>
          <p:cNvGrpSpPr/>
          <p:nvPr/>
        </p:nvGrpSpPr>
        <p:grpSpPr>
          <a:xfrm>
            <a:off x="8719985" y="1189202"/>
            <a:ext cx="333248" cy="143346"/>
            <a:chOff x="10096500" y="473634"/>
            <a:chExt cx="431800" cy="185737"/>
          </a:xfrm>
        </p:grpSpPr>
        <p:sp>
          <p:nvSpPr>
            <p:cNvPr id="73" name="Line 39">
              <a:extLst>
                <a:ext uri="{FF2B5EF4-FFF2-40B4-BE49-F238E27FC236}">
                  <a16:creationId xmlns:a16="http://schemas.microsoft.com/office/drawing/2014/main" id="{8B9C0375-EB1B-4ECC-9FB2-629E8E05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Line 40">
              <a:extLst>
                <a:ext uri="{FF2B5EF4-FFF2-40B4-BE49-F238E27FC236}">
                  <a16:creationId xmlns:a16="http://schemas.microsoft.com/office/drawing/2014/main" id="{733AA0AC-C13A-42F3-AF43-F7B6EF262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95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6042218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真偶符合比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同时事件中的相关与无关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E4459D0A-C9D7-4F9D-9341-25C814E90CD1}"/>
              </a:ext>
            </a:extLst>
          </p:cNvPr>
          <p:cNvSpPr txBox="1"/>
          <p:nvPr/>
        </p:nvSpPr>
        <p:spPr>
          <a:xfrm>
            <a:off x="4076869" y="1624318"/>
            <a:ext cx="3377668" cy="369332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）信号形成过程的时间离散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890AECF5-7F12-474E-BB76-0F604A360927}"/>
              </a:ext>
            </a:extLst>
          </p:cNvPr>
          <p:cNvSpPr txBox="1"/>
          <p:nvPr/>
        </p:nvSpPr>
        <p:spPr>
          <a:xfrm>
            <a:off x="209006" y="1810936"/>
            <a:ext cx="2978331" cy="369332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）电子学瞬时符合曲线</a:t>
            </a:r>
            <a:endParaRPr lang="en-US" altLang="zh-CN" sz="1800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359289E-4CD4-459F-A7D3-80CDA83AD460}"/>
              </a:ext>
            </a:extLst>
          </p:cNvPr>
          <p:cNvSpPr txBox="1"/>
          <p:nvPr/>
        </p:nvSpPr>
        <p:spPr>
          <a:xfrm>
            <a:off x="8101481" y="1619757"/>
            <a:ext cx="991944" cy="369332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真符合</a:t>
            </a:r>
          </a:p>
        </p:txBody>
      </p:sp>
      <p:graphicFrame>
        <p:nvGraphicFramePr>
          <p:cNvPr id="147" name="Object 37">
            <a:extLst>
              <a:ext uri="{FF2B5EF4-FFF2-40B4-BE49-F238E27FC236}">
                <a16:creationId xmlns:a16="http://schemas.microsoft.com/office/drawing/2014/main" id="{EC637E3B-21C5-4D55-8322-A0D3785FFD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703694"/>
              </p:ext>
            </p:extLst>
          </p:nvPr>
        </p:nvGraphicFramePr>
        <p:xfrm>
          <a:off x="3196155" y="1655530"/>
          <a:ext cx="5889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41" name="Equation" r:id="rId3" imgW="114201" imgH="139579" progId="Equation.DSMT4">
                  <p:embed/>
                </p:oleObj>
              </mc:Choice>
              <mc:Fallback>
                <p:oleObj name="Equation" r:id="rId3" imgW="114201" imgH="139579" progId="Equation.DSMT4">
                  <p:embed/>
                  <p:pic>
                    <p:nvPicPr>
                      <p:cNvPr id="147" name="Object 37">
                        <a:extLst>
                          <a:ext uri="{FF2B5EF4-FFF2-40B4-BE49-F238E27FC236}">
                            <a16:creationId xmlns:a16="http://schemas.microsoft.com/office/drawing/2014/main" id="{EC637E3B-21C5-4D55-8322-A0D3785FFD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6155" y="1655530"/>
                        <a:ext cx="588962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A72E1F2A-B031-465C-B9F4-1CB0B06D5C63}"/>
              </a:ext>
            </a:extLst>
          </p:cNvPr>
          <p:cNvGrpSpPr/>
          <p:nvPr/>
        </p:nvGrpSpPr>
        <p:grpSpPr>
          <a:xfrm>
            <a:off x="7537197" y="1708123"/>
            <a:ext cx="333248" cy="143346"/>
            <a:chOff x="10096500" y="473634"/>
            <a:chExt cx="431800" cy="185737"/>
          </a:xfrm>
        </p:grpSpPr>
        <p:sp>
          <p:nvSpPr>
            <p:cNvPr id="148" name="Line 39">
              <a:extLst>
                <a:ext uri="{FF2B5EF4-FFF2-40B4-BE49-F238E27FC236}">
                  <a16:creationId xmlns:a16="http://schemas.microsoft.com/office/drawing/2014/main" id="{E1C0EFB0-BB6E-440D-8815-584C564AC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9" name="Line 40">
              <a:extLst>
                <a:ext uri="{FF2B5EF4-FFF2-40B4-BE49-F238E27FC236}">
                  <a16:creationId xmlns:a16="http://schemas.microsoft.com/office/drawing/2014/main" id="{BEEC6529-886D-42D4-BC2D-DEC9A2988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95093561-9E6D-4942-AB29-03C1CF832751}"/>
              </a:ext>
            </a:extLst>
          </p:cNvPr>
          <p:cNvSpPr txBox="1"/>
          <p:nvPr/>
        </p:nvSpPr>
        <p:spPr>
          <a:xfrm>
            <a:off x="4134541" y="2072131"/>
            <a:ext cx="3128407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无关事件可能“同时”出现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434804F-B54D-4497-9AB9-A47E03419808}"/>
              </a:ext>
            </a:extLst>
          </p:cNvPr>
          <p:cNvSpPr txBox="1"/>
          <p:nvPr/>
        </p:nvSpPr>
        <p:spPr>
          <a:xfrm>
            <a:off x="8101480" y="2039904"/>
            <a:ext cx="1147022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偶然符合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351256D-1B76-4051-B9E6-2877A72FD123}"/>
              </a:ext>
            </a:extLst>
          </p:cNvPr>
          <p:cNvSpPr txBox="1"/>
          <p:nvPr/>
        </p:nvSpPr>
        <p:spPr>
          <a:xfrm>
            <a:off x="9740369" y="1781540"/>
            <a:ext cx="2108462" cy="369332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实际的符合计数率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E42B570D-A02B-4908-9C9E-F4C7829B2567}"/>
              </a:ext>
            </a:extLst>
          </p:cNvPr>
          <p:cNvSpPr/>
          <p:nvPr/>
        </p:nvSpPr>
        <p:spPr>
          <a:xfrm>
            <a:off x="3787525" y="1642837"/>
            <a:ext cx="192561" cy="646738"/>
          </a:xfrm>
          <a:prstGeom prst="leftBrace">
            <a:avLst>
              <a:gd name="adj1" fmla="val 283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0932202-7C52-4447-982F-8E8E4CEA6711}"/>
              </a:ext>
            </a:extLst>
          </p:cNvPr>
          <p:cNvGrpSpPr/>
          <p:nvPr/>
        </p:nvGrpSpPr>
        <p:grpSpPr>
          <a:xfrm>
            <a:off x="7537197" y="2150122"/>
            <a:ext cx="333248" cy="143346"/>
            <a:chOff x="10096500" y="473634"/>
            <a:chExt cx="431800" cy="185737"/>
          </a:xfrm>
        </p:grpSpPr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483460D8-1BC8-4AB0-AE99-47281DE3E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Line 40">
              <a:extLst>
                <a:ext uri="{FF2B5EF4-FFF2-40B4-BE49-F238E27FC236}">
                  <a16:creationId xmlns:a16="http://schemas.microsoft.com/office/drawing/2014/main" id="{8194DC24-4E1D-4E3D-ACBE-6AC7C5809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1" name="左大括号 70">
            <a:extLst>
              <a:ext uri="{FF2B5EF4-FFF2-40B4-BE49-F238E27FC236}">
                <a16:creationId xmlns:a16="http://schemas.microsoft.com/office/drawing/2014/main" id="{56305C81-EF66-40F9-BF85-2F022034F6F1}"/>
              </a:ext>
            </a:extLst>
          </p:cNvPr>
          <p:cNvSpPr/>
          <p:nvPr/>
        </p:nvSpPr>
        <p:spPr>
          <a:xfrm flipH="1">
            <a:off x="9387896" y="1657010"/>
            <a:ext cx="192561" cy="646738"/>
          </a:xfrm>
          <a:prstGeom prst="leftBrace">
            <a:avLst>
              <a:gd name="adj1" fmla="val 283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 Box 18">
            <a:extLst>
              <a:ext uri="{FF2B5EF4-FFF2-40B4-BE49-F238E27FC236}">
                <a16:creationId xmlns:a16="http://schemas.microsoft.com/office/drawing/2014/main" id="{F20E7599-D0DA-440F-B545-D7435875A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6798" y="429687"/>
            <a:ext cx="2395643" cy="1273875"/>
          </a:xfrm>
          <a:custGeom>
            <a:avLst/>
            <a:gdLst>
              <a:gd name="connsiteX0" fmla="*/ 0 w 2395643"/>
              <a:gd name="connsiteY0" fmla="*/ 0 h 1273875"/>
              <a:gd name="connsiteX1" fmla="*/ 598911 w 2395643"/>
              <a:gd name="connsiteY1" fmla="*/ 0 h 1273875"/>
              <a:gd name="connsiteX2" fmla="*/ 1125952 w 2395643"/>
              <a:gd name="connsiteY2" fmla="*/ 0 h 1273875"/>
              <a:gd name="connsiteX3" fmla="*/ 1724863 w 2395643"/>
              <a:gd name="connsiteY3" fmla="*/ 0 h 1273875"/>
              <a:gd name="connsiteX4" fmla="*/ 2395643 w 2395643"/>
              <a:gd name="connsiteY4" fmla="*/ 0 h 1273875"/>
              <a:gd name="connsiteX5" fmla="*/ 2395643 w 2395643"/>
              <a:gd name="connsiteY5" fmla="*/ 424625 h 1273875"/>
              <a:gd name="connsiteX6" fmla="*/ 2395643 w 2395643"/>
              <a:gd name="connsiteY6" fmla="*/ 861989 h 1273875"/>
              <a:gd name="connsiteX7" fmla="*/ 2395643 w 2395643"/>
              <a:gd name="connsiteY7" fmla="*/ 1273875 h 1273875"/>
              <a:gd name="connsiteX8" fmla="*/ 1748819 w 2395643"/>
              <a:gd name="connsiteY8" fmla="*/ 1273875 h 1273875"/>
              <a:gd name="connsiteX9" fmla="*/ 1149909 w 2395643"/>
              <a:gd name="connsiteY9" fmla="*/ 1273875 h 1273875"/>
              <a:gd name="connsiteX10" fmla="*/ 0 w 2395643"/>
              <a:gd name="connsiteY10" fmla="*/ 1273875 h 1273875"/>
              <a:gd name="connsiteX11" fmla="*/ 0 w 2395643"/>
              <a:gd name="connsiteY11" fmla="*/ 861989 h 1273875"/>
              <a:gd name="connsiteX12" fmla="*/ 0 w 2395643"/>
              <a:gd name="connsiteY12" fmla="*/ 437364 h 1273875"/>
              <a:gd name="connsiteX13" fmla="*/ 0 w 2395643"/>
              <a:gd name="connsiteY13" fmla="*/ 0 h 127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95643" h="1273875" fill="none" extrusionOk="0">
                <a:moveTo>
                  <a:pt x="0" y="0"/>
                </a:moveTo>
                <a:cubicBezTo>
                  <a:pt x="254227" y="-40803"/>
                  <a:pt x="427211" y="49196"/>
                  <a:pt x="598911" y="0"/>
                </a:cubicBezTo>
                <a:cubicBezTo>
                  <a:pt x="770611" y="-49196"/>
                  <a:pt x="888462" y="45508"/>
                  <a:pt x="1125952" y="0"/>
                </a:cubicBezTo>
                <a:cubicBezTo>
                  <a:pt x="1363442" y="-45508"/>
                  <a:pt x="1502951" y="4109"/>
                  <a:pt x="1724863" y="0"/>
                </a:cubicBezTo>
                <a:cubicBezTo>
                  <a:pt x="1946775" y="-4109"/>
                  <a:pt x="2188783" y="58823"/>
                  <a:pt x="2395643" y="0"/>
                </a:cubicBezTo>
                <a:cubicBezTo>
                  <a:pt x="2415409" y="111397"/>
                  <a:pt x="2350933" y="224324"/>
                  <a:pt x="2395643" y="424625"/>
                </a:cubicBezTo>
                <a:cubicBezTo>
                  <a:pt x="2440353" y="624927"/>
                  <a:pt x="2373202" y="756960"/>
                  <a:pt x="2395643" y="861989"/>
                </a:cubicBezTo>
                <a:cubicBezTo>
                  <a:pt x="2418084" y="967018"/>
                  <a:pt x="2379555" y="1165043"/>
                  <a:pt x="2395643" y="1273875"/>
                </a:cubicBezTo>
                <a:cubicBezTo>
                  <a:pt x="2098035" y="1317980"/>
                  <a:pt x="2062383" y="1227745"/>
                  <a:pt x="1748819" y="1273875"/>
                </a:cubicBezTo>
                <a:cubicBezTo>
                  <a:pt x="1435255" y="1320005"/>
                  <a:pt x="1415576" y="1207072"/>
                  <a:pt x="1149909" y="1273875"/>
                </a:cubicBezTo>
                <a:cubicBezTo>
                  <a:pt x="884242" y="1340678"/>
                  <a:pt x="295296" y="1235348"/>
                  <a:pt x="0" y="1273875"/>
                </a:cubicBezTo>
                <a:cubicBezTo>
                  <a:pt x="-3806" y="1085301"/>
                  <a:pt x="26587" y="1067577"/>
                  <a:pt x="0" y="861989"/>
                </a:cubicBezTo>
                <a:cubicBezTo>
                  <a:pt x="-26587" y="656401"/>
                  <a:pt x="37833" y="632818"/>
                  <a:pt x="0" y="437364"/>
                </a:cubicBezTo>
                <a:cubicBezTo>
                  <a:pt x="-37833" y="241911"/>
                  <a:pt x="28153" y="114110"/>
                  <a:pt x="0" y="0"/>
                </a:cubicBezTo>
                <a:close/>
              </a:path>
              <a:path w="2395643" h="1273875" stroke="0" extrusionOk="0">
                <a:moveTo>
                  <a:pt x="0" y="0"/>
                </a:moveTo>
                <a:cubicBezTo>
                  <a:pt x="148751" y="-46391"/>
                  <a:pt x="350074" y="4741"/>
                  <a:pt x="646824" y="0"/>
                </a:cubicBezTo>
                <a:cubicBezTo>
                  <a:pt x="943574" y="-4741"/>
                  <a:pt x="911207" y="61885"/>
                  <a:pt x="1173865" y="0"/>
                </a:cubicBezTo>
                <a:cubicBezTo>
                  <a:pt x="1436523" y="-61885"/>
                  <a:pt x="1467084" y="44279"/>
                  <a:pt x="1748819" y="0"/>
                </a:cubicBezTo>
                <a:cubicBezTo>
                  <a:pt x="2030554" y="-44279"/>
                  <a:pt x="2084120" y="34665"/>
                  <a:pt x="2395643" y="0"/>
                </a:cubicBezTo>
                <a:cubicBezTo>
                  <a:pt x="2437457" y="87062"/>
                  <a:pt x="2369126" y="215553"/>
                  <a:pt x="2395643" y="386409"/>
                </a:cubicBezTo>
                <a:cubicBezTo>
                  <a:pt x="2422160" y="557265"/>
                  <a:pt x="2346230" y="608538"/>
                  <a:pt x="2395643" y="798295"/>
                </a:cubicBezTo>
                <a:cubicBezTo>
                  <a:pt x="2445056" y="988052"/>
                  <a:pt x="2362028" y="1149687"/>
                  <a:pt x="2395643" y="1273875"/>
                </a:cubicBezTo>
                <a:cubicBezTo>
                  <a:pt x="2260834" y="1333355"/>
                  <a:pt x="2110826" y="1241437"/>
                  <a:pt x="1868602" y="1273875"/>
                </a:cubicBezTo>
                <a:cubicBezTo>
                  <a:pt x="1626378" y="1306313"/>
                  <a:pt x="1462783" y="1214925"/>
                  <a:pt x="1317604" y="1273875"/>
                </a:cubicBezTo>
                <a:cubicBezTo>
                  <a:pt x="1172425" y="1332825"/>
                  <a:pt x="974696" y="1242012"/>
                  <a:pt x="790562" y="1273875"/>
                </a:cubicBezTo>
                <a:cubicBezTo>
                  <a:pt x="606428" y="1305738"/>
                  <a:pt x="308513" y="1254449"/>
                  <a:pt x="0" y="1273875"/>
                </a:cubicBezTo>
                <a:cubicBezTo>
                  <a:pt x="-37455" y="1079505"/>
                  <a:pt x="342" y="973702"/>
                  <a:pt x="0" y="849250"/>
                </a:cubicBezTo>
                <a:cubicBezTo>
                  <a:pt x="-342" y="724799"/>
                  <a:pt x="1276" y="610364"/>
                  <a:pt x="0" y="424625"/>
                </a:cubicBezTo>
                <a:cubicBezTo>
                  <a:pt x="-1276" y="238887"/>
                  <a:pt x="813" y="176379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CC330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35845645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符合计数的实验测量值中包含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真符合计数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偶然符合计数。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3" name="Group 19">
            <a:extLst>
              <a:ext uri="{FF2B5EF4-FFF2-40B4-BE49-F238E27FC236}">
                <a16:creationId xmlns:a16="http://schemas.microsoft.com/office/drawing/2014/main" id="{CE087F72-E8DC-492B-8994-2E46D0592779}"/>
              </a:ext>
            </a:extLst>
          </p:cNvPr>
          <p:cNvGrpSpPr>
            <a:grpSpLocks/>
          </p:cNvGrpSpPr>
          <p:nvPr/>
        </p:nvGrpSpPr>
        <p:grpSpPr bwMode="auto">
          <a:xfrm>
            <a:off x="362606" y="4054719"/>
            <a:ext cx="3846513" cy="1084263"/>
            <a:chOff x="204" y="1706"/>
            <a:chExt cx="2423" cy="683"/>
          </a:xfrm>
        </p:grpSpPr>
        <p:graphicFrame>
          <p:nvGraphicFramePr>
            <p:cNvPr id="74" name="Object 20">
              <a:extLst>
                <a:ext uri="{FF2B5EF4-FFF2-40B4-BE49-F238E27FC236}">
                  <a16:creationId xmlns:a16="http://schemas.microsoft.com/office/drawing/2014/main" id="{41D07D64-56F7-46D3-881B-140A710A5EB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8088812"/>
                </p:ext>
              </p:extLst>
            </p:nvPr>
          </p:nvGraphicFramePr>
          <p:xfrm>
            <a:off x="707" y="2024"/>
            <a:ext cx="1920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642" name="Equation" r:id="rId5" imgW="1209655" imgH="180900" progId="Equation.DSMT4">
                    <p:embed/>
                  </p:oleObj>
                </mc:Choice>
                <mc:Fallback>
                  <p:oleObj name="Equation" r:id="rId5" imgW="1209655" imgH="180900" progId="Equation.DSMT4">
                    <p:embed/>
                    <p:pic>
                      <p:nvPicPr>
                        <p:cNvPr id="74" name="Object 20">
                          <a:extLst>
                            <a:ext uri="{FF2B5EF4-FFF2-40B4-BE49-F238E27FC236}">
                              <a16:creationId xmlns:a16="http://schemas.microsoft.com/office/drawing/2014/main" id="{41D07D64-56F7-46D3-881B-140A710A5E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" y="2024"/>
                          <a:ext cx="1920" cy="36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Text Box 21">
              <a:extLst>
                <a:ext uri="{FF2B5EF4-FFF2-40B4-BE49-F238E27FC236}">
                  <a16:creationId xmlns:a16="http://schemas.microsoft.com/office/drawing/2014/main" id="{10E9D0E0-C80B-4783-991E-6DD0A63C4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1706"/>
              <a:ext cx="16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真符合</a:t>
              </a:r>
              <a:r>
                <a:rPr lang="zh-CN" altLang="en-US" sz="24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计数率为：</a:t>
              </a:r>
            </a:p>
          </p:txBody>
        </p:sp>
      </p:grpSp>
      <p:grpSp>
        <p:nvGrpSpPr>
          <p:cNvPr id="76" name="Group 22">
            <a:extLst>
              <a:ext uri="{FF2B5EF4-FFF2-40B4-BE49-F238E27FC236}">
                <a16:creationId xmlns:a16="http://schemas.microsoft.com/office/drawing/2014/main" id="{C02D08DA-DB13-4C31-972B-2CA4DCDB5176}"/>
              </a:ext>
            </a:extLst>
          </p:cNvPr>
          <p:cNvGrpSpPr>
            <a:grpSpLocks/>
          </p:cNvGrpSpPr>
          <p:nvPr/>
        </p:nvGrpSpPr>
        <p:grpSpPr bwMode="auto">
          <a:xfrm>
            <a:off x="362606" y="5426039"/>
            <a:ext cx="5918201" cy="1203325"/>
            <a:chOff x="41" y="2185"/>
            <a:chExt cx="3728" cy="758"/>
          </a:xfrm>
        </p:grpSpPr>
        <p:graphicFrame>
          <p:nvGraphicFramePr>
            <p:cNvPr id="77" name="Object 23">
              <a:extLst>
                <a:ext uri="{FF2B5EF4-FFF2-40B4-BE49-F238E27FC236}">
                  <a16:creationId xmlns:a16="http://schemas.microsoft.com/office/drawing/2014/main" id="{3A6359F3-987C-44FD-A2F2-A8768E1550A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2059770"/>
                </p:ext>
              </p:extLst>
            </p:nvPr>
          </p:nvGraphicFramePr>
          <p:xfrm>
            <a:off x="544" y="2559"/>
            <a:ext cx="322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643" name="Equation" r:id="rId7" imgW="2076512" imgH="200070" progId="Equation.DSMT4">
                    <p:embed/>
                  </p:oleObj>
                </mc:Choice>
                <mc:Fallback>
                  <p:oleObj name="Equation" r:id="rId7" imgW="2076512" imgH="200070" progId="Equation.DSMT4">
                    <p:embed/>
                    <p:pic>
                      <p:nvPicPr>
                        <p:cNvPr id="77" name="Object 23">
                          <a:extLst>
                            <a:ext uri="{FF2B5EF4-FFF2-40B4-BE49-F238E27FC236}">
                              <a16:creationId xmlns:a16="http://schemas.microsoft.com/office/drawing/2014/main" id="{3A6359F3-987C-44FD-A2F2-A8768E1550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" y="2559"/>
                          <a:ext cx="3225" cy="38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Text Box 24">
              <a:extLst>
                <a:ext uri="{FF2B5EF4-FFF2-40B4-BE49-F238E27FC236}">
                  <a16:creationId xmlns:a16="http://schemas.microsoft.com/office/drawing/2014/main" id="{0F09C8F6-52C2-4767-8E7E-43B1073FE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" y="2185"/>
              <a:ext cx="18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偶然符合</a:t>
              </a:r>
              <a:r>
                <a:rPr lang="zh-CN" altLang="en-US" sz="24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计数率为：</a:t>
              </a:r>
            </a:p>
          </p:txBody>
        </p:sp>
      </p:grpSp>
      <p:grpSp>
        <p:nvGrpSpPr>
          <p:cNvPr id="79" name="Group 25">
            <a:extLst>
              <a:ext uri="{FF2B5EF4-FFF2-40B4-BE49-F238E27FC236}">
                <a16:creationId xmlns:a16="http://schemas.microsoft.com/office/drawing/2014/main" id="{CFC61642-EE24-4F7D-AF25-7F0A4D00431E}"/>
              </a:ext>
            </a:extLst>
          </p:cNvPr>
          <p:cNvGrpSpPr>
            <a:grpSpLocks/>
          </p:cNvGrpSpPr>
          <p:nvPr/>
        </p:nvGrpSpPr>
        <p:grpSpPr bwMode="auto">
          <a:xfrm>
            <a:off x="6593067" y="4275872"/>
            <a:ext cx="2160588" cy="1574801"/>
            <a:chOff x="2061" y="2379"/>
            <a:chExt cx="1361" cy="992"/>
          </a:xfrm>
        </p:grpSpPr>
        <p:graphicFrame>
          <p:nvGraphicFramePr>
            <p:cNvPr id="80" name="Object 26">
              <a:extLst>
                <a:ext uri="{FF2B5EF4-FFF2-40B4-BE49-F238E27FC236}">
                  <a16:creationId xmlns:a16="http://schemas.microsoft.com/office/drawing/2014/main" id="{3C0706B0-0C23-4DEC-BFDC-980B0C494B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82" y="2718"/>
            <a:ext cx="1075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644" name="Equation" r:id="rId9" imgW="657233" imgH="371520" progId="Equation.DSMT4">
                    <p:embed/>
                  </p:oleObj>
                </mc:Choice>
                <mc:Fallback>
                  <p:oleObj name="Equation" r:id="rId9" imgW="657233" imgH="371520" progId="Equation.DSMT4">
                    <p:embed/>
                    <p:pic>
                      <p:nvPicPr>
                        <p:cNvPr id="80" name="Object 26">
                          <a:extLst>
                            <a:ext uri="{FF2B5EF4-FFF2-40B4-BE49-F238E27FC236}">
                              <a16:creationId xmlns:a16="http://schemas.microsoft.com/office/drawing/2014/main" id="{3C0706B0-0C23-4DEC-BFDC-980B0C494B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2" y="2718"/>
                          <a:ext cx="1075" cy="65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Text Box 27">
              <a:extLst>
                <a:ext uri="{FF2B5EF4-FFF2-40B4-BE49-F238E27FC236}">
                  <a16:creationId xmlns:a16="http://schemas.microsoft.com/office/drawing/2014/main" id="{10A63C02-C7CA-406F-B72F-D0AA1D73E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1" y="2379"/>
              <a:ext cx="1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真偶符合比</a:t>
              </a:r>
              <a:r>
                <a:rPr lang="zh-CN" altLang="en-US" sz="24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为：</a:t>
              </a:r>
            </a:p>
          </p:txBody>
        </p:sp>
      </p:grpSp>
      <p:graphicFrame>
        <p:nvGraphicFramePr>
          <p:cNvPr id="82" name="Object 28">
            <a:extLst>
              <a:ext uri="{FF2B5EF4-FFF2-40B4-BE49-F238E27FC236}">
                <a16:creationId xmlns:a16="http://schemas.microsoft.com/office/drawing/2014/main" id="{97C27098-DCF1-492D-9E8B-8EACDCCFF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31488"/>
              </p:ext>
            </p:extLst>
          </p:nvPr>
        </p:nvGraphicFramePr>
        <p:xfrm>
          <a:off x="8501088" y="4881526"/>
          <a:ext cx="71913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45" name="Equation" r:id="rId11" imgW="114266" imgH="57240" progId="Equation.DSMT4">
                  <p:embed/>
                </p:oleObj>
              </mc:Choice>
              <mc:Fallback>
                <p:oleObj name="Equation" r:id="rId11" imgW="114266" imgH="57240" progId="Equation.DSMT4">
                  <p:embed/>
                  <p:pic>
                    <p:nvPicPr>
                      <p:cNvPr id="82" name="Object 28">
                        <a:extLst>
                          <a:ext uri="{FF2B5EF4-FFF2-40B4-BE49-F238E27FC236}">
                            <a16:creationId xmlns:a16="http://schemas.microsoft.com/office/drawing/2014/main" id="{97C27098-DCF1-492D-9E8B-8EACDCCFF3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88" y="4881526"/>
                        <a:ext cx="71913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 Box 31">
            <a:extLst>
              <a:ext uri="{FF2B5EF4-FFF2-40B4-BE49-F238E27FC236}">
                <a16:creationId xmlns:a16="http://schemas.microsoft.com/office/drawing/2014/main" id="{8B3E8782-7C96-4020-A88E-2CB977905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7896" y="4778758"/>
            <a:ext cx="2620963" cy="1014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0" lang="el-GR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4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应尽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可能小；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不应太大</a:t>
            </a:r>
            <a:endParaRPr lang="zh-CN" altLang="el-GR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91890149-4EAE-4C17-999C-8D391B298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52" y="3263662"/>
            <a:ext cx="8098847" cy="637675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CC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符合测量中，我们希望看到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较大的真偶符合比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F9A1205-3490-4CC5-8457-B6D2167C6A82}"/>
              </a:ext>
            </a:extLst>
          </p:cNvPr>
          <p:cNvSpPr/>
          <p:nvPr/>
        </p:nvSpPr>
        <p:spPr>
          <a:xfrm>
            <a:off x="6843461" y="2718927"/>
            <a:ext cx="2476139" cy="442878"/>
          </a:xfrm>
          <a:custGeom>
            <a:avLst/>
            <a:gdLst>
              <a:gd name="connsiteX0" fmla="*/ 0 w 2476139"/>
              <a:gd name="connsiteY0" fmla="*/ 0 h 442878"/>
              <a:gd name="connsiteX1" fmla="*/ 467027 w 2476139"/>
              <a:gd name="connsiteY1" fmla="*/ 0 h 442878"/>
              <a:gd name="connsiteX2" fmla="*/ 934054 w 2476139"/>
              <a:gd name="connsiteY2" fmla="*/ 0 h 442878"/>
              <a:gd name="connsiteX3" fmla="*/ 1444414 w 2476139"/>
              <a:gd name="connsiteY3" fmla="*/ 0 h 442878"/>
              <a:gd name="connsiteX4" fmla="*/ 1881049 w 2476139"/>
              <a:gd name="connsiteY4" fmla="*/ -299226 h 442878"/>
              <a:gd name="connsiteX5" fmla="*/ 2063449 w 2476139"/>
              <a:gd name="connsiteY5" fmla="*/ 0 h 442878"/>
              <a:gd name="connsiteX6" fmla="*/ 2476139 w 2476139"/>
              <a:gd name="connsiteY6" fmla="*/ 0 h 442878"/>
              <a:gd name="connsiteX7" fmla="*/ 2476139 w 2476139"/>
              <a:gd name="connsiteY7" fmla="*/ 73813 h 442878"/>
              <a:gd name="connsiteX8" fmla="*/ 2476139 w 2476139"/>
              <a:gd name="connsiteY8" fmla="*/ 73813 h 442878"/>
              <a:gd name="connsiteX9" fmla="*/ 2476139 w 2476139"/>
              <a:gd name="connsiteY9" fmla="*/ 184533 h 442878"/>
              <a:gd name="connsiteX10" fmla="*/ 2476139 w 2476139"/>
              <a:gd name="connsiteY10" fmla="*/ 442878 h 442878"/>
              <a:gd name="connsiteX11" fmla="*/ 2063449 w 2476139"/>
              <a:gd name="connsiteY11" fmla="*/ 442878 h 442878"/>
              <a:gd name="connsiteX12" fmla="*/ 1747741 w 2476139"/>
              <a:gd name="connsiteY12" fmla="*/ 442878 h 442878"/>
              <a:gd name="connsiteX13" fmla="*/ 1444414 w 2476139"/>
              <a:gd name="connsiteY13" fmla="*/ 442878 h 442878"/>
              <a:gd name="connsiteX14" fmla="*/ 1444414 w 2476139"/>
              <a:gd name="connsiteY14" fmla="*/ 442878 h 442878"/>
              <a:gd name="connsiteX15" fmla="*/ 948499 w 2476139"/>
              <a:gd name="connsiteY15" fmla="*/ 442878 h 442878"/>
              <a:gd name="connsiteX16" fmla="*/ 481471 w 2476139"/>
              <a:gd name="connsiteY16" fmla="*/ 442878 h 442878"/>
              <a:gd name="connsiteX17" fmla="*/ 0 w 2476139"/>
              <a:gd name="connsiteY17" fmla="*/ 442878 h 442878"/>
              <a:gd name="connsiteX18" fmla="*/ 0 w 2476139"/>
              <a:gd name="connsiteY18" fmla="*/ 184533 h 442878"/>
              <a:gd name="connsiteX19" fmla="*/ 0 w 2476139"/>
              <a:gd name="connsiteY19" fmla="*/ 73813 h 442878"/>
              <a:gd name="connsiteX20" fmla="*/ 0 w 2476139"/>
              <a:gd name="connsiteY20" fmla="*/ 73813 h 442878"/>
              <a:gd name="connsiteX21" fmla="*/ 0 w 2476139"/>
              <a:gd name="connsiteY21" fmla="*/ 0 h 44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76139" h="442878" fill="none" extrusionOk="0">
                <a:moveTo>
                  <a:pt x="0" y="0"/>
                </a:moveTo>
                <a:cubicBezTo>
                  <a:pt x="199767" y="-32984"/>
                  <a:pt x="238677" y="23901"/>
                  <a:pt x="467027" y="0"/>
                </a:cubicBezTo>
                <a:cubicBezTo>
                  <a:pt x="695377" y="-23901"/>
                  <a:pt x="749807" y="8572"/>
                  <a:pt x="934054" y="0"/>
                </a:cubicBezTo>
                <a:cubicBezTo>
                  <a:pt x="1118301" y="-8572"/>
                  <a:pt x="1244676" y="50991"/>
                  <a:pt x="1444414" y="0"/>
                </a:cubicBezTo>
                <a:cubicBezTo>
                  <a:pt x="1634897" y="-137561"/>
                  <a:pt x="1733707" y="-132968"/>
                  <a:pt x="1881049" y="-299226"/>
                </a:cubicBezTo>
                <a:cubicBezTo>
                  <a:pt x="1994900" y="-183411"/>
                  <a:pt x="2008012" y="-60606"/>
                  <a:pt x="2063449" y="0"/>
                </a:cubicBezTo>
                <a:cubicBezTo>
                  <a:pt x="2240940" y="-32163"/>
                  <a:pt x="2367000" y="10647"/>
                  <a:pt x="2476139" y="0"/>
                </a:cubicBezTo>
                <a:cubicBezTo>
                  <a:pt x="2481371" y="30516"/>
                  <a:pt x="2470753" y="42828"/>
                  <a:pt x="2476139" y="73813"/>
                </a:cubicBezTo>
                <a:lnTo>
                  <a:pt x="2476139" y="73813"/>
                </a:lnTo>
                <a:cubicBezTo>
                  <a:pt x="2481898" y="127056"/>
                  <a:pt x="2473849" y="154324"/>
                  <a:pt x="2476139" y="184533"/>
                </a:cubicBezTo>
                <a:cubicBezTo>
                  <a:pt x="2487809" y="305246"/>
                  <a:pt x="2470609" y="370281"/>
                  <a:pt x="2476139" y="442878"/>
                </a:cubicBezTo>
                <a:cubicBezTo>
                  <a:pt x="2355377" y="445137"/>
                  <a:pt x="2156109" y="418324"/>
                  <a:pt x="2063449" y="442878"/>
                </a:cubicBezTo>
                <a:cubicBezTo>
                  <a:pt x="1926002" y="459953"/>
                  <a:pt x="1839222" y="428096"/>
                  <a:pt x="1747741" y="442878"/>
                </a:cubicBezTo>
                <a:cubicBezTo>
                  <a:pt x="1656260" y="457660"/>
                  <a:pt x="1520541" y="424334"/>
                  <a:pt x="1444414" y="442878"/>
                </a:cubicBezTo>
                <a:lnTo>
                  <a:pt x="1444414" y="442878"/>
                </a:lnTo>
                <a:cubicBezTo>
                  <a:pt x="1285664" y="495859"/>
                  <a:pt x="1066778" y="403912"/>
                  <a:pt x="948499" y="442878"/>
                </a:cubicBezTo>
                <a:cubicBezTo>
                  <a:pt x="830221" y="481844"/>
                  <a:pt x="641423" y="397660"/>
                  <a:pt x="481471" y="442878"/>
                </a:cubicBezTo>
                <a:cubicBezTo>
                  <a:pt x="321519" y="488096"/>
                  <a:pt x="96347" y="440825"/>
                  <a:pt x="0" y="442878"/>
                </a:cubicBezTo>
                <a:cubicBezTo>
                  <a:pt x="-5904" y="349221"/>
                  <a:pt x="5949" y="253740"/>
                  <a:pt x="0" y="184533"/>
                </a:cubicBezTo>
                <a:cubicBezTo>
                  <a:pt x="-309" y="151455"/>
                  <a:pt x="9818" y="124509"/>
                  <a:pt x="0" y="73813"/>
                </a:cubicBezTo>
                <a:lnTo>
                  <a:pt x="0" y="73813"/>
                </a:lnTo>
                <a:cubicBezTo>
                  <a:pt x="-383" y="42119"/>
                  <a:pt x="6737" y="21949"/>
                  <a:pt x="0" y="0"/>
                </a:cubicBezTo>
                <a:close/>
              </a:path>
              <a:path w="2476139" h="442878" stroke="0" extrusionOk="0">
                <a:moveTo>
                  <a:pt x="0" y="0"/>
                </a:moveTo>
                <a:cubicBezTo>
                  <a:pt x="157873" y="-9531"/>
                  <a:pt x="246425" y="40348"/>
                  <a:pt x="438139" y="0"/>
                </a:cubicBezTo>
                <a:cubicBezTo>
                  <a:pt x="629853" y="-40348"/>
                  <a:pt x="825151" y="32226"/>
                  <a:pt x="948499" y="0"/>
                </a:cubicBezTo>
                <a:cubicBezTo>
                  <a:pt x="1071847" y="-32226"/>
                  <a:pt x="1201550" y="12343"/>
                  <a:pt x="1444414" y="0"/>
                </a:cubicBezTo>
                <a:cubicBezTo>
                  <a:pt x="1515957" y="-96760"/>
                  <a:pt x="1703630" y="-116805"/>
                  <a:pt x="1881049" y="-299226"/>
                </a:cubicBezTo>
                <a:cubicBezTo>
                  <a:pt x="1961944" y="-234150"/>
                  <a:pt x="1978442" y="-121683"/>
                  <a:pt x="2063449" y="0"/>
                </a:cubicBezTo>
                <a:cubicBezTo>
                  <a:pt x="2251523" y="-3228"/>
                  <a:pt x="2333532" y="38453"/>
                  <a:pt x="2476139" y="0"/>
                </a:cubicBezTo>
                <a:cubicBezTo>
                  <a:pt x="2478283" y="28917"/>
                  <a:pt x="2472990" y="51391"/>
                  <a:pt x="2476139" y="73813"/>
                </a:cubicBezTo>
                <a:lnTo>
                  <a:pt x="2476139" y="73813"/>
                </a:lnTo>
                <a:cubicBezTo>
                  <a:pt x="2479817" y="117445"/>
                  <a:pt x="2467051" y="129997"/>
                  <a:pt x="2476139" y="184533"/>
                </a:cubicBezTo>
                <a:cubicBezTo>
                  <a:pt x="2476726" y="285014"/>
                  <a:pt x="2459415" y="364717"/>
                  <a:pt x="2476139" y="442878"/>
                </a:cubicBezTo>
                <a:cubicBezTo>
                  <a:pt x="2323298" y="457053"/>
                  <a:pt x="2156293" y="426501"/>
                  <a:pt x="2063449" y="442878"/>
                </a:cubicBezTo>
                <a:cubicBezTo>
                  <a:pt x="1963111" y="473435"/>
                  <a:pt x="1837642" y="429074"/>
                  <a:pt x="1741551" y="442878"/>
                </a:cubicBezTo>
                <a:cubicBezTo>
                  <a:pt x="1645460" y="456682"/>
                  <a:pt x="1577174" y="435166"/>
                  <a:pt x="1444414" y="442878"/>
                </a:cubicBezTo>
                <a:lnTo>
                  <a:pt x="1444414" y="442878"/>
                </a:lnTo>
                <a:cubicBezTo>
                  <a:pt x="1332166" y="494916"/>
                  <a:pt x="1084241" y="413968"/>
                  <a:pt x="962943" y="442878"/>
                </a:cubicBezTo>
                <a:cubicBezTo>
                  <a:pt x="841645" y="471788"/>
                  <a:pt x="670909" y="413266"/>
                  <a:pt x="495915" y="442878"/>
                </a:cubicBezTo>
                <a:cubicBezTo>
                  <a:pt x="320921" y="472490"/>
                  <a:pt x="148728" y="439437"/>
                  <a:pt x="0" y="442878"/>
                </a:cubicBezTo>
                <a:cubicBezTo>
                  <a:pt x="-28507" y="385493"/>
                  <a:pt x="11229" y="286485"/>
                  <a:pt x="0" y="184533"/>
                </a:cubicBezTo>
                <a:cubicBezTo>
                  <a:pt x="-6014" y="139397"/>
                  <a:pt x="9539" y="103034"/>
                  <a:pt x="0" y="73813"/>
                </a:cubicBezTo>
                <a:lnTo>
                  <a:pt x="0" y="73813"/>
                </a:lnTo>
                <a:cubicBezTo>
                  <a:pt x="-8207" y="48711"/>
                  <a:pt x="3091" y="2121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CC330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618677567">
                  <a:prstGeom prst="wedgeRectCallout">
                    <a:avLst>
                      <a:gd name="adj1" fmla="val 25967"/>
                      <a:gd name="adj2" fmla="val -1175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偶然符合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总是存在的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21A90801-6909-4F5C-9E19-B905C357CA8C}"/>
              </a:ext>
            </a:extLst>
          </p:cNvPr>
          <p:cNvSpPr/>
          <p:nvPr/>
        </p:nvSpPr>
        <p:spPr>
          <a:xfrm>
            <a:off x="5473700" y="369885"/>
            <a:ext cx="3201291" cy="858377"/>
          </a:xfrm>
          <a:custGeom>
            <a:avLst/>
            <a:gdLst>
              <a:gd name="connsiteX0" fmla="*/ 0 w 3201291"/>
              <a:gd name="connsiteY0" fmla="*/ 0 h 858377"/>
              <a:gd name="connsiteX1" fmla="*/ 466855 w 3201291"/>
              <a:gd name="connsiteY1" fmla="*/ 0 h 858377"/>
              <a:gd name="connsiteX2" fmla="*/ 915036 w 3201291"/>
              <a:gd name="connsiteY2" fmla="*/ 0 h 858377"/>
              <a:gd name="connsiteX3" fmla="*/ 1344542 w 3201291"/>
              <a:gd name="connsiteY3" fmla="*/ 0 h 858377"/>
              <a:gd name="connsiteX4" fmla="*/ 1867420 w 3201291"/>
              <a:gd name="connsiteY4" fmla="*/ 0 h 858377"/>
              <a:gd name="connsiteX5" fmla="*/ 1867420 w 3201291"/>
              <a:gd name="connsiteY5" fmla="*/ 0 h 858377"/>
              <a:gd name="connsiteX6" fmla="*/ 2243572 w 3201291"/>
              <a:gd name="connsiteY6" fmla="*/ 0 h 858377"/>
              <a:gd name="connsiteX7" fmla="*/ 2667743 w 3201291"/>
              <a:gd name="connsiteY7" fmla="*/ 0 h 858377"/>
              <a:gd name="connsiteX8" fmla="*/ 3201291 w 3201291"/>
              <a:gd name="connsiteY8" fmla="*/ 0 h 858377"/>
              <a:gd name="connsiteX9" fmla="*/ 3201291 w 3201291"/>
              <a:gd name="connsiteY9" fmla="*/ 500720 h 858377"/>
              <a:gd name="connsiteX10" fmla="*/ 3201291 w 3201291"/>
              <a:gd name="connsiteY10" fmla="*/ 500720 h 858377"/>
              <a:gd name="connsiteX11" fmla="*/ 3201291 w 3201291"/>
              <a:gd name="connsiteY11" fmla="*/ 715314 h 858377"/>
              <a:gd name="connsiteX12" fmla="*/ 3201291 w 3201291"/>
              <a:gd name="connsiteY12" fmla="*/ 858377 h 858377"/>
              <a:gd name="connsiteX13" fmla="*/ 2667743 w 3201291"/>
              <a:gd name="connsiteY13" fmla="*/ 858377 h 858377"/>
              <a:gd name="connsiteX14" fmla="*/ 3047373 w 3201291"/>
              <a:gd name="connsiteY14" fmla="*/ 1233788 h 858377"/>
              <a:gd name="connsiteX15" fmla="*/ 2677654 w 3201291"/>
              <a:gd name="connsiteY15" fmla="*/ 1116159 h 858377"/>
              <a:gd name="connsiteX16" fmla="*/ 2284337 w 3201291"/>
              <a:gd name="connsiteY16" fmla="*/ 991022 h 858377"/>
              <a:gd name="connsiteX17" fmla="*/ 1867420 w 3201291"/>
              <a:gd name="connsiteY17" fmla="*/ 858377 h 858377"/>
              <a:gd name="connsiteX18" fmla="*/ 1456588 w 3201291"/>
              <a:gd name="connsiteY18" fmla="*/ 858377 h 858377"/>
              <a:gd name="connsiteX19" fmla="*/ 971058 w 3201291"/>
              <a:gd name="connsiteY19" fmla="*/ 858377 h 858377"/>
              <a:gd name="connsiteX20" fmla="*/ 560226 w 3201291"/>
              <a:gd name="connsiteY20" fmla="*/ 858377 h 858377"/>
              <a:gd name="connsiteX21" fmla="*/ 0 w 3201291"/>
              <a:gd name="connsiteY21" fmla="*/ 858377 h 858377"/>
              <a:gd name="connsiteX22" fmla="*/ 0 w 3201291"/>
              <a:gd name="connsiteY22" fmla="*/ 715314 h 858377"/>
              <a:gd name="connsiteX23" fmla="*/ 0 w 3201291"/>
              <a:gd name="connsiteY23" fmla="*/ 500720 h 858377"/>
              <a:gd name="connsiteX24" fmla="*/ 0 w 3201291"/>
              <a:gd name="connsiteY24" fmla="*/ 500720 h 858377"/>
              <a:gd name="connsiteX25" fmla="*/ 0 w 3201291"/>
              <a:gd name="connsiteY25" fmla="*/ 0 h 85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01291" h="858377" fill="none" extrusionOk="0">
                <a:moveTo>
                  <a:pt x="0" y="0"/>
                </a:moveTo>
                <a:cubicBezTo>
                  <a:pt x="225402" y="-16364"/>
                  <a:pt x="295928" y="42929"/>
                  <a:pt x="466855" y="0"/>
                </a:cubicBezTo>
                <a:cubicBezTo>
                  <a:pt x="637783" y="-42929"/>
                  <a:pt x="733416" y="37586"/>
                  <a:pt x="915036" y="0"/>
                </a:cubicBezTo>
                <a:cubicBezTo>
                  <a:pt x="1096656" y="-37586"/>
                  <a:pt x="1192099" y="2045"/>
                  <a:pt x="1344542" y="0"/>
                </a:cubicBezTo>
                <a:cubicBezTo>
                  <a:pt x="1496985" y="-2045"/>
                  <a:pt x="1753629" y="30607"/>
                  <a:pt x="1867420" y="0"/>
                </a:cubicBezTo>
                <a:lnTo>
                  <a:pt x="1867420" y="0"/>
                </a:lnTo>
                <a:cubicBezTo>
                  <a:pt x="1980712" y="-18234"/>
                  <a:pt x="2167780" y="3247"/>
                  <a:pt x="2243572" y="0"/>
                </a:cubicBezTo>
                <a:cubicBezTo>
                  <a:pt x="2319364" y="-3247"/>
                  <a:pt x="2544000" y="50356"/>
                  <a:pt x="2667743" y="0"/>
                </a:cubicBezTo>
                <a:cubicBezTo>
                  <a:pt x="2860071" y="-54181"/>
                  <a:pt x="2984721" y="17838"/>
                  <a:pt x="3201291" y="0"/>
                </a:cubicBezTo>
                <a:cubicBezTo>
                  <a:pt x="3256167" y="206834"/>
                  <a:pt x="3143906" y="379315"/>
                  <a:pt x="3201291" y="500720"/>
                </a:cubicBezTo>
                <a:lnTo>
                  <a:pt x="3201291" y="500720"/>
                </a:lnTo>
                <a:cubicBezTo>
                  <a:pt x="3204910" y="600659"/>
                  <a:pt x="3187484" y="631719"/>
                  <a:pt x="3201291" y="715314"/>
                </a:cubicBezTo>
                <a:cubicBezTo>
                  <a:pt x="3217296" y="745001"/>
                  <a:pt x="3190467" y="796446"/>
                  <a:pt x="3201291" y="858377"/>
                </a:cubicBezTo>
                <a:cubicBezTo>
                  <a:pt x="2954254" y="885016"/>
                  <a:pt x="2782558" y="795781"/>
                  <a:pt x="2667743" y="858377"/>
                </a:cubicBezTo>
                <a:cubicBezTo>
                  <a:pt x="2775489" y="938552"/>
                  <a:pt x="2853384" y="1065808"/>
                  <a:pt x="3047373" y="1233788"/>
                </a:cubicBezTo>
                <a:cubicBezTo>
                  <a:pt x="2912810" y="1216087"/>
                  <a:pt x="2836438" y="1133423"/>
                  <a:pt x="2677654" y="1116159"/>
                </a:cubicBezTo>
                <a:cubicBezTo>
                  <a:pt x="2518870" y="1098895"/>
                  <a:pt x="2426412" y="1021263"/>
                  <a:pt x="2284337" y="991022"/>
                </a:cubicBezTo>
                <a:cubicBezTo>
                  <a:pt x="2142262" y="960781"/>
                  <a:pt x="2046013" y="892424"/>
                  <a:pt x="1867420" y="858377"/>
                </a:cubicBezTo>
                <a:cubicBezTo>
                  <a:pt x="1692559" y="863843"/>
                  <a:pt x="1644548" y="854572"/>
                  <a:pt x="1456588" y="858377"/>
                </a:cubicBezTo>
                <a:cubicBezTo>
                  <a:pt x="1268628" y="862182"/>
                  <a:pt x="1152718" y="805109"/>
                  <a:pt x="971058" y="858377"/>
                </a:cubicBezTo>
                <a:cubicBezTo>
                  <a:pt x="789398" y="911645"/>
                  <a:pt x="654143" y="853699"/>
                  <a:pt x="560226" y="858377"/>
                </a:cubicBezTo>
                <a:cubicBezTo>
                  <a:pt x="466309" y="863055"/>
                  <a:pt x="167674" y="795346"/>
                  <a:pt x="0" y="858377"/>
                </a:cubicBezTo>
                <a:cubicBezTo>
                  <a:pt x="-13825" y="797015"/>
                  <a:pt x="61" y="770371"/>
                  <a:pt x="0" y="715314"/>
                </a:cubicBezTo>
                <a:cubicBezTo>
                  <a:pt x="-18809" y="656202"/>
                  <a:pt x="4092" y="549655"/>
                  <a:pt x="0" y="500720"/>
                </a:cubicBezTo>
                <a:lnTo>
                  <a:pt x="0" y="500720"/>
                </a:lnTo>
                <a:cubicBezTo>
                  <a:pt x="-57711" y="264527"/>
                  <a:pt x="31068" y="159211"/>
                  <a:pt x="0" y="0"/>
                </a:cubicBezTo>
                <a:close/>
              </a:path>
              <a:path w="3201291" h="858377" stroke="0" extrusionOk="0">
                <a:moveTo>
                  <a:pt x="0" y="0"/>
                </a:moveTo>
                <a:cubicBezTo>
                  <a:pt x="218657" y="-33007"/>
                  <a:pt x="240491" y="40550"/>
                  <a:pt x="448181" y="0"/>
                </a:cubicBezTo>
                <a:cubicBezTo>
                  <a:pt x="655871" y="-40550"/>
                  <a:pt x="679446" y="13215"/>
                  <a:pt x="896362" y="0"/>
                </a:cubicBezTo>
                <a:cubicBezTo>
                  <a:pt x="1113278" y="-13215"/>
                  <a:pt x="1272446" y="23597"/>
                  <a:pt x="1381891" y="0"/>
                </a:cubicBezTo>
                <a:cubicBezTo>
                  <a:pt x="1491336" y="-23597"/>
                  <a:pt x="1639891" y="17515"/>
                  <a:pt x="1867420" y="0"/>
                </a:cubicBezTo>
                <a:lnTo>
                  <a:pt x="1867420" y="0"/>
                </a:lnTo>
                <a:cubicBezTo>
                  <a:pt x="1983152" y="-29729"/>
                  <a:pt x="2151219" y="27150"/>
                  <a:pt x="2243572" y="0"/>
                </a:cubicBezTo>
                <a:cubicBezTo>
                  <a:pt x="2335925" y="-27150"/>
                  <a:pt x="2565903" y="28730"/>
                  <a:pt x="2667743" y="0"/>
                </a:cubicBezTo>
                <a:cubicBezTo>
                  <a:pt x="2793773" y="-18733"/>
                  <a:pt x="3008509" y="42656"/>
                  <a:pt x="3201291" y="0"/>
                </a:cubicBezTo>
                <a:cubicBezTo>
                  <a:pt x="3207170" y="204239"/>
                  <a:pt x="3172888" y="398513"/>
                  <a:pt x="3201291" y="500720"/>
                </a:cubicBezTo>
                <a:lnTo>
                  <a:pt x="3201291" y="500720"/>
                </a:lnTo>
                <a:cubicBezTo>
                  <a:pt x="3203645" y="554139"/>
                  <a:pt x="3192297" y="651339"/>
                  <a:pt x="3201291" y="715314"/>
                </a:cubicBezTo>
                <a:cubicBezTo>
                  <a:pt x="3216062" y="785765"/>
                  <a:pt x="3188784" y="820734"/>
                  <a:pt x="3201291" y="858377"/>
                </a:cubicBezTo>
                <a:cubicBezTo>
                  <a:pt x="3057389" y="862353"/>
                  <a:pt x="2838316" y="823955"/>
                  <a:pt x="2667743" y="858377"/>
                </a:cubicBezTo>
                <a:cubicBezTo>
                  <a:pt x="2815301" y="988580"/>
                  <a:pt x="2871309" y="1100150"/>
                  <a:pt x="3047373" y="1233788"/>
                </a:cubicBezTo>
                <a:cubicBezTo>
                  <a:pt x="2898905" y="1214372"/>
                  <a:pt x="2828154" y="1118411"/>
                  <a:pt x="2654055" y="1108651"/>
                </a:cubicBezTo>
                <a:cubicBezTo>
                  <a:pt x="2479956" y="1098891"/>
                  <a:pt x="2417375" y="1032329"/>
                  <a:pt x="2272537" y="987268"/>
                </a:cubicBezTo>
                <a:cubicBezTo>
                  <a:pt x="2127699" y="942207"/>
                  <a:pt x="1979820" y="879723"/>
                  <a:pt x="1867420" y="858377"/>
                </a:cubicBezTo>
                <a:cubicBezTo>
                  <a:pt x="1714698" y="887039"/>
                  <a:pt x="1576680" y="814674"/>
                  <a:pt x="1437913" y="858377"/>
                </a:cubicBezTo>
                <a:cubicBezTo>
                  <a:pt x="1299146" y="902080"/>
                  <a:pt x="1172093" y="846576"/>
                  <a:pt x="1027081" y="858377"/>
                </a:cubicBezTo>
                <a:cubicBezTo>
                  <a:pt x="882069" y="870178"/>
                  <a:pt x="733495" y="818011"/>
                  <a:pt x="578900" y="858377"/>
                </a:cubicBezTo>
                <a:cubicBezTo>
                  <a:pt x="424305" y="898743"/>
                  <a:pt x="279136" y="806470"/>
                  <a:pt x="0" y="858377"/>
                </a:cubicBezTo>
                <a:cubicBezTo>
                  <a:pt x="-16421" y="814744"/>
                  <a:pt x="1348" y="780436"/>
                  <a:pt x="0" y="715314"/>
                </a:cubicBezTo>
                <a:cubicBezTo>
                  <a:pt x="-20506" y="629948"/>
                  <a:pt x="24994" y="549911"/>
                  <a:pt x="0" y="500720"/>
                </a:cubicBezTo>
                <a:lnTo>
                  <a:pt x="0" y="500720"/>
                </a:lnTo>
                <a:cubicBezTo>
                  <a:pt x="-18107" y="344245"/>
                  <a:pt x="52933" y="127308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CC330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923291615">
                  <a:prstGeom prst="wedgeRectCallout">
                    <a:avLst>
                      <a:gd name="adj1" fmla="val 45192"/>
                      <a:gd name="adj2" fmla="val 937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真符合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却是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未必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存在的，它要在做了适当的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延迟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后才能出现；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77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 autoUpdateAnimBg="0"/>
      <p:bldP spid="83" grpId="0" animBg="1"/>
      <p:bldP spid="34" grpId="0" animBg="1" autoUpdateAnimBg="0"/>
      <p:bldP spid="7" grpId="0" animBg="1"/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3907228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真偶符合比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同时事件中的相关与无关</a:t>
            </a:r>
          </a:p>
        </p:txBody>
      </p:sp>
      <p:sp>
        <p:nvSpPr>
          <p:cNvPr id="84" name="内容占位符 2">
            <a:extLst>
              <a:ext uri="{FF2B5EF4-FFF2-40B4-BE49-F238E27FC236}">
                <a16:creationId xmlns:a16="http://schemas.microsoft.com/office/drawing/2014/main" id="{BD25B4EF-3F8D-4E65-94A2-4B94A8640E30}"/>
              </a:ext>
            </a:extLst>
          </p:cNvPr>
          <p:cNvSpPr txBox="1">
            <a:spLocks/>
          </p:cNvSpPr>
          <p:nvPr/>
        </p:nvSpPr>
        <p:spPr>
          <a:xfrm>
            <a:off x="135861" y="1604327"/>
            <a:ext cx="11973471" cy="46246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由于探测器系统的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时间分辨能力不可能为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，会导致同时信号存在随机的时间差，因此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τ</a:t>
            </a:r>
            <a:r>
              <a:rPr lang="en-US" altLang="zh-CN" sz="1800" baseline="-250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必须存在且足够大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，否则即使你已经将两路时间的延迟调成同步了，真符合仍可能不能发生；</a:t>
            </a:r>
            <a:endParaRPr lang="en-US" altLang="zh-CN" sz="18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增大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τ</a:t>
            </a:r>
            <a:r>
              <a:rPr lang="en-US" altLang="zh-CN" sz="1800" baseline="-250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当然会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有利于真符合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的发生。但当</a:t>
            </a:r>
            <a:r>
              <a:rPr lang="en-US" altLang="zh-CN" sz="1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τ</a:t>
            </a:r>
            <a:r>
              <a:rPr lang="en-US" altLang="zh-CN" sz="1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适当大后</a:t>
            </a:r>
            <a:r>
              <a: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（满足覆盖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定时误差</a:t>
            </a:r>
            <a:r>
              <a:rPr lang="el-GR" altLang="zh-CN" sz="1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1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后），再增大它就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没有什么价值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了。</a:t>
            </a:r>
            <a:endParaRPr lang="en-US" altLang="zh-CN" sz="18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1800" u="sng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无论什么情况下，偶然符合都是存在的！</a:t>
            </a:r>
            <a:endParaRPr lang="en-US" altLang="zh-CN" sz="1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你再增大</a:t>
            </a:r>
            <a:r>
              <a:rPr lang="en-US" altLang="zh-CN" sz="1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τ</a:t>
            </a:r>
            <a:r>
              <a:rPr lang="en-US" altLang="zh-CN" sz="1800" baseline="-25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，只会让偶然符合计数率再大些。若说真符合是</a:t>
            </a:r>
            <a:r>
              <a:rPr lang="en-US" altLang="zh-CN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signal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，那么偶然符合就是</a:t>
            </a:r>
            <a:r>
              <a:rPr lang="en-US" altLang="zh-CN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background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信本比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S/B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变差</a:t>
            </a:r>
            <a:r>
              <a:rPr lang="zh-CN" altLang="en-US" sz="18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，这显然对分析工作是不利的。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3C04980A-8439-4ECE-8772-C41A61C55ED2}"/>
              </a:ext>
            </a:extLst>
          </p:cNvPr>
          <p:cNvSpPr txBox="1"/>
          <p:nvPr/>
        </p:nvSpPr>
        <p:spPr>
          <a:xfrm>
            <a:off x="10056422" y="0"/>
            <a:ext cx="2135578" cy="315664"/>
          </a:xfrm>
          <a:prstGeom prst="rect">
            <a:avLst/>
          </a:prstGeom>
          <a:solidFill>
            <a:srgbClr val="3366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1600" b="1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小结（真偶符合比）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8EA08E-F2D0-4D2E-A31A-D2953FA68C5F}"/>
              </a:ext>
            </a:extLst>
          </p:cNvPr>
          <p:cNvSpPr txBox="1"/>
          <p:nvPr/>
        </p:nvSpPr>
        <p:spPr>
          <a:xfrm>
            <a:off x="4076869" y="570218"/>
            <a:ext cx="3377668" cy="369332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）信号形成过程的时间离散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7423491-5F5B-4CA9-B335-99390801DA06}"/>
              </a:ext>
            </a:extLst>
          </p:cNvPr>
          <p:cNvSpPr txBox="1"/>
          <p:nvPr/>
        </p:nvSpPr>
        <p:spPr>
          <a:xfrm>
            <a:off x="209006" y="756836"/>
            <a:ext cx="2978331" cy="369332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）电子学瞬时符合曲线</a:t>
            </a:r>
            <a:endParaRPr lang="en-US" altLang="zh-CN" sz="18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1E3ABB-5721-4FB9-86D8-06CE224A6982}"/>
              </a:ext>
            </a:extLst>
          </p:cNvPr>
          <p:cNvSpPr txBox="1"/>
          <p:nvPr/>
        </p:nvSpPr>
        <p:spPr>
          <a:xfrm>
            <a:off x="8101481" y="565657"/>
            <a:ext cx="991944" cy="369332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真符合</a:t>
            </a:r>
          </a:p>
        </p:txBody>
      </p:sp>
      <p:graphicFrame>
        <p:nvGraphicFramePr>
          <p:cNvPr id="26" name="Object 37">
            <a:extLst>
              <a:ext uri="{FF2B5EF4-FFF2-40B4-BE49-F238E27FC236}">
                <a16:creationId xmlns:a16="http://schemas.microsoft.com/office/drawing/2014/main" id="{9CBD604E-CA46-40D1-B106-64D809E637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740914"/>
              </p:ext>
            </p:extLst>
          </p:nvPr>
        </p:nvGraphicFramePr>
        <p:xfrm>
          <a:off x="3196155" y="601430"/>
          <a:ext cx="5889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26" name="Equation" r:id="rId3" imgW="114201" imgH="139579" progId="Equation.DSMT4">
                  <p:embed/>
                </p:oleObj>
              </mc:Choice>
              <mc:Fallback>
                <p:oleObj name="Equation" r:id="rId3" imgW="114201" imgH="139579" progId="Equation.DSMT4">
                  <p:embed/>
                  <p:pic>
                    <p:nvPicPr>
                      <p:cNvPr id="147" name="Object 37">
                        <a:extLst>
                          <a:ext uri="{FF2B5EF4-FFF2-40B4-BE49-F238E27FC236}">
                            <a16:creationId xmlns:a16="http://schemas.microsoft.com/office/drawing/2014/main" id="{EC637E3B-21C5-4D55-8322-A0D3785FFD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6155" y="601430"/>
                        <a:ext cx="588962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091DEB35-4027-469C-B082-7A3F1841048C}"/>
              </a:ext>
            </a:extLst>
          </p:cNvPr>
          <p:cNvGrpSpPr/>
          <p:nvPr/>
        </p:nvGrpSpPr>
        <p:grpSpPr>
          <a:xfrm>
            <a:off x="7537197" y="654023"/>
            <a:ext cx="333248" cy="143346"/>
            <a:chOff x="10096500" y="473634"/>
            <a:chExt cx="431800" cy="185737"/>
          </a:xfrm>
        </p:grpSpPr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3157A6F4-B0C8-4321-9208-E84AE680D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Line 40">
              <a:extLst>
                <a:ext uri="{FF2B5EF4-FFF2-40B4-BE49-F238E27FC236}">
                  <a16:creationId xmlns:a16="http://schemas.microsoft.com/office/drawing/2014/main" id="{CC715276-2137-46E8-9BB3-6F3756A75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3FDC5B61-69CE-4AF0-9365-A77D7958514E}"/>
              </a:ext>
            </a:extLst>
          </p:cNvPr>
          <p:cNvSpPr txBox="1"/>
          <p:nvPr/>
        </p:nvSpPr>
        <p:spPr>
          <a:xfrm>
            <a:off x="4134541" y="1018031"/>
            <a:ext cx="3128407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无关事件可能“同时”出现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93209D-ADFB-429D-A59D-C27CA3939660}"/>
              </a:ext>
            </a:extLst>
          </p:cNvPr>
          <p:cNvSpPr txBox="1"/>
          <p:nvPr/>
        </p:nvSpPr>
        <p:spPr>
          <a:xfrm>
            <a:off x="8101480" y="985804"/>
            <a:ext cx="1147022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偶然符合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558BA5B-04E7-4545-A100-AAEC71451BAD}"/>
              </a:ext>
            </a:extLst>
          </p:cNvPr>
          <p:cNvSpPr txBox="1"/>
          <p:nvPr/>
        </p:nvSpPr>
        <p:spPr>
          <a:xfrm>
            <a:off x="9740369" y="727440"/>
            <a:ext cx="2108462" cy="369332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800" dirty="0"/>
              <a:t>实际的符合计数率</a:t>
            </a:r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DD7E7FA1-7D81-420B-BD59-F0A143632F37}"/>
              </a:ext>
            </a:extLst>
          </p:cNvPr>
          <p:cNvSpPr/>
          <p:nvPr/>
        </p:nvSpPr>
        <p:spPr>
          <a:xfrm>
            <a:off x="3787525" y="588737"/>
            <a:ext cx="192561" cy="646738"/>
          </a:xfrm>
          <a:prstGeom prst="leftBrace">
            <a:avLst>
              <a:gd name="adj1" fmla="val 283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A07C248-3FAA-4D30-B292-3D1AF0243889}"/>
              </a:ext>
            </a:extLst>
          </p:cNvPr>
          <p:cNvGrpSpPr/>
          <p:nvPr/>
        </p:nvGrpSpPr>
        <p:grpSpPr>
          <a:xfrm>
            <a:off x="7537197" y="1096022"/>
            <a:ext cx="333248" cy="143346"/>
            <a:chOff x="10096500" y="473634"/>
            <a:chExt cx="431800" cy="185737"/>
          </a:xfrm>
        </p:grpSpPr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C27E1EC6-B52B-4975-B8F6-32C99F6CD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473634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4FC8DD1C-6918-47D4-83B6-CD12993C2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659371"/>
              <a:ext cx="431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894C4BF5-C950-4EEC-A502-41E84F7F035B}"/>
              </a:ext>
            </a:extLst>
          </p:cNvPr>
          <p:cNvSpPr/>
          <p:nvPr/>
        </p:nvSpPr>
        <p:spPr>
          <a:xfrm flipH="1">
            <a:off x="9387896" y="602910"/>
            <a:ext cx="192561" cy="646738"/>
          </a:xfrm>
          <a:prstGeom prst="leftBrace">
            <a:avLst>
              <a:gd name="adj1" fmla="val 2834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9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355010" y="1"/>
            <a:ext cx="1331165" cy="284671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zh-CN" dirty="0"/>
              <a:t>12.2 </a:t>
            </a:r>
            <a:r>
              <a:rPr lang="zh-CN" altLang="en-US" dirty="0"/>
              <a:t>符合方法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15751-05D1-4CAC-9F8C-D89B3F9728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12771" y="1"/>
            <a:ext cx="2383229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二．符合方法的基本原理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22597" y="0"/>
            <a:ext cx="6069402" cy="284671"/>
          </a:xfrm>
          <a:solidFill>
            <a:srgbClr val="3366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关于几种“符合”的小结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A704BED8-4C03-4027-98BB-5DE2AE03E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495457"/>
              </p:ext>
            </p:extLst>
          </p:nvPr>
        </p:nvGraphicFramePr>
        <p:xfrm>
          <a:off x="2191550" y="1652388"/>
          <a:ext cx="7535262" cy="3381401"/>
        </p:xfrm>
        <a:graphic>
          <a:graphicData uri="http://schemas.openxmlformats.org/drawingml/2006/table">
            <a:tbl>
              <a:tblPr firstRow="1" firstCol="1" bandRow="1"/>
              <a:tblGrid>
                <a:gridCol w="2664260">
                  <a:extLst>
                    <a:ext uri="{9D8B030D-6E8A-4147-A177-3AD203B41FA5}">
                      <a16:colId xmlns:a16="http://schemas.microsoft.com/office/drawing/2014/main" val="2677023530"/>
                    </a:ext>
                  </a:extLst>
                </a:gridCol>
                <a:gridCol w="2983308">
                  <a:extLst>
                    <a:ext uri="{9D8B030D-6E8A-4147-A177-3AD203B41FA5}">
                      <a16:colId xmlns:a16="http://schemas.microsoft.com/office/drawing/2014/main" val="3783889670"/>
                    </a:ext>
                  </a:extLst>
                </a:gridCol>
                <a:gridCol w="1887694">
                  <a:extLst>
                    <a:ext uri="{9D8B030D-6E8A-4147-A177-3AD203B41FA5}">
                      <a16:colId xmlns:a16="http://schemas.microsoft.com/office/drawing/2014/main" val="1841906352"/>
                    </a:ext>
                  </a:extLst>
                </a:gridCol>
              </a:tblGrid>
              <a:tr h="1080120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effectLst/>
                          <a:latin typeface="楷体" panose="02010609060101010101" pitchFamily="49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sz="2200" kern="100" dirty="0">
                          <a:effectLst/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是否相关</a:t>
                      </a:r>
                      <a:r>
                        <a:rPr lang="zh-CN" altLang="en-US" sz="2200" kern="100" dirty="0">
                          <a:effectLst/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？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altLang="zh-CN" sz="2200" kern="100" dirty="0">
                        <a:effectLst/>
                        <a:latin typeface="等线" panose="02010600030101010101" pitchFamily="2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effectLst/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是否同时</a:t>
                      </a:r>
                      <a:r>
                        <a:rPr lang="zh-CN" altLang="en-US" sz="2200" kern="100" dirty="0">
                          <a:effectLst/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？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257" marR="1082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rgbClr val="0000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相关</a:t>
                      </a:r>
                    </a:p>
                  </a:txBody>
                  <a:tcPr marL="108257" marR="1082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rgbClr val="0000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不相关</a:t>
                      </a:r>
                    </a:p>
                  </a:txBody>
                  <a:tcPr marL="108257" marR="1082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63530"/>
                  </a:ext>
                </a:extLst>
              </a:tr>
              <a:tr h="13795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3600"/>
                        </a:spcBef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rgbClr val="0000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同时</a:t>
                      </a:r>
                      <a:endParaRPr lang="zh-CN" sz="1700" kern="100" dirty="0">
                        <a:solidFill>
                          <a:srgbClr val="0000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08257" marR="1082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真符合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反符合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257" marR="1082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偶然符合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257" marR="1082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516173"/>
                  </a:ext>
                </a:extLst>
              </a:tr>
              <a:tr h="84362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rgbClr val="0000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需要延时</a:t>
                      </a:r>
                      <a:endParaRPr lang="zh-CN" sz="1700" kern="100" dirty="0">
                        <a:solidFill>
                          <a:srgbClr val="0000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08257" marR="1082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延时符合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257" marR="1082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8257" marR="1082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825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27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影响活度测量的因素（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几何因素：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5099892F-663C-4595-9805-827EFD76F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55582"/>
              </p:ext>
            </p:extLst>
          </p:nvPr>
        </p:nvGraphicFramePr>
        <p:xfrm>
          <a:off x="1001393" y="1741924"/>
          <a:ext cx="3889375" cy="378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354" name="Equation" r:id="rId3" imgW="1447560" imgH="1409400" progId="Equation.DSMT4">
                  <p:embed/>
                </p:oleObj>
              </mc:Choice>
              <mc:Fallback>
                <p:oleObj name="Equation" r:id="rId3" imgW="1447560" imgH="1409400" progId="Equation.DSMT4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393" y="1741924"/>
                        <a:ext cx="3889375" cy="37861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7">
            <a:extLst>
              <a:ext uri="{FF2B5EF4-FFF2-40B4-BE49-F238E27FC236}">
                <a16:creationId xmlns:a16="http://schemas.microsoft.com/office/drawing/2014/main" id="{756C81CD-AAE7-4871-B297-E71283AD3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683" y="389527"/>
            <a:ext cx="5838800" cy="523220"/>
          </a:xfrm>
          <a:prstGeom prst="rect">
            <a:avLst/>
          </a:prstGeom>
          <a:noFill/>
          <a:ln w="38100" cmpd="dbl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点源</a:t>
            </a:r>
            <a:r>
              <a:rPr kumimoji="0" lang="zh-CN" altLang="en-US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情况：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源的线度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r&lt;&lt;H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源探距离</a:t>
            </a:r>
            <a:endParaRPr kumimoji="0" lang="zh-CN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8770C8D-547E-4926-B945-B3A0CCCDA12D}"/>
              </a:ext>
            </a:extLst>
          </p:cNvPr>
          <p:cNvGrpSpPr/>
          <p:nvPr/>
        </p:nvGrpSpPr>
        <p:grpSpPr>
          <a:xfrm>
            <a:off x="6624491" y="990999"/>
            <a:ext cx="3601411" cy="3588609"/>
            <a:chOff x="5608723" y="-123049"/>
            <a:chExt cx="2998224" cy="298756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110D7E4-37B0-4584-A717-5F892B0A41E4}"/>
                </a:ext>
              </a:extLst>
            </p:cNvPr>
            <p:cNvGrpSpPr/>
            <p:nvPr/>
          </p:nvGrpSpPr>
          <p:grpSpPr>
            <a:xfrm>
              <a:off x="5608723" y="-123049"/>
              <a:ext cx="2998224" cy="2987566"/>
              <a:chOff x="1269881" y="-320054"/>
              <a:chExt cx="4022199" cy="4007902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8E945C8-98DE-4455-9B4C-6FADAA3FBA28}"/>
                  </a:ext>
                </a:extLst>
              </p:cNvPr>
              <p:cNvSpPr/>
              <p:nvPr/>
            </p:nvSpPr>
            <p:spPr>
              <a:xfrm>
                <a:off x="1907704" y="242896"/>
                <a:ext cx="3384376" cy="80984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探测器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C366300-3AED-4697-B340-ECD9F81BECF1}"/>
                  </a:ext>
                </a:extLst>
              </p:cNvPr>
              <p:cNvSpPr/>
              <p:nvPr/>
            </p:nvSpPr>
            <p:spPr>
              <a:xfrm>
                <a:off x="3527884" y="3140968"/>
                <a:ext cx="144016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3171988A-B02C-4E1A-97CD-B34B226BABE5}"/>
                  </a:ext>
                </a:extLst>
              </p:cNvPr>
              <p:cNvCxnSpPr/>
              <p:nvPr/>
            </p:nvCxnSpPr>
            <p:spPr>
              <a:xfrm>
                <a:off x="1907704" y="69988"/>
                <a:ext cx="338437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0" name="对象 19">
                <a:extLst>
                  <a:ext uri="{FF2B5EF4-FFF2-40B4-BE49-F238E27FC236}">
                    <a16:creationId xmlns:a16="http://schemas.microsoft.com/office/drawing/2014/main" id="{2A899417-E365-4F65-97C9-F0448BA522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7872439"/>
                  </p:ext>
                </p:extLst>
              </p:nvPr>
            </p:nvGraphicFramePr>
            <p:xfrm>
              <a:off x="3401868" y="-320054"/>
              <a:ext cx="540060" cy="3900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55" name="Equation" r:id="rId5" imgW="228600" imgH="164880" progId="Equation.DSMT4">
                      <p:embed/>
                    </p:oleObj>
                  </mc:Choice>
                  <mc:Fallback>
                    <p:oleObj name="Equation" r:id="rId5" imgW="228600" imgH="164880" progId="Equation.DSMT4">
                      <p:embed/>
                      <p:pic>
                        <p:nvPicPr>
                          <p:cNvPr id="14" name="对象 13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401868" y="-320054"/>
                            <a:ext cx="540060" cy="39004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BCABA70-29E8-45EA-857A-F7C58B1CC47F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 flipV="1">
                <a:off x="3599892" y="1064764"/>
                <a:ext cx="0" cy="207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2" name="对象 21">
                <a:extLst>
                  <a:ext uri="{FF2B5EF4-FFF2-40B4-BE49-F238E27FC236}">
                    <a16:creationId xmlns:a16="http://schemas.microsoft.com/office/drawing/2014/main" id="{DEAF11B1-BEFA-4754-9D10-1AE8F8CF86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6592066"/>
                  </p:ext>
                </p:extLst>
              </p:nvPr>
            </p:nvGraphicFramePr>
            <p:xfrm>
              <a:off x="3911600" y="1716088"/>
              <a:ext cx="42068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56" name="Equation" r:id="rId7" imgW="177480" imgH="164880" progId="Equation.DSMT4">
                      <p:embed/>
                    </p:oleObj>
                  </mc:Choice>
                  <mc:Fallback>
                    <p:oleObj name="Equation" r:id="rId7" imgW="177480" imgH="164880" progId="Equation.DSMT4">
                      <p:embed/>
                      <p:pic>
                        <p:nvPicPr>
                          <p:cNvPr id="16" name="对象 15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911600" y="1716088"/>
                            <a:ext cx="42068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268524EB-F82C-4280-8247-AC697F1A49E2}"/>
                  </a:ext>
                </a:extLst>
              </p:cNvPr>
              <p:cNvCxnSpPr/>
              <p:nvPr/>
            </p:nvCxnSpPr>
            <p:spPr>
              <a:xfrm>
                <a:off x="3671900" y="3204223"/>
                <a:ext cx="2520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B97AE4B0-1F57-413A-9B19-55E86D6A666A}"/>
                  </a:ext>
                </a:extLst>
              </p:cNvPr>
              <p:cNvCxnSpPr/>
              <p:nvPr/>
            </p:nvCxnSpPr>
            <p:spPr>
              <a:xfrm flipH="1" flipV="1">
                <a:off x="3265870" y="3201935"/>
                <a:ext cx="2520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5" name="对象 24">
                <a:extLst>
                  <a:ext uri="{FF2B5EF4-FFF2-40B4-BE49-F238E27FC236}">
                    <a16:creationId xmlns:a16="http://schemas.microsoft.com/office/drawing/2014/main" id="{EF5FB7E6-FD14-4E13-91B0-91025D466D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7066378"/>
                  </p:ext>
                </p:extLst>
              </p:nvPr>
            </p:nvGraphicFramePr>
            <p:xfrm>
              <a:off x="3474666" y="3298910"/>
              <a:ext cx="449262" cy="3889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57" name="Equation" r:id="rId9" imgW="190440" imgH="164880" progId="Equation.DSMT4">
                      <p:embed/>
                    </p:oleObj>
                  </mc:Choice>
                  <mc:Fallback>
                    <p:oleObj name="Equation" r:id="rId9" imgW="190440" imgH="164880" progId="Equation.DSMT4">
                      <p:embed/>
                      <p:pic>
                        <p:nvPicPr>
                          <p:cNvPr id="19" name="对象 1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474666" y="3298910"/>
                            <a:ext cx="449262" cy="3889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26E412C1-6E45-47BA-998D-CF93C8A4648E}"/>
                  </a:ext>
                </a:extLst>
              </p:cNvPr>
              <p:cNvCxnSpPr>
                <a:stCxn id="18" idx="0"/>
                <a:endCxn id="28" idx="0"/>
              </p:cNvCxnSpPr>
              <p:nvPr/>
            </p:nvCxnSpPr>
            <p:spPr>
              <a:xfrm flipH="1" flipV="1">
                <a:off x="1919532" y="1060429"/>
                <a:ext cx="1680360" cy="20805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7" name="对象 26">
                <a:extLst>
                  <a:ext uri="{FF2B5EF4-FFF2-40B4-BE49-F238E27FC236}">
                    <a16:creationId xmlns:a16="http://schemas.microsoft.com/office/drawing/2014/main" id="{752B543E-76A7-4308-80BD-E9D0CC8312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5238"/>
                  </p:ext>
                </p:extLst>
              </p:nvPr>
            </p:nvGraphicFramePr>
            <p:xfrm>
              <a:off x="1269881" y="2165059"/>
              <a:ext cx="1561999" cy="5709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358" name="Equation" r:id="rId11" imgW="660240" imgH="241200" progId="Equation.DSMT4">
                      <p:embed/>
                    </p:oleObj>
                  </mc:Choice>
                  <mc:Fallback>
                    <p:oleObj name="Equation" r:id="rId11" imgW="660240" imgH="241200" progId="Equation.DSMT4">
                      <p:embed/>
                      <p:pic>
                        <p:nvPicPr>
                          <p:cNvPr id="21" name="对象 2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269881" y="2165059"/>
                            <a:ext cx="1561999" cy="57090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2A524BEC-68E8-44A0-85E8-44ADC01AA4AF}"/>
                </a:ext>
              </a:extLst>
            </p:cNvPr>
            <p:cNvSpPr txBox="1"/>
            <p:nvPr/>
          </p:nvSpPr>
          <p:spPr>
            <a:xfrm>
              <a:off x="7430078" y="2035066"/>
              <a:ext cx="349943" cy="317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源</a:t>
              </a:r>
            </a:p>
          </p:txBody>
        </p:sp>
      </p:grpSp>
      <p:sp>
        <p:nvSpPr>
          <p:cNvPr id="28" name="弧形 27">
            <a:extLst>
              <a:ext uri="{FF2B5EF4-FFF2-40B4-BE49-F238E27FC236}">
                <a16:creationId xmlns:a16="http://schemas.microsoft.com/office/drawing/2014/main" id="{07515395-872C-4E2C-9AAC-C7948E6E8EAB}"/>
              </a:ext>
            </a:extLst>
          </p:cNvPr>
          <p:cNvSpPr/>
          <p:nvPr/>
        </p:nvSpPr>
        <p:spPr>
          <a:xfrm>
            <a:off x="6336459" y="1687314"/>
            <a:ext cx="4756823" cy="4756822"/>
          </a:xfrm>
          <a:prstGeom prst="arc">
            <a:avLst>
              <a:gd name="adj1" fmla="val 13837791"/>
              <a:gd name="adj2" fmla="val 18556348"/>
            </a:avLst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29398554-EE26-4136-87F4-43713633B81B}"/>
              </a:ext>
            </a:extLst>
          </p:cNvPr>
          <p:cNvSpPr/>
          <p:nvPr/>
        </p:nvSpPr>
        <p:spPr>
          <a:xfrm>
            <a:off x="6336459" y="1704780"/>
            <a:ext cx="4756823" cy="4756822"/>
          </a:xfrm>
          <a:prstGeom prst="arc">
            <a:avLst>
              <a:gd name="adj1" fmla="val 18619835"/>
              <a:gd name="adj2" fmla="val 13806014"/>
            </a:avLst>
          </a:prstGeom>
          <a:ln w="1270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73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影响活度测量的因素（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几何因素：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8">
            <a:extLst>
              <a:ext uri="{FF2B5EF4-FFF2-40B4-BE49-F238E27FC236}">
                <a16:creationId xmlns:a16="http://schemas.microsoft.com/office/drawing/2014/main" id="{0ABF09FF-7BD4-4FA3-8A18-C2224A54F281}"/>
              </a:ext>
            </a:extLst>
          </p:cNvPr>
          <p:cNvGrpSpPr>
            <a:grpSpLocks/>
          </p:cNvGrpSpPr>
          <p:nvPr/>
        </p:nvGrpSpPr>
        <p:grpSpPr bwMode="auto">
          <a:xfrm>
            <a:off x="910727" y="957211"/>
            <a:ext cx="10701339" cy="4919679"/>
            <a:chOff x="203" y="1439"/>
            <a:chExt cx="6741" cy="3099"/>
          </a:xfrm>
        </p:grpSpPr>
        <p:graphicFrame>
          <p:nvGraphicFramePr>
            <p:cNvPr id="31" name="Object 9">
              <a:extLst>
                <a:ext uri="{FF2B5EF4-FFF2-40B4-BE49-F238E27FC236}">
                  <a16:creationId xmlns:a16="http://schemas.microsoft.com/office/drawing/2014/main" id="{6212B6D1-AC73-4361-8F36-78AB502819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9758266"/>
                </p:ext>
              </p:extLst>
            </p:nvPr>
          </p:nvGraphicFramePr>
          <p:xfrm>
            <a:off x="203" y="3733"/>
            <a:ext cx="6741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470" name="Equation" r:id="rId3" imgW="4254480" imgH="507960" progId="Equation.DSMT4">
                    <p:embed/>
                  </p:oleObj>
                </mc:Choice>
                <mc:Fallback>
                  <p:oleObj name="Equation" r:id="rId3" imgW="4254480" imgH="507960" progId="Equation.DSMT4">
                    <p:embed/>
                    <p:pic>
                      <p:nvPicPr>
                        <p:cNvPr id="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" y="3733"/>
                          <a:ext cx="6741" cy="80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0">
              <a:extLst>
                <a:ext uri="{FF2B5EF4-FFF2-40B4-BE49-F238E27FC236}">
                  <a16:creationId xmlns:a16="http://schemas.microsoft.com/office/drawing/2014/main" id="{736B6A13-19B8-4A96-A3B4-2BC3E461809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4129074"/>
                </p:ext>
              </p:extLst>
            </p:nvPr>
          </p:nvGraphicFramePr>
          <p:xfrm>
            <a:off x="5034" y="1439"/>
            <a:ext cx="1176" cy="8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471" name="Equation" r:id="rId5" imgW="571320" imgH="419040" progId="Equation.DSMT4">
                    <p:embed/>
                  </p:oleObj>
                </mc:Choice>
                <mc:Fallback>
                  <p:oleObj name="Equation" r:id="rId5" imgW="571320" imgH="419040" progId="Equation.DSMT4">
                    <p:embed/>
                    <p:pic>
                      <p:nvPicPr>
                        <p:cNvPr id="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4" y="1439"/>
                          <a:ext cx="1176" cy="8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1">
              <a:extLst>
                <a:ext uri="{FF2B5EF4-FFF2-40B4-BE49-F238E27FC236}">
                  <a16:creationId xmlns:a16="http://schemas.microsoft.com/office/drawing/2014/main" id="{482E4040-D4DA-4D99-AC87-580D7951D7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6401653"/>
                </p:ext>
              </p:extLst>
            </p:nvPr>
          </p:nvGraphicFramePr>
          <p:xfrm>
            <a:off x="5119" y="2553"/>
            <a:ext cx="1127" cy="8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472" name="Equation" r:id="rId7" imgW="558720" imgH="419040" progId="Equation.DSMT4">
                    <p:embed/>
                  </p:oleObj>
                </mc:Choice>
                <mc:Fallback>
                  <p:oleObj name="Equation" r:id="rId7" imgW="558720" imgH="419040" progId="Equation.DSMT4">
                    <p:embed/>
                    <p:pic>
                      <p:nvPicPr>
                        <p:cNvPr id="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9" y="2553"/>
                          <a:ext cx="1127" cy="84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 Box 13">
            <a:extLst>
              <a:ext uri="{FF2B5EF4-FFF2-40B4-BE49-F238E27FC236}">
                <a16:creationId xmlns:a16="http://schemas.microsoft.com/office/drawing/2014/main" id="{40FEA453-76EA-45BB-8DD6-D5CAA98F7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420" y="569264"/>
            <a:ext cx="7405856" cy="5232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非点源</a:t>
            </a: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情况</a:t>
            </a:r>
            <a:r>
              <a:rPr kumimoji="0"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源的线度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r~H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源探距离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或者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r&gt;H</a:t>
            </a:r>
            <a:endParaRPr kumimoji="0" lang="zh-CN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60F1178-6872-4806-BFF9-DAEB1B43629D}"/>
              </a:ext>
            </a:extLst>
          </p:cNvPr>
          <p:cNvGrpSpPr/>
          <p:nvPr/>
        </p:nvGrpSpPr>
        <p:grpSpPr>
          <a:xfrm>
            <a:off x="3452217" y="1287924"/>
            <a:ext cx="4661059" cy="2787753"/>
            <a:chOff x="6084168" y="3925874"/>
            <a:chExt cx="2985006" cy="178531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F4A2FCA-C86B-4A28-8C49-9F5FEFEE1773}"/>
                </a:ext>
              </a:extLst>
            </p:cNvPr>
            <p:cNvGrpSpPr/>
            <p:nvPr/>
          </p:nvGrpSpPr>
          <p:grpSpPr>
            <a:xfrm>
              <a:off x="6084168" y="3925874"/>
              <a:ext cx="2985006" cy="1785315"/>
              <a:chOff x="1907704" y="281651"/>
              <a:chExt cx="4004468" cy="239505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D0925D-7B79-4981-BC5C-96DCCE0FBE50}"/>
                  </a:ext>
                </a:extLst>
              </p:cNvPr>
              <p:cNvSpPr/>
              <p:nvPr/>
            </p:nvSpPr>
            <p:spPr>
              <a:xfrm>
                <a:off x="1907704" y="476672"/>
                <a:ext cx="3384376" cy="57606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探测器</a:t>
                </a: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7336A61-D904-4B06-99F6-B9E9D6CEDD30}"/>
                  </a:ext>
                </a:extLst>
              </p:cNvPr>
              <p:cNvSpPr/>
              <p:nvPr/>
            </p:nvSpPr>
            <p:spPr>
              <a:xfrm>
                <a:off x="3070264" y="2099807"/>
                <a:ext cx="1059257" cy="6133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B72A35FE-B3D9-4BFF-8DE8-93E6BC5DEE15}"/>
                  </a:ext>
                </a:extLst>
              </p:cNvPr>
              <p:cNvCxnSpPr/>
              <p:nvPr/>
            </p:nvCxnSpPr>
            <p:spPr>
              <a:xfrm>
                <a:off x="1907704" y="332656"/>
                <a:ext cx="338437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1" name="对象 40">
                <a:extLst>
                  <a:ext uri="{FF2B5EF4-FFF2-40B4-BE49-F238E27FC236}">
                    <a16:creationId xmlns:a16="http://schemas.microsoft.com/office/drawing/2014/main" id="{89E584EC-8D85-426D-BAB5-A4B41FF838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8850987"/>
                  </p:ext>
                </p:extLst>
              </p:nvPr>
            </p:nvGraphicFramePr>
            <p:xfrm>
              <a:off x="5372112" y="281651"/>
              <a:ext cx="540060" cy="3900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73" name="Equation" r:id="rId9" imgW="228600" imgH="164880" progId="Equation.DSMT4">
                      <p:embed/>
                    </p:oleObj>
                  </mc:Choice>
                  <mc:Fallback>
                    <p:oleObj name="Equation" r:id="rId9" imgW="228600" imgH="164880" progId="Equation.DSMT4">
                      <p:embed/>
                      <p:pic>
                        <p:nvPicPr>
                          <p:cNvPr id="16" name="对象 15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372112" y="281651"/>
                            <a:ext cx="540060" cy="39004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A1C8F73C-BDF8-4AB3-BCD2-DC4E37799CCF}"/>
                  </a:ext>
                </a:extLst>
              </p:cNvPr>
              <p:cNvCxnSpPr/>
              <p:nvPr/>
            </p:nvCxnSpPr>
            <p:spPr>
              <a:xfrm flipV="1">
                <a:off x="3599892" y="1064766"/>
                <a:ext cx="0" cy="1038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0E45B31B-1F67-47F4-A58A-D23539BB94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1694155"/>
                  </p:ext>
                </p:extLst>
              </p:nvPr>
            </p:nvGraphicFramePr>
            <p:xfrm>
              <a:off x="3708832" y="1388554"/>
              <a:ext cx="42068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74" name="Equation" r:id="rId11" imgW="177480" imgH="164880" progId="Equation.DSMT4">
                      <p:embed/>
                    </p:oleObj>
                  </mc:Choice>
                  <mc:Fallback>
                    <p:oleObj name="Equation" r:id="rId11" imgW="177480" imgH="164880" progId="Equation.DSMT4">
                      <p:embed/>
                      <p:pic>
                        <p:nvPicPr>
                          <p:cNvPr id="18" name="对象 17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708832" y="1388554"/>
                            <a:ext cx="42068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83C7D22D-E8ED-4BCF-9CBB-D994ACA661EC}"/>
                  </a:ext>
                </a:extLst>
              </p:cNvPr>
              <p:cNvCxnSpPr/>
              <p:nvPr/>
            </p:nvCxnSpPr>
            <p:spPr>
              <a:xfrm>
                <a:off x="3070264" y="2319902"/>
                <a:ext cx="105925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519F43A5-EFB6-450D-BAC8-8833E881B9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1220892"/>
                  </p:ext>
                </p:extLst>
              </p:nvPr>
            </p:nvGraphicFramePr>
            <p:xfrm>
              <a:off x="3475408" y="2287763"/>
              <a:ext cx="449262" cy="3889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75" name="Equation" r:id="rId13" imgW="190440" imgH="164880" progId="Equation.DSMT4">
                      <p:embed/>
                    </p:oleObj>
                  </mc:Choice>
                  <mc:Fallback>
                    <p:oleObj name="Equation" r:id="rId13" imgW="190440" imgH="164880" progId="Equation.DSMT4">
                      <p:embed/>
                      <p:pic>
                        <p:nvPicPr>
                          <p:cNvPr id="20" name="对象 19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3475408" y="2287763"/>
                            <a:ext cx="449262" cy="3889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7" name="TextBox 25">
              <a:extLst>
                <a:ext uri="{FF2B5EF4-FFF2-40B4-BE49-F238E27FC236}">
                  <a16:creationId xmlns:a16="http://schemas.microsoft.com/office/drawing/2014/main" id="{CE541824-6E9E-4749-83E7-4090627D4500}"/>
                </a:ext>
              </a:extLst>
            </p:cNvPr>
            <p:cNvSpPr txBox="1"/>
            <p:nvPr/>
          </p:nvSpPr>
          <p:spPr>
            <a:xfrm>
              <a:off x="6930059" y="5448764"/>
              <a:ext cx="282516" cy="256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4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4F6D-94C8-442F-BB22-68C900A8EF7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第十二章 辐射测量方法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CAED3-680C-4758-9290-D7F83464047C}"/>
              </a:ext>
            </a:extLst>
          </p:cNvPr>
          <p:cNvSpPr>
            <a:spLocks noGrp="1"/>
          </p:cNvSpPr>
          <p:nvPr>
            <p:ph idx="14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12.1 </a:t>
            </a:r>
            <a:r>
              <a:rPr lang="zh-CN" altLang="en-US" dirty="0"/>
              <a:t>放射性样品的活度测量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945179-D347-469A-BD26-573A3C1F72A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F69E99-259E-4F54-B2F3-713FAE7B0004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85000" lnSpcReduction="10000"/>
          </a:bodyPr>
          <a:lstStyle/>
          <a:p>
            <a:pPr algn="l"/>
            <a:r>
              <a:rPr lang="zh-CN" altLang="en-US" dirty="0">
                <a:solidFill>
                  <a:srgbClr val="0000FF"/>
                </a:solidFill>
              </a:rPr>
              <a:t>一</a:t>
            </a:r>
            <a:r>
              <a:rPr lang="en-US" altLang="zh-CN" dirty="0">
                <a:solidFill>
                  <a:srgbClr val="0000FF"/>
                </a:solidFill>
              </a:rPr>
              <a:t>. </a:t>
            </a:r>
            <a:r>
              <a:rPr lang="zh-CN" altLang="en-US" dirty="0">
                <a:solidFill>
                  <a:srgbClr val="0000FF"/>
                </a:solidFill>
              </a:rPr>
              <a:t>影响活度测量的因素（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r>
              <a:rPr lang="en-US" altLang="zh-CN" dirty="0">
                <a:solidFill>
                  <a:srgbClr val="0000FF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本征探测效率：</a:t>
            </a:r>
            <a:r>
              <a:rPr lang="zh-CN" alt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</a:t>
            </a:r>
            <a:r>
              <a:rPr lang="en-US" altLang="zh-CN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in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696756F2-7585-489D-B8E9-22A2B9E67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98" y="504445"/>
            <a:ext cx="71830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24000" indent="-15240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zh-CN" altLang="en-US" sz="2400" dirty="0">
                <a:ea typeface="华文楷体" panose="02010600040101010101" pitchFamily="2" charset="-122"/>
                <a:cs typeface="Times New Roman" panose="02020603050405020304" pitchFamily="18" charset="0"/>
              </a:rPr>
              <a:t>进入探测器灵敏体积的粒子，是否可以被记录到呢？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810B9631-6214-410A-A521-0E2FE2CDA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287" y="1887911"/>
            <a:ext cx="5428533" cy="1015663"/>
          </a:xfrm>
          <a:prstGeom prst="rect">
            <a:avLst/>
          </a:prstGeom>
          <a:noFill/>
          <a:ln w="9525" algn="ctr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本征</a:t>
            </a:r>
            <a:r>
              <a:rPr lang="zh-CN" altLang="en-US" sz="2000" dirty="0"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intrinsic</a:t>
            </a:r>
            <a:r>
              <a:rPr lang="zh-CN" altLang="en-US" sz="2000" dirty="0">
                <a:ea typeface="华文楷体" panose="02010600040101010101" pitchFamily="2" charset="-122"/>
                <a:cs typeface="Times New Roman" panose="02020603050405020304" pitchFamily="18" charset="0"/>
              </a:rPr>
              <a:t>）探测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效率</a:t>
            </a:r>
            <a:r>
              <a:rPr lang="zh-CN" altLang="en-US" sz="2000" dirty="0">
                <a:solidFill>
                  <a:srgbClr val="0000FF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ea typeface="华文楷体" panose="02010600040101010101" pitchFamily="2" charset="-122"/>
                <a:cs typeface="Times New Roman" panose="02020603050405020304" pitchFamily="18" charset="0"/>
              </a:rPr>
              <a:t>反映每个进入探测器灵敏体积的粒子被“观察”到的概率？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09D1B090-7C4E-4C5E-8C28-CC9E4406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408" y="5294388"/>
            <a:ext cx="1381929" cy="461665"/>
          </a:xfrm>
          <a:prstGeom prst="rect">
            <a:avLst/>
          </a:prstGeom>
          <a:noFill/>
          <a:ln w="9525" algn="ctr">
            <a:solidFill>
              <a:srgbClr val="00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灵敏度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</a:t>
            </a:r>
          </a:p>
        </p:txBody>
      </p:sp>
      <p:graphicFrame>
        <p:nvGraphicFramePr>
          <p:cNvPr id="25" name="Object 6">
            <a:extLst>
              <a:ext uri="{FF2B5EF4-FFF2-40B4-BE49-F238E27FC236}">
                <a16:creationId xmlns:a16="http://schemas.microsoft.com/office/drawing/2014/main" id="{80296706-EF3C-4546-88CA-A3306A34D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813374"/>
              </p:ext>
            </p:extLst>
          </p:nvPr>
        </p:nvGraphicFramePr>
        <p:xfrm>
          <a:off x="476730" y="3144646"/>
          <a:ext cx="614838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68" name="Equation" r:id="rId3" imgW="3111500" imgH="419100" progId="Equation.DSMT4">
                  <p:embed/>
                </p:oleObj>
              </mc:Choice>
              <mc:Fallback>
                <p:oleObj name="Equation" r:id="rId3" imgW="3111500" imgH="419100" progId="Equation.DSMT4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30" y="3144646"/>
                        <a:ext cx="6148387" cy="825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8">
            <a:extLst>
              <a:ext uri="{FF2B5EF4-FFF2-40B4-BE49-F238E27FC236}">
                <a16:creationId xmlns:a16="http://schemas.microsoft.com/office/drawing/2014/main" id="{ACC9C5AC-0597-4110-A323-3F1F19941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903129"/>
              </p:ext>
            </p:extLst>
          </p:nvPr>
        </p:nvGraphicFramePr>
        <p:xfrm>
          <a:off x="2518345" y="5294388"/>
          <a:ext cx="3445473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69" name="Equation" r:id="rId5" imgW="1511300" imgH="254000" progId="Equation.DSMT4">
                  <p:embed/>
                </p:oleObj>
              </mc:Choice>
              <mc:Fallback>
                <p:oleObj name="Equation" r:id="rId5" imgW="1511300" imgH="254000" progId="Equation.DSMT4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8345" y="5294388"/>
                        <a:ext cx="3445473" cy="57606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C49B1923-CDB1-4FF8-9337-AF0B422BD4A8}"/>
              </a:ext>
            </a:extLst>
          </p:cNvPr>
          <p:cNvSpPr/>
          <p:nvPr/>
        </p:nvSpPr>
        <p:spPr>
          <a:xfrm>
            <a:off x="251210" y="1174073"/>
            <a:ext cx="5029649" cy="6463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 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脉冲模式</a:t>
            </a:r>
            <a:r>
              <a:rPr lang="zh-CN" altLang="en-US" sz="2400" dirty="0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单个射线、单独贡献</a:t>
            </a:r>
            <a:endParaRPr lang="zh-CN" altLang="en-US" sz="24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EE2C9AC-4B8A-457E-A99A-018FD6AB1A90}"/>
              </a:ext>
            </a:extLst>
          </p:cNvPr>
          <p:cNvSpPr/>
          <p:nvPr/>
        </p:nvSpPr>
        <p:spPr>
          <a:xfrm>
            <a:off x="231617" y="4460203"/>
            <a:ext cx="5256761" cy="6463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2. 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累计模式</a:t>
            </a:r>
            <a:r>
              <a:rPr lang="zh-CN" altLang="en-US" sz="2400" dirty="0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所有射线，一起贡献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990D2AE-4AB4-478F-AEAD-9088B1EE531A}"/>
              </a:ext>
            </a:extLst>
          </p:cNvPr>
          <p:cNvGrpSpPr/>
          <p:nvPr/>
        </p:nvGrpSpPr>
        <p:grpSpPr>
          <a:xfrm>
            <a:off x="7231148" y="1150776"/>
            <a:ext cx="4840738" cy="5106285"/>
            <a:chOff x="7248128" y="1558198"/>
            <a:chExt cx="4840738" cy="5106285"/>
          </a:xfrm>
        </p:grpSpPr>
        <p:sp>
          <p:nvSpPr>
            <p:cNvPr id="46" name="Text Box 3">
              <a:extLst>
                <a:ext uri="{FF2B5EF4-FFF2-40B4-BE49-F238E27FC236}">
                  <a16:creationId xmlns:a16="http://schemas.microsoft.com/office/drawing/2014/main" id="{092128D5-EBDA-40CC-B9B1-8340EFA3F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8128" y="1955502"/>
              <a:ext cx="4840738" cy="4708981"/>
            </a:xfrm>
            <a:prstGeom prst="rect">
              <a:avLst/>
            </a:prstGeom>
            <a:noFill/>
            <a:ln w="9525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65125" indent="-365125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华文仿宋" pitchFamily="2" charset="-122"/>
                </a:defRPr>
              </a:lvl9pPr>
            </a:lstStyle>
            <a:p>
              <a:pPr marL="457200" indent="-457200" eaLnBrk="1" hangingPunct="1">
                <a:spcBef>
                  <a:spcPts val="600"/>
                </a:spcBef>
                <a:spcAft>
                  <a:spcPts val="1800"/>
                </a:spcAft>
                <a:buFont typeface="+mj-lt"/>
                <a:buAutoNum type="circleNumDbPlain"/>
              </a:pPr>
              <a:r>
                <a:rPr kumimoji="0" lang="zh-CN" altLang="en-US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入射粒子的</a:t>
              </a:r>
              <a:r>
                <a:rPr kumimoji="0" lang="zh-CN" altLang="en-US" sz="2000" dirty="0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种类、能量</a:t>
              </a:r>
              <a:endParaRPr kumimoji="0" lang="en-US" altLang="zh-CN" sz="2000" dirty="0">
                <a:solidFill>
                  <a:srgbClr val="FF0000"/>
                </a:solidFill>
                <a:ea typeface="黑体" pitchFamily="49" charset="-122"/>
                <a:cs typeface="Times New Roman" panose="02020603050405020304" pitchFamily="18" charset="0"/>
              </a:endParaRPr>
            </a:p>
            <a:p>
              <a:pPr marL="835025" lvl="1" indent="-457200" eaLnBrk="1" hangingPunct="1">
                <a:spcBef>
                  <a:spcPts val="600"/>
                </a:spcBef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kumimoji="0"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rPr>
                <a:t>α</a:t>
              </a:r>
              <a:r>
                <a:rPr kumimoji="0" lang="zh-CN" altLang="en-US" sz="2000" dirty="0">
                  <a:ea typeface="楷体" panose="02010609060101010101" pitchFamily="49" charset="-122"/>
                  <a:cs typeface="Times New Roman" panose="02020603050405020304" pitchFamily="18" charset="0"/>
                </a:rPr>
                <a:t>粒子，</a:t>
              </a:r>
              <a:r>
                <a:rPr kumimoji="0"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rPr>
                <a:t>100keV</a:t>
              </a:r>
              <a:r>
                <a:rPr kumimoji="0" lang="zh-CN" altLang="en-US" sz="2000" dirty="0">
                  <a:ea typeface="楷体" panose="02010609060101010101" pitchFamily="49" charset="-122"/>
                  <a:cs typeface="Times New Roman" panose="02020603050405020304" pitchFamily="18" charset="0"/>
                </a:rPr>
                <a:t>光子 </a:t>
              </a:r>
              <a:r>
                <a:rPr kumimoji="0" lang="en-US" altLang="zh-CN" sz="2000" i="1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vs </a:t>
              </a:r>
              <a:r>
                <a:rPr kumimoji="0"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rPr>
                <a:t>1MeV</a:t>
              </a:r>
              <a:r>
                <a:rPr kumimoji="0" lang="zh-CN" altLang="en-US" sz="2000" dirty="0">
                  <a:ea typeface="楷体" panose="02010609060101010101" pitchFamily="49" charset="-122"/>
                  <a:cs typeface="Times New Roman" panose="02020603050405020304" pitchFamily="18" charset="0"/>
                </a:rPr>
                <a:t>光子</a:t>
              </a:r>
              <a:endParaRPr kumimoji="0"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514350" indent="-514350" eaLnBrk="1" hangingPunct="1">
                <a:spcBef>
                  <a:spcPts val="600"/>
                </a:spcBef>
                <a:spcAft>
                  <a:spcPts val="1800"/>
                </a:spcAft>
                <a:buFont typeface="+mj-ea"/>
                <a:buAutoNum type="circleNumDbPlain"/>
              </a:pPr>
              <a:r>
                <a:rPr kumimoji="0" lang="zh-CN" altLang="en-US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探测器的</a:t>
              </a:r>
              <a:r>
                <a:rPr kumimoji="0" lang="zh-CN" altLang="en-US" sz="2000" dirty="0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种类</a:t>
              </a:r>
              <a:endParaRPr kumimoji="0" lang="en-US" altLang="zh-CN" sz="2000" dirty="0">
                <a:solidFill>
                  <a:srgbClr val="FF0000"/>
                </a:solidFill>
                <a:ea typeface="黑体" pitchFamily="49" charset="-122"/>
                <a:cs typeface="Times New Roman" panose="02020603050405020304" pitchFamily="18" charset="0"/>
              </a:endParaRPr>
            </a:p>
            <a:p>
              <a:pPr marL="835025" lvl="1" indent="-457200" eaLnBrk="1" hangingPunct="1">
                <a:spcBef>
                  <a:spcPts val="600"/>
                </a:spcBef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kumimoji="0" lang="en-US" altLang="zh-CN" sz="2000" dirty="0" err="1">
                  <a:ea typeface="楷体" panose="02010609060101010101" pitchFamily="49" charset="-122"/>
                  <a:cs typeface="Times New Roman" panose="02020603050405020304" pitchFamily="18" charset="0"/>
                </a:rPr>
                <a:t>NaI</a:t>
              </a:r>
              <a:r>
                <a:rPr kumimoji="0"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rPr>
                <a:t>(Tl) </a:t>
              </a:r>
              <a:r>
                <a:rPr kumimoji="0" lang="en-US" altLang="zh-CN" sz="2000" i="1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vs</a:t>
              </a:r>
              <a:r>
                <a:rPr kumimoji="0"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rPr>
                <a:t> BGO</a:t>
              </a:r>
              <a:endParaRPr kumimoji="0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457200" indent="-457200" eaLnBrk="1" hangingPunct="1">
                <a:spcBef>
                  <a:spcPts val="600"/>
                </a:spcBef>
                <a:spcAft>
                  <a:spcPts val="1800"/>
                </a:spcAft>
                <a:buFont typeface="+mj-lt"/>
                <a:buAutoNum type="circleNumDbPlain"/>
              </a:pPr>
              <a:r>
                <a:rPr kumimoji="0" lang="zh-CN" altLang="en-US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探测器的</a:t>
              </a:r>
              <a:r>
                <a:rPr kumimoji="0" lang="zh-CN" altLang="en-US" sz="2000" dirty="0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大小、形状</a:t>
              </a:r>
              <a:endParaRPr kumimoji="0" lang="en-US" altLang="zh-CN" sz="2000" dirty="0">
                <a:solidFill>
                  <a:srgbClr val="FF0000"/>
                </a:solidFill>
                <a:ea typeface="黑体" pitchFamily="49" charset="-122"/>
                <a:cs typeface="Times New Roman" panose="02020603050405020304" pitchFamily="18" charset="0"/>
              </a:endParaRPr>
            </a:p>
            <a:p>
              <a:pPr marL="457200" indent="-457200" eaLnBrk="1" hangingPunct="1">
                <a:spcBef>
                  <a:spcPts val="600"/>
                </a:spcBef>
                <a:spcAft>
                  <a:spcPts val="1800"/>
                </a:spcAft>
                <a:buFont typeface="+mj-lt"/>
                <a:buAutoNum type="circleNumDbPlain"/>
              </a:pPr>
              <a:r>
                <a:rPr kumimoji="0" lang="zh-CN" altLang="en-US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入射</a:t>
              </a:r>
              <a:r>
                <a:rPr kumimoji="0" lang="zh-CN" altLang="en-US" sz="2000" dirty="0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束</a:t>
              </a:r>
              <a:r>
                <a:rPr kumimoji="0" lang="zh-CN" altLang="en-US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kumimoji="0" lang="zh-CN" altLang="en-US" sz="2000" dirty="0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形状</a:t>
              </a:r>
              <a:endParaRPr kumimoji="0"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</a:endParaRPr>
            </a:p>
            <a:p>
              <a:pPr marL="457200" indent="-457200" eaLnBrk="1" hangingPunct="1">
                <a:spcBef>
                  <a:spcPts val="600"/>
                </a:spcBef>
                <a:spcAft>
                  <a:spcPts val="1800"/>
                </a:spcAft>
                <a:buFont typeface="+mj-lt"/>
                <a:buAutoNum type="circleNumDbPlain"/>
              </a:pPr>
              <a:r>
                <a:rPr kumimoji="0" lang="zh-CN" altLang="en-US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探测器的</a:t>
              </a:r>
              <a:r>
                <a:rPr kumimoji="0" lang="zh-CN" altLang="en-US" sz="2000" dirty="0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窗</a:t>
              </a:r>
            </a:p>
            <a:p>
              <a:pPr marL="457200" indent="-457200" eaLnBrk="1" hangingPunct="1">
                <a:spcBef>
                  <a:spcPts val="600"/>
                </a:spcBef>
                <a:spcAft>
                  <a:spcPts val="1800"/>
                </a:spcAft>
                <a:buFont typeface="+mj-lt"/>
                <a:buAutoNum type="circleNumDbPlain"/>
              </a:pPr>
              <a:r>
                <a:rPr kumimoji="0" lang="zh-CN" altLang="en-US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电子</a:t>
              </a:r>
              <a:r>
                <a:rPr kumimoji="0" lang="zh-CN" altLang="en-US" sz="2000" dirty="0">
                  <a:solidFill>
                    <a:srgbClr val="FF0000"/>
                  </a:solidFill>
                  <a:ea typeface="黑体" pitchFamily="49" charset="-122"/>
                  <a:cs typeface="Times New Roman" panose="02020603050405020304" pitchFamily="18" charset="0"/>
                </a:rPr>
                <a:t>线路</a:t>
              </a:r>
              <a:r>
                <a:rPr kumimoji="0" lang="zh-CN" altLang="en-US" sz="2000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（</a:t>
              </a:r>
              <a:r>
                <a:rPr kumimoji="0" lang="zh-CN" altLang="en-US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记录仪器的</a:t>
              </a:r>
              <a:r>
                <a:rPr kumimoji="0" lang="zh-CN" altLang="en-US" sz="2000" dirty="0">
                  <a:ea typeface="楷体" panose="02010609060101010101" pitchFamily="49" charset="-122"/>
                  <a:cs typeface="Times New Roman" panose="02020603050405020304" pitchFamily="18" charset="0"/>
                </a:rPr>
                <a:t>阈值</a:t>
              </a:r>
              <a:r>
                <a:rPr kumimoji="0" lang="zh-CN" altLang="en-US" sz="2000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91F4CF2-8262-47AF-8B1F-B095CDDB2B24}"/>
                </a:ext>
              </a:extLst>
            </p:cNvPr>
            <p:cNvSpPr/>
            <p:nvPr/>
          </p:nvSpPr>
          <p:spPr>
            <a:xfrm>
              <a:off x="8400256" y="1558198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影响本征探测效率的因素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144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36006</TotalTime>
  <Words>5479</Words>
  <Application>Microsoft Office PowerPoint</Application>
  <PresentationFormat>宽屏</PresentationFormat>
  <Paragraphs>714</Paragraphs>
  <Slides>66</Slides>
  <Notes>0</Notes>
  <HiddenSlides>16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66</vt:i4>
      </vt:variant>
    </vt:vector>
  </HeadingPairs>
  <TitlesOfParts>
    <vt:vector size="87" baseType="lpstr">
      <vt:lpstr>等线</vt:lpstr>
      <vt:lpstr>等线 Light</vt:lpstr>
      <vt:lpstr>仿宋</vt:lpstr>
      <vt:lpstr>黑体</vt:lpstr>
      <vt:lpstr>华文仿宋</vt:lpstr>
      <vt:lpstr>华文楷体</vt:lpstr>
      <vt:lpstr>华文宋体</vt:lpstr>
      <vt:lpstr>楷体</vt:lpstr>
      <vt:lpstr>楷体_GB2312</vt:lpstr>
      <vt:lpstr>隶书</vt:lpstr>
      <vt:lpstr>宋体</vt:lpstr>
      <vt:lpstr>Microsoft Yahei</vt:lpstr>
      <vt:lpstr>Arial</vt:lpstr>
      <vt:lpstr>Times New Roman</vt:lpstr>
      <vt:lpstr>Webdings</vt:lpstr>
      <vt:lpstr>Wingdings</vt:lpstr>
      <vt:lpstr>Office 主题​​</vt:lpstr>
      <vt:lpstr>Equation</vt:lpstr>
      <vt:lpstr>MathType 7.0 Equation</vt:lpstr>
      <vt:lpstr>Graph</vt:lpstr>
      <vt:lpstr>公式</vt:lpstr>
      <vt:lpstr>PowerPoint 演示文稿</vt:lpstr>
      <vt:lpstr>第十二章 辐射测量方法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yangyigang</dc:creator>
  <cp:lastModifiedBy>yangyigang</cp:lastModifiedBy>
  <cp:revision>815</cp:revision>
  <dcterms:created xsi:type="dcterms:W3CDTF">2021-09-10T01:48:04Z</dcterms:created>
  <dcterms:modified xsi:type="dcterms:W3CDTF">2022-12-20T07:29:44Z</dcterms:modified>
</cp:coreProperties>
</file>